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8"/>
  </p:notesMasterIdLst>
  <p:sldIdLst>
    <p:sldId id="268" r:id="rId2"/>
    <p:sldId id="263" r:id="rId3"/>
    <p:sldId id="266" r:id="rId4"/>
    <p:sldId id="264" r:id="rId5"/>
    <p:sldId id="265" r:id="rId6"/>
    <p:sldId id="267" r:id="rId7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EC20B2"/>
    <a:srgbClr val="01850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3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83FF5FC-819C-41B0-B793-0CF8F8BE2439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92A7914-5052-4446-80CF-496F9A4D86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 noChangeArrowheads="1"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0 w 8042"/>
              <a:gd name="T1" fmla="*/ 0 h 10000"/>
              <a:gd name="T2" fmla="*/ 8042 w 8042"/>
              <a:gd name="T3" fmla="*/ 10000 h 10000"/>
            </a:gdLst>
            <a:ahLst/>
            <a:cxnLst/>
            <a:rect l="T0" t="T1" r="T2" b="T3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2D4DF-B076-444D-B956-4ACD71170E3D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4F6ED2-B3D3-413F-9FCE-37CF6FADAB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 noChangeArrowheads="1"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4EA1D-B8B8-4598-AF2E-188913144673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0681A-5A46-4EFB-B57D-0E8EA0656B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 noChangeArrowheads="1"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E04CC-9A85-4F9C-B658-910FDAEA2313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03C48-0338-4624-A8E1-E845418E18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 noChangeArrowheads="1"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152AA-A72A-4EA6-A7BB-FF6DC0EE34B2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2030B-78F8-4D27-BFA3-2EB731DA1C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 noChangeArrowheads="1"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C7212-33D6-4F89-B78D-0070F20D43BC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C2927-16FA-47B2-96AA-BD3A9E591F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 noChangeArrowheads="1"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87B9A-7128-4EC5-A21B-4700AF3C0CF3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6E210-D18E-4B63-A522-8C3D2D8422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 noChangeArrowheads="1"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54020-7721-493A-887B-1AAC47781724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6AA4E-7A3E-45D2-ADCC-7B3DBC68B2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 noChangeArrowheads="1"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2326F-7F34-4844-9146-97BEB16B5C7F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0C640-4F6A-480B-997F-49BAE48A7A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 noChangeArrowheads="1"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3B8A0-D340-4886-8942-0A0A9CC4DCD5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4F6431-5932-4697-8895-3C5AA1FCF5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 noChangeArrowheads="1"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AF028-A7CE-4981-A2E7-7ABB02ACC319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F0575-A689-41D3-8BAF-3B4DD368B7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 noChangeArrowheads="1"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13"/>
          <p:cNvSpPr txBox="1"/>
          <p:nvPr/>
        </p:nvSpPr>
        <p:spPr>
          <a:xfrm>
            <a:off x="1808163" y="647700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7" name="TextBox 14"/>
          <p:cNvSpPr txBox="1"/>
          <p:nvPr/>
        </p:nvSpPr>
        <p:spPr>
          <a:xfrm>
            <a:off x="8169275" y="2905125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B0BFD-795F-4D96-A2B0-6E2B3F0712F4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902BD2-6770-47BD-BEB1-9E6BA551CA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 noChangeArrowheads="1"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9D7D1-B2CD-4F4C-8F0A-D44D00956D80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2820C-75F7-4B06-A3E2-3A189802F1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 noChangeArrowheads="1"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10"/>
          <p:cNvSpPr txBox="1"/>
          <p:nvPr/>
        </p:nvSpPr>
        <p:spPr>
          <a:xfrm>
            <a:off x="1808163" y="647700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  <a:cs typeface="+mn-cs"/>
              </a:rPr>
              <a:t>“</a:t>
            </a:r>
          </a:p>
        </p:txBody>
      </p:sp>
      <p:sp>
        <p:nvSpPr>
          <p:cNvPr id="7" name="TextBox 11"/>
          <p:cNvSpPr txBox="1"/>
          <p:nvPr/>
        </p:nvSpPr>
        <p:spPr>
          <a:xfrm>
            <a:off x="8169275" y="2905125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chemeClr val="accent1"/>
                </a:solidFill>
                <a:latin typeface="Arial"/>
                <a:cs typeface="+mn-cs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1E66B-B0A8-4D19-AA80-99281D6AECCA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90E98-610D-4316-97F8-0A8E34CE6C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 noChangeArrowheads="1"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6C52F-0758-425C-B159-4181CC61C3D3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E612D-AA8A-4393-92DB-92C860403A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 noChangeArrowheads="1"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6FD5A-7877-44F9-AE6F-BBD6DC068DF9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4325A-8847-4D33-86BF-95C483853E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 noChangeArrowheads="1"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0 w 7908"/>
              <a:gd name="T1" fmla="*/ 0 h 10000"/>
              <a:gd name="T2" fmla="*/ 7908 w 7908"/>
              <a:gd name="T3" fmla="*/ 10000 h 10000"/>
            </a:gdLst>
            <a:ahLst/>
            <a:cxnLst/>
            <a:rect l="T0" t="T1" r="T2" b="T3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7091-13D7-4777-A437-D4154565E626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18EB9-C537-489A-920D-0792F7467E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5"/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 noChangeArrowheads="1"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/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 noChangeArrowheads="1"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/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 noChangeArrowheads="1"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/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 noChangeArrowheads="1"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/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 noChangeArrowheads="1"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/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 noChangeArrowheads="1"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/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 noChangeArrowheads="1"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 noChangeArrowheads="1"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/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 noChangeArrowheads="1"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/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 noChangeArrowheads="1"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/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 noChangeArrowheads="1"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 noChangeArrowheads="1"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/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27" name="Group 48"/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1034" name="Freeform 27"/>
            <p:cNvSpPr>
              <a:spLocks noChangeArrowheads="1"/>
            </p:cNvSpPr>
            <p:nvPr/>
          </p:nvSpPr>
          <p:spPr bwMode="auto">
            <a:xfrm>
              <a:off x="6627813" y="195717"/>
              <a:ext cx="409575" cy="3645937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/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 noChangeArrowheads="1"/>
            </p:cNvSpPr>
            <p:nvPr/>
          </p:nvSpPr>
          <p:spPr bwMode="auto">
            <a:xfrm>
              <a:off x="7061200" y="3771945"/>
              <a:ext cx="350838" cy="1310012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/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 noChangeArrowheads="1"/>
            </p:cNvSpPr>
            <p:nvPr/>
          </p:nvSpPr>
          <p:spPr bwMode="auto">
            <a:xfrm>
              <a:off x="7439025" y="5053021"/>
              <a:ext cx="357188" cy="820730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/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 noChangeArrowheads="1"/>
            </p:cNvSpPr>
            <p:nvPr/>
          </p:nvSpPr>
          <p:spPr bwMode="auto">
            <a:xfrm>
              <a:off x="7037388" y="3811403"/>
              <a:ext cx="457200" cy="1853219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/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 noChangeArrowheads="1"/>
            </p:cNvSpPr>
            <p:nvPr/>
          </p:nvSpPr>
          <p:spPr bwMode="auto">
            <a:xfrm>
              <a:off x="6992938" y="1263719"/>
              <a:ext cx="144462" cy="2508226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/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 noChangeArrowheads="1"/>
            </p:cNvSpPr>
            <p:nvPr/>
          </p:nvSpPr>
          <p:spPr bwMode="auto">
            <a:xfrm>
              <a:off x="7526338" y="5640947"/>
              <a:ext cx="111125" cy="232804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/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 noChangeArrowheads="1"/>
            </p:cNvSpPr>
            <p:nvPr/>
          </p:nvSpPr>
          <p:spPr bwMode="auto">
            <a:xfrm>
              <a:off x="7021513" y="3598329"/>
              <a:ext cx="68262" cy="424833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 noChangeArrowheads="1"/>
            </p:cNvSpPr>
            <p:nvPr/>
          </p:nvSpPr>
          <p:spPr bwMode="auto">
            <a:xfrm>
              <a:off x="7412038" y="2802588"/>
              <a:ext cx="1168400" cy="2250433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/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 noChangeArrowheads="1"/>
            </p:cNvSpPr>
            <p:nvPr/>
          </p:nvSpPr>
          <p:spPr bwMode="auto">
            <a:xfrm>
              <a:off x="7494588" y="5664622"/>
              <a:ext cx="100012" cy="209129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/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 noChangeArrowheads="1"/>
            </p:cNvSpPr>
            <p:nvPr/>
          </p:nvSpPr>
          <p:spPr bwMode="auto">
            <a:xfrm>
              <a:off x="7412038" y="5081957"/>
              <a:ext cx="114300" cy="558991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/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 noChangeArrowheads="1"/>
            </p:cNvSpPr>
            <p:nvPr/>
          </p:nvSpPr>
          <p:spPr bwMode="auto">
            <a:xfrm>
              <a:off x="7412038" y="4978050"/>
              <a:ext cx="31750" cy="189399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 noChangeArrowheads="1"/>
            </p:cNvSpPr>
            <p:nvPr/>
          </p:nvSpPr>
          <p:spPr bwMode="auto">
            <a:xfrm>
              <a:off x="7439025" y="5434450"/>
              <a:ext cx="174625" cy="439301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/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257F42-0006-41D9-B069-7963CD8FA4AD}" type="datetimeFigureOut">
              <a:rPr lang="ru-RU"/>
              <a:pPr>
                <a:defRPr/>
              </a:pPr>
              <a:t>27.10.2021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>
                <a:solidFill>
                  <a:srgbClr val="FE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ABDF2B-7467-422D-AF69-D571F14CF9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uk-UA" smtClean="0">
                <a:latin typeface="Arial" charset="0"/>
              </a:rPr>
              <a:t>Презентація</a:t>
            </a:r>
            <a:br>
              <a:rPr lang="uk-UA" smtClean="0">
                <a:latin typeface="Arial" charset="0"/>
              </a:rPr>
            </a:br>
            <a:r>
              <a:rPr lang="uk-UA" smtClean="0">
                <a:latin typeface="Arial" charset="0"/>
              </a:rPr>
              <a:t>Молодіжні субкультури</a:t>
            </a:r>
            <a:endParaRPr lang="ru-RU" smtClean="0">
              <a:latin typeface="Arial" charset="0"/>
            </a:endParaRPr>
          </a:p>
        </p:txBody>
      </p:sp>
      <p:sp>
        <p:nvSpPr>
          <p:cNvPr id="19458" name="Rectangle 3"/>
          <p:cNvSpPr>
            <a:spLocks noGrp="1"/>
          </p:cNvSpPr>
          <p:nvPr>
            <p:ph type="body" idx="4294967295"/>
          </p:nvPr>
        </p:nvSpPr>
        <p:spPr>
          <a:xfrm>
            <a:off x="2268538" y="2133600"/>
            <a:ext cx="6591300" cy="388620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9459" name="Picture 4" descr="загружено (1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2205038"/>
            <a:ext cx="3887788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6156325" y="3881438"/>
            <a:ext cx="2808288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uk-UA"/>
              <a:t>Підготували:</a:t>
            </a:r>
          </a:p>
          <a:p>
            <a:pPr algn="ctr" defTabSz="914400"/>
            <a:r>
              <a:rPr lang="uk-UA"/>
              <a:t>здобувачі освіти гр1К</a:t>
            </a:r>
          </a:p>
          <a:p>
            <a:pPr algn="ctr" defTabSz="914400"/>
            <a:r>
              <a:rPr lang="uk-UA"/>
              <a:t>ДНЗ “Костянтинівське вище професійне училище”</a:t>
            </a:r>
          </a:p>
          <a:p>
            <a:pPr algn="ctr" defTabSz="914400"/>
            <a:r>
              <a:rPr lang="uk-UA"/>
              <a:t>Мельнічук Софія</a:t>
            </a:r>
          </a:p>
          <a:p>
            <a:pPr algn="ctr" defTabSz="914400"/>
            <a:r>
              <a:rPr lang="uk-UA"/>
              <a:t>Войтенко Поліна</a:t>
            </a:r>
          </a:p>
          <a:p>
            <a:pPr defTabSz="914400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Box 6"/>
          <p:cNvSpPr txBox="1">
            <a:spLocks noChangeArrowheads="1"/>
          </p:cNvSpPr>
          <p:nvPr/>
        </p:nvSpPr>
        <p:spPr bwMode="auto">
          <a:xfrm>
            <a:off x="179388" y="1258888"/>
            <a:ext cx="79216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400" b="1">
                <a:latin typeface="Segoe Print" pitchFamily="2" charset="0"/>
              </a:rPr>
              <a:t>Субкультура, що виникла в 1960-х роках в США, коли виросло перше повоєнне покоління.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120416"/>
            <a:ext cx="4176464" cy="1015663"/>
          </a:xfrm>
          <a:prstGeom prst="rect">
            <a:avLst/>
          </a:prstGeom>
        </p:spPr>
        <p:txBody>
          <a:bodyPr>
            <a:prstTxWarp prst="textChevron">
              <a:avLst/>
            </a:prstTxWarp>
            <a:spAutoFit/>
            <a:scene3d>
              <a:camera prst="perspectiveLeft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ln w="38100">
                  <a:solidFill>
                    <a:srgbClr val="EC20B2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Segoe Print" panose="02000600000000000000" pitchFamily="2" charset="0"/>
                <a:ea typeface="Cambria Math" panose="02040503050406030204" pitchFamily="18" charset="0"/>
                <a:cs typeface="+mn-cs"/>
              </a:rPr>
              <a:t>Х І П І</a:t>
            </a:r>
          </a:p>
        </p:txBody>
      </p:sp>
      <p:pic>
        <p:nvPicPr>
          <p:cNvPr id="20483" name="Picture 2" descr="Образ девушки хиппи: концепция модного стил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2212975"/>
            <a:ext cx="5459412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2459038"/>
            <a:ext cx="2141537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476375" y="6000750"/>
            <a:ext cx="737235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Segoe Print" panose="02000600000000000000" pitchFamily="2" charset="0"/>
                <a:cs typeface="+mn-cs"/>
              </a:rPr>
              <a:t>Один з </a:t>
            </a:r>
            <a:r>
              <a:rPr lang="ru-RU" b="1" dirty="0" err="1">
                <a:latin typeface="Segoe Print" panose="02000600000000000000" pitchFamily="2" charset="0"/>
                <a:cs typeface="+mn-cs"/>
              </a:rPr>
              <a:t>найвідоміших</a:t>
            </a:r>
            <a:r>
              <a:rPr lang="ru-RU" b="1" dirty="0">
                <a:latin typeface="Segoe Print" panose="02000600000000000000" pitchFamily="2" charset="0"/>
                <a:cs typeface="+mn-cs"/>
              </a:rPr>
              <a:t> </a:t>
            </a:r>
            <a:r>
              <a:rPr lang="ru-RU" b="1" dirty="0" err="1">
                <a:latin typeface="Segoe Print" panose="02000600000000000000" pitchFamily="2" charset="0"/>
                <a:cs typeface="+mn-cs"/>
              </a:rPr>
              <a:t>гасел</a:t>
            </a:r>
            <a:r>
              <a:rPr lang="ru-RU" b="1" dirty="0">
                <a:latin typeface="Segoe Print" panose="02000600000000000000" pitchFamily="2" charset="0"/>
                <a:cs typeface="+mn-cs"/>
              </a:rPr>
              <a:t> </a:t>
            </a:r>
            <a:r>
              <a:rPr lang="ru-RU" b="1" dirty="0" err="1">
                <a:latin typeface="Segoe Print" panose="02000600000000000000" pitchFamily="2" charset="0"/>
                <a:cs typeface="+mn-cs"/>
              </a:rPr>
              <a:t>хіпі</a:t>
            </a:r>
            <a:r>
              <a:rPr lang="ru-RU" b="1" dirty="0">
                <a:latin typeface="Segoe Print" panose="02000600000000000000" pitchFamily="2" charset="0"/>
                <a:cs typeface="+mn-cs"/>
              </a:rPr>
              <a:t>: </a:t>
            </a:r>
            <a:r>
              <a:rPr lang="ru-RU" b="1" dirty="0">
                <a:solidFill>
                  <a:srgbClr val="FF0000"/>
                </a:solidFill>
                <a:latin typeface="Segoe Print" panose="02000600000000000000" pitchFamily="2" charset="0"/>
                <a:cs typeface="+mn-cs"/>
              </a:rPr>
              <a:t>«</a:t>
            </a:r>
            <a:r>
              <a:rPr lang="ru-RU" b="1" dirty="0" err="1">
                <a:solidFill>
                  <a:srgbClr val="FF0000"/>
                </a:solidFill>
                <a:latin typeface="Segoe Print" panose="02000600000000000000" pitchFamily="2" charset="0"/>
                <a:cs typeface="+mn-cs"/>
              </a:rPr>
              <a:t>Make</a:t>
            </a:r>
            <a:r>
              <a:rPr lang="ru-RU" b="1" dirty="0">
                <a:solidFill>
                  <a:srgbClr val="FF0000"/>
                </a:solidFill>
                <a:latin typeface="Segoe Print" panose="02000600000000000000" pitchFamily="2" charset="0"/>
                <a:cs typeface="+mn-cs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Segoe Print" panose="02000600000000000000" pitchFamily="2" charset="0"/>
                <a:cs typeface="+mn-cs"/>
              </a:rPr>
              <a:t>love</a:t>
            </a:r>
            <a:r>
              <a:rPr lang="ru-RU" b="1" dirty="0">
                <a:solidFill>
                  <a:srgbClr val="FF0000"/>
                </a:solidFill>
                <a:latin typeface="Segoe Print" panose="02000600000000000000" pitchFamily="2" charset="0"/>
                <a:cs typeface="+mn-cs"/>
              </a:rPr>
              <a:t>, </a:t>
            </a:r>
            <a:r>
              <a:rPr lang="ru-RU" b="1" dirty="0" err="1">
                <a:solidFill>
                  <a:srgbClr val="FF0000"/>
                </a:solidFill>
                <a:latin typeface="Segoe Print" panose="02000600000000000000" pitchFamily="2" charset="0"/>
                <a:cs typeface="+mn-cs"/>
              </a:rPr>
              <a:t>not</a:t>
            </a:r>
            <a:r>
              <a:rPr lang="ru-RU" b="1" dirty="0">
                <a:solidFill>
                  <a:srgbClr val="FF0000"/>
                </a:solidFill>
                <a:latin typeface="Segoe Print" panose="02000600000000000000" pitchFamily="2" charset="0"/>
                <a:cs typeface="+mn-cs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Segoe Print" panose="02000600000000000000" pitchFamily="2" charset="0"/>
                <a:cs typeface="+mn-cs"/>
              </a:rPr>
              <a:t>war</a:t>
            </a:r>
            <a:r>
              <a:rPr lang="ru-RU" b="1" dirty="0">
                <a:solidFill>
                  <a:srgbClr val="FF0000"/>
                </a:solidFill>
                <a:latin typeface="Segoe Print" panose="02000600000000000000" pitchFamily="2" charset="0"/>
                <a:cs typeface="+mn-cs"/>
              </a:rPr>
              <a:t>!», </a:t>
            </a:r>
            <a:r>
              <a:rPr lang="ru-RU" b="1" dirty="0" err="1">
                <a:latin typeface="Segoe Print" panose="02000600000000000000" pitchFamily="2" charset="0"/>
                <a:cs typeface="+mn-cs"/>
              </a:rPr>
              <a:t>Що</a:t>
            </a:r>
            <a:r>
              <a:rPr lang="ru-RU" b="1" dirty="0">
                <a:latin typeface="Segoe Print" panose="02000600000000000000" pitchFamily="2" charset="0"/>
                <a:cs typeface="+mn-cs"/>
              </a:rPr>
              <a:t> </a:t>
            </a:r>
            <a:r>
              <a:rPr lang="ru-RU" b="1" dirty="0" err="1">
                <a:latin typeface="Segoe Print" panose="02000600000000000000" pitchFamily="2" charset="0"/>
                <a:cs typeface="+mn-cs"/>
              </a:rPr>
              <a:t>означає</a:t>
            </a:r>
            <a:r>
              <a:rPr lang="ru-RU" b="1" dirty="0">
                <a:latin typeface="Segoe Print" panose="02000600000000000000" pitchFamily="2" charset="0"/>
                <a:cs typeface="+mn-cs"/>
              </a:rPr>
              <a:t>: </a:t>
            </a:r>
            <a:r>
              <a:rPr lang="ru-RU" b="1" u="sng" dirty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  <a:cs typeface="+mn-cs"/>
              </a:rPr>
              <a:t>"</a:t>
            </a:r>
            <a:r>
              <a:rPr lang="ru-RU" b="1" u="sng" dirty="0" err="1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  <a:cs typeface="+mn-cs"/>
              </a:rPr>
              <a:t>Займайтесь</a:t>
            </a:r>
            <a:r>
              <a:rPr lang="ru-RU" b="1" u="sng" dirty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  <a:cs typeface="+mn-cs"/>
              </a:rPr>
              <a:t> </a:t>
            </a:r>
            <a:r>
              <a:rPr lang="ru-RU" b="1" u="sng" dirty="0" err="1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  <a:cs typeface="+mn-cs"/>
              </a:rPr>
              <a:t>коханням</a:t>
            </a:r>
            <a:r>
              <a:rPr lang="ru-RU" b="1" u="sng" dirty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  <a:cs typeface="+mn-cs"/>
              </a:rPr>
              <a:t> а не </a:t>
            </a:r>
            <a:r>
              <a:rPr lang="ru-RU" b="1" u="sng" dirty="0" err="1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  <a:cs typeface="+mn-cs"/>
              </a:rPr>
              <a:t>війною</a:t>
            </a:r>
            <a:r>
              <a:rPr lang="ru-RU" b="1" u="sng" dirty="0">
                <a:solidFill>
                  <a:schemeClr val="bg2">
                    <a:lumMod val="50000"/>
                  </a:schemeClr>
                </a:solidFill>
                <a:latin typeface="Segoe Print" panose="02000600000000000000" pitchFamily="2" charset="0"/>
                <a:cs typeface="+mn-cs"/>
              </a:rPr>
              <a:t>!".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986573"/>
            <a:ext cx="6591985" cy="791344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sz="2200" b="1" dirty="0" err="1">
                <a:ln>
                  <a:solidFill>
                    <a:srgbClr val="FF33CC"/>
                  </a:solidFill>
                </a:ln>
                <a:solidFill>
                  <a:schemeClr val="tx1"/>
                </a:solidFill>
                <a:latin typeface="Segoe Print" panose="02000600000000000000" pitchFamily="2" charset="0"/>
              </a:rPr>
              <a:t>повернутися</a:t>
            </a:r>
            <a:r>
              <a:rPr lang="ru-RU" sz="2200" b="1" dirty="0">
                <a:ln>
                  <a:solidFill>
                    <a:srgbClr val="FF33CC"/>
                  </a:solidFill>
                </a:ln>
                <a:solidFill>
                  <a:schemeClr val="tx1"/>
                </a:solidFill>
                <a:latin typeface="Segoe Print" panose="02000600000000000000" pitchFamily="2" charset="0"/>
              </a:rPr>
              <a:t> до </a:t>
            </a:r>
            <a:r>
              <a:rPr lang="ru-RU" sz="2200" b="1" dirty="0" err="1">
                <a:ln>
                  <a:solidFill>
                    <a:srgbClr val="FF33CC"/>
                  </a:solidFill>
                </a:ln>
                <a:solidFill>
                  <a:schemeClr val="tx1"/>
                </a:solidFill>
                <a:latin typeface="Segoe Print" panose="02000600000000000000" pitchFamily="2" charset="0"/>
              </a:rPr>
              <a:t>природної</a:t>
            </a:r>
            <a:r>
              <a:rPr lang="ru-RU" sz="2200" b="1" dirty="0">
                <a:ln>
                  <a:solidFill>
                    <a:srgbClr val="FF33CC"/>
                  </a:solidFill>
                </a:ln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sz="2200" b="1" dirty="0" err="1">
                <a:ln>
                  <a:solidFill>
                    <a:srgbClr val="FF33CC"/>
                  </a:solidFill>
                </a:ln>
                <a:solidFill>
                  <a:schemeClr val="tx1"/>
                </a:solidFill>
                <a:latin typeface="Segoe Print" panose="02000600000000000000" pitchFamily="2" charset="0"/>
              </a:rPr>
              <a:t>чистоти</a:t>
            </a:r>
            <a:r>
              <a:rPr lang="ru-RU" sz="2200" b="1" dirty="0">
                <a:ln>
                  <a:solidFill>
                    <a:srgbClr val="FF33CC"/>
                  </a:solidFill>
                </a:ln>
                <a:solidFill>
                  <a:schemeClr val="tx1"/>
                </a:solidFill>
                <a:latin typeface="Segoe Print" panose="02000600000000000000" pitchFamily="2" charset="0"/>
              </a:rPr>
              <a:t> через </a:t>
            </a:r>
            <a:r>
              <a:rPr lang="ru-RU" sz="2200" b="1" dirty="0" err="1">
                <a:ln>
                  <a:solidFill>
                    <a:srgbClr val="FF33CC"/>
                  </a:solidFill>
                </a:ln>
                <a:solidFill>
                  <a:schemeClr val="tx1"/>
                </a:solidFill>
                <a:latin typeface="Segoe Print" panose="02000600000000000000" pitchFamily="2" charset="0"/>
              </a:rPr>
              <a:t>любов</a:t>
            </a:r>
            <a:r>
              <a:rPr lang="ru-RU" sz="2200" b="1" dirty="0">
                <a:ln>
                  <a:solidFill>
                    <a:srgbClr val="FF33CC"/>
                  </a:solidFill>
                </a:ln>
                <a:solidFill>
                  <a:schemeClr val="tx1"/>
                </a:solidFill>
                <a:latin typeface="Segoe Print" panose="02000600000000000000" pitchFamily="2" charset="0"/>
              </a:rPr>
              <a:t> і </a:t>
            </a:r>
            <a:r>
              <a:rPr lang="ru-RU" sz="2200" b="1" dirty="0" err="1">
                <a:ln>
                  <a:solidFill>
                    <a:srgbClr val="FF33CC"/>
                  </a:solidFill>
                </a:ln>
                <a:solidFill>
                  <a:schemeClr val="tx1"/>
                </a:solidFill>
                <a:latin typeface="Segoe Print" panose="02000600000000000000" pitchFamily="2" charset="0"/>
              </a:rPr>
              <a:t>пацифізм</a:t>
            </a:r>
            <a:endParaRPr lang="ru-RU" sz="2200" b="1" dirty="0">
              <a:ln>
                <a:solidFill>
                  <a:srgbClr val="FF33CC"/>
                </a:solidFill>
              </a:ln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>
          <a:xfrm>
            <a:off x="1763688" y="188640"/>
            <a:ext cx="5640707" cy="734186"/>
          </a:xfrm>
          <a:solidFill>
            <a:srgbClr val="F8F9FA"/>
          </a:solidFill>
          <a:extLst>
            <a:ext uri="{91240B29-F687-4F45-9708-019B960494DF}"/>
            <a:ext uri="{AF507438-7753-43E0-B8FC-AC1667EBCBE1}"/>
          </a:extLst>
        </p:spPr>
        <p:txBody>
          <a:bodyPr lIns="0" tIns="-17457" rIns="0" bIns="-17457" rtlCol="0" anchor="ctr">
            <a:spAutoFit/>
          </a:bodyPr>
          <a:lstStyle/>
          <a:p>
            <a:pPr algn="ctr" defTabSz="914400">
              <a:defRPr/>
            </a:pPr>
            <a:r>
              <a:rPr lang="uk-UA" altLang="ru-RU" sz="5000" b="1" dirty="0" smtClean="0">
                <a:ln w="3175">
                  <a:solidFill>
                    <a:srgbClr val="FF33CC"/>
                  </a:solidFill>
                  <a:prstDash val="solid"/>
                </a:ln>
                <a:solidFill>
                  <a:srgbClr val="00B0F0"/>
                </a:solidFill>
                <a:latin typeface="Segoe Print" panose="02000600000000000000" pitchFamily="2" charset="0"/>
              </a:rPr>
              <a:t>Основна мета</a:t>
            </a:r>
          </a:p>
        </p:txBody>
      </p:sp>
      <p:pic>
        <p:nvPicPr>
          <p:cNvPr id="21507" name="Picture 9" descr="Фотосессия в стиле хипп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9988" y="1885950"/>
            <a:ext cx="1692275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 descr="Субкультура хиппи - в чем её особенности? Субкультура хиппи сформировалась  в начале 1960-х годов в США. Некоторое.. | ВКонтакт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1916113"/>
            <a:ext cx="57531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Одежда хиппи — оригинальная одежда и украшения для образа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69988" y="4373563"/>
            <a:ext cx="1657350" cy="248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"/>
          <p:cNvSpPr txBox="1">
            <a:spLocks noChangeArrowheads="1"/>
          </p:cNvSpPr>
          <p:nvPr/>
        </p:nvSpPr>
        <p:spPr bwMode="auto">
          <a:xfrm>
            <a:off x="539552" y="187396"/>
            <a:ext cx="8232995" cy="734186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0" tIns="-17457" rIns="0" bIns="-17457" anchor="ctr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defTabSz="914400" eaLnBrk="0" hangingPunct="0">
              <a:defRPr/>
            </a:pPr>
            <a:r>
              <a:rPr lang="uk-UA" altLang="ru-RU" sz="5000" b="1" dirty="0" smtClean="0">
                <a:ln w="3175">
                  <a:solidFill>
                    <a:srgbClr val="FF33CC"/>
                  </a:solidFill>
                  <a:prstDash val="solid"/>
                </a:ln>
                <a:solidFill>
                  <a:srgbClr val="00B0F0"/>
                </a:solidFill>
                <a:latin typeface="Segoe Print" panose="02000600000000000000" pitchFamily="2" charset="0"/>
              </a:rPr>
              <a:t>Символи, спосіб життя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095500" y="1296988"/>
            <a:ext cx="3417888" cy="287337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0" tIns="-17457" rIns="0" bIns="-17457" anchor="ctr">
            <a:spAutoFit/>
          </a:bodyPr>
          <a:lstStyle/>
          <a:p>
            <a:pPr defTabSz="914400" eaLnBrk="0" hangingPunct="0">
              <a:defRPr/>
            </a:pPr>
            <a:r>
              <a:rPr lang="uk-UA" altLang="ru-RU" sz="2100" dirty="0" err="1">
                <a:solidFill>
                  <a:srgbClr val="202124"/>
                </a:solidFill>
                <a:latin typeface="Segoe Print" panose="02000600000000000000" pitchFamily="2" charset="0"/>
              </a:rPr>
              <a:t>Пацифік</a:t>
            </a:r>
            <a:r>
              <a:rPr lang="uk-UA" altLang="ru-RU" sz="2100" dirty="0">
                <a:solidFill>
                  <a:srgbClr val="202124"/>
                </a:solidFill>
                <a:latin typeface="Segoe Print" panose="02000600000000000000" pitchFamily="2" charset="0"/>
              </a:rPr>
              <a:t> - символ миру</a:t>
            </a:r>
            <a:r>
              <a:rPr lang="uk-UA" altLang="ru-RU" sz="800" dirty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endParaRPr lang="uk-UA" altLang="ru-RU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258763" y="4857750"/>
            <a:ext cx="6334125" cy="125730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tIns="-17457" rIns="0" bIns="-17457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100" dirty="0">
                <a:latin typeface="Segoe Print" panose="02000600000000000000" pitchFamily="2" charset="0"/>
              </a:rPr>
              <a:t>Проводили час в </a:t>
            </a:r>
            <a:r>
              <a:rPr lang="ru-RU" sz="2100" dirty="0" err="1">
                <a:latin typeface="Segoe Print" panose="02000600000000000000" pitchFamily="2" charset="0"/>
              </a:rPr>
              <a:t>медитаціях</a:t>
            </a:r>
            <a:r>
              <a:rPr lang="ru-RU" sz="2100" dirty="0">
                <a:latin typeface="Segoe Print" panose="02000600000000000000" pitchFamily="2" charset="0"/>
              </a:rPr>
              <a:t>, </a:t>
            </a:r>
            <a:r>
              <a:rPr lang="ru-RU" sz="2100" dirty="0" err="1">
                <a:latin typeface="Segoe Print" panose="02000600000000000000" pitchFamily="2" charset="0"/>
              </a:rPr>
              <a:t>подорожах</a:t>
            </a:r>
            <a:r>
              <a:rPr lang="ru-RU" sz="2100" dirty="0">
                <a:latin typeface="Segoe Print" panose="02000600000000000000" pitchFamily="2" charset="0"/>
              </a:rPr>
              <a:t>; </a:t>
            </a:r>
            <a:r>
              <a:rPr lang="ru-RU" sz="2100" dirty="0" err="1">
                <a:latin typeface="Segoe Print" panose="02000600000000000000" pitchFamily="2" charset="0"/>
              </a:rPr>
              <a:t>творчість</a:t>
            </a:r>
            <a:r>
              <a:rPr lang="ru-RU" sz="2100" dirty="0">
                <a:latin typeface="Segoe Print" panose="02000600000000000000" pitchFamily="2" charset="0"/>
              </a:rPr>
              <a:t> і </a:t>
            </a:r>
            <a:r>
              <a:rPr lang="ru-RU" sz="2100" dirty="0" err="1">
                <a:latin typeface="Segoe Print" panose="02000600000000000000" pitchFamily="2" charset="0"/>
              </a:rPr>
              <a:t>самореалізація</a:t>
            </a:r>
            <a:r>
              <a:rPr lang="ru-RU" sz="2100" dirty="0">
                <a:latin typeface="Segoe Print" panose="02000600000000000000" pitchFamily="2" charset="0"/>
              </a:rPr>
              <a:t>; </a:t>
            </a:r>
            <a:r>
              <a:rPr lang="ru-RU" sz="2100" dirty="0" err="1">
                <a:latin typeface="Segoe Print" panose="02000600000000000000" pitchFamily="2" charset="0"/>
              </a:rPr>
              <a:t>прослуховували</a:t>
            </a:r>
            <a:r>
              <a:rPr lang="ru-RU" sz="2100" dirty="0">
                <a:latin typeface="Segoe Print" panose="02000600000000000000" pitchFamily="2" charset="0"/>
              </a:rPr>
              <a:t> </a:t>
            </a:r>
            <a:r>
              <a:rPr lang="ru-RU" sz="2100" dirty="0" err="1">
                <a:latin typeface="Segoe Print" panose="02000600000000000000" pitchFamily="2" charset="0"/>
              </a:rPr>
              <a:t>музику</a:t>
            </a:r>
            <a:r>
              <a:rPr lang="ru-RU" sz="2100" dirty="0">
                <a:latin typeface="Segoe Print" panose="02000600000000000000" pitchFamily="2" charset="0"/>
              </a:rPr>
              <a:t>, </a:t>
            </a:r>
            <a:r>
              <a:rPr lang="ru-RU" sz="2100" dirty="0" err="1">
                <a:latin typeface="Segoe Print" panose="02000600000000000000" pitchFamily="2" charset="0"/>
              </a:rPr>
              <a:t>танцювали</a:t>
            </a:r>
            <a:r>
              <a:rPr lang="ru-RU" sz="2100" dirty="0">
                <a:latin typeface="Segoe Print" panose="02000600000000000000" pitchFamily="2" charset="0"/>
              </a:rPr>
              <a:t>, </a:t>
            </a:r>
            <a:r>
              <a:rPr lang="ru-RU" sz="2100" dirty="0" err="1">
                <a:latin typeface="Segoe Print" panose="02000600000000000000" pitchFamily="2" charset="0"/>
              </a:rPr>
              <a:t>розмовляли</a:t>
            </a:r>
            <a:r>
              <a:rPr lang="ru-RU" sz="2100" dirty="0">
                <a:latin typeface="Segoe Print" panose="02000600000000000000" pitchFamily="2" charset="0"/>
              </a:rPr>
              <a:t>; </a:t>
            </a:r>
            <a:r>
              <a:rPr lang="ru-RU" sz="2100" dirty="0" err="1">
                <a:latin typeface="Segoe Print" panose="02000600000000000000" pitchFamily="2" charset="0"/>
              </a:rPr>
              <a:t>вживання</a:t>
            </a:r>
            <a:r>
              <a:rPr lang="ru-RU" sz="2100" dirty="0">
                <a:latin typeface="Segoe Print" panose="02000600000000000000" pitchFamily="2" charset="0"/>
              </a:rPr>
              <a:t> </a:t>
            </a:r>
            <a:r>
              <a:rPr lang="ru-RU" sz="2100" dirty="0" err="1">
                <a:latin typeface="Segoe Print" panose="02000600000000000000" pitchFamily="2" charset="0"/>
              </a:rPr>
              <a:t>наркотиків</a:t>
            </a:r>
            <a:r>
              <a:rPr lang="ru-RU" sz="2100" dirty="0">
                <a:latin typeface="Segoe Print" panose="02000600000000000000" pitchFamily="2" charset="0"/>
              </a:rPr>
              <a:t> і алкоголю </a:t>
            </a:r>
          </a:p>
        </p:txBody>
      </p:sp>
      <p:pic>
        <p:nvPicPr>
          <p:cNvPr id="22532" name="Picture 13" descr="Плакат хиппи: стоковые векторные изображения, иллюстрации | Depositph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4250" y="2090738"/>
            <a:ext cx="3767138" cy="26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097588" y="1441450"/>
            <a:ext cx="2894012" cy="134937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tIns="-17457" rIns="0" bIns="-17457" anchor="ctr">
            <a:spAutoFit/>
          </a:bodyPr>
          <a:lstStyle/>
          <a:p>
            <a:pPr algn="ctr" defTabSz="914400" eaLnBrk="0" hangingPunct="0">
              <a:defRPr/>
            </a:pPr>
            <a:r>
              <a:rPr lang="uk-UA" altLang="ru-RU" dirty="0">
                <a:solidFill>
                  <a:srgbClr val="202124"/>
                </a:solidFill>
                <a:latin typeface="Segoe Print" panose="02000600000000000000" pitchFamily="2" charset="0"/>
              </a:rPr>
              <a:t>мікроавтобус "Фольксваген", який хіпі традиційно розфарбовували в стилі "</a:t>
            </a:r>
            <a:r>
              <a:rPr lang="uk-UA" altLang="ru-RU" dirty="0" err="1">
                <a:solidFill>
                  <a:srgbClr val="202124"/>
                </a:solidFill>
                <a:latin typeface="Segoe Print" panose="02000600000000000000" pitchFamily="2" charset="0"/>
              </a:rPr>
              <a:t>Flower</a:t>
            </a:r>
            <a:r>
              <a:rPr lang="uk-UA" altLang="ru-RU" dirty="0">
                <a:solidFill>
                  <a:srgbClr val="202124"/>
                </a:solidFill>
                <a:latin typeface="Segoe Print" panose="02000600000000000000" pitchFamily="2" charset="0"/>
              </a:rPr>
              <a:t> </a:t>
            </a:r>
            <a:r>
              <a:rPr lang="uk-UA" altLang="ru-RU" dirty="0" err="1">
                <a:solidFill>
                  <a:srgbClr val="202124"/>
                </a:solidFill>
                <a:latin typeface="Segoe Print" panose="02000600000000000000" pitchFamily="2" charset="0"/>
              </a:rPr>
              <a:t>Power</a:t>
            </a:r>
            <a:r>
              <a:rPr lang="uk-UA" altLang="ru-RU" dirty="0">
                <a:solidFill>
                  <a:srgbClr val="202124"/>
                </a:solidFill>
                <a:latin typeface="Segoe Print" panose="02000600000000000000" pitchFamily="2" charset="0"/>
              </a:rPr>
              <a:t>"</a:t>
            </a:r>
            <a:r>
              <a:rPr lang="uk-UA" altLang="ru-RU" dirty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</a:p>
        </p:txBody>
      </p:sp>
      <p:pic>
        <p:nvPicPr>
          <p:cNvPr id="22534" name="Рисунок 1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8763" y="1279525"/>
            <a:ext cx="1836737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17" descr="Хиппи пар играя характеры образа жизни гитары Иллюстрация вектора -  иллюстрации насчитывающей счастливо, потеха: 1262760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86588" y="2984500"/>
            <a:ext cx="2020887" cy="213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11" descr="Хиппи человек играет на гитаре образ жизни | Премиум векторы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92888" y="4724400"/>
            <a:ext cx="1349375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9" descr="НВ-728 Солнечная Хиппи (МП Студия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37500" y="5119688"/>
            <a:ext cx="1193800" cy="162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6"/>
          <p:cNvSpPr>
            <a:spLocks noChangeArrowheads="1"/>
          </p:cNvSpPr>
          <p:nvPr/>
        </p:nvSpPr>
        <p:spPr bwMode="auto">
          <a:xfrm>
            <a:off x="5026025" y="1300163"/>
            <a:ext cx="400685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b="1">
                <a:latin typeface="Segoe Print" pitchFamily="2" charset="0"/>
              </a:rPr>
              <a:t>Всі хіпі носять довге розпущене волосся. Лоб і потилицю охоплює тонка пов'язка. Присутні джинси або джинсова куртка, іноді балахон невизначеного кольору, на шиї - «ксивник» (невелика шкіряна сумочка), прикрашена бісером або вишивкою. На руках - «феньки»</a:t>
            </a:r>
            <a:endParaRPr lang="ru-RU" b="1">
              <a:latin typeface="Segoe Print" pitchFamily="2" charset="0"/>
            </a:endParaRPr>
          </a:p>
        </p:txBody>
      </p:sp>
      <p:pic>
        <p:nvPicPr>
          <p:cNvPr id="23554" name="Picture 12" descr="Стиль хиппи в одежде -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65725" y="4632325"/>
            <a:ext cx="221456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16" descr="Стиль хиппи в одежде | Одежда в стиле Hippy |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813" y="2668588"/>
            <a:ext cx="4875212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26" descr="Стиль хиппи в одежде, в чем его особенности и какие требования к одежде у  стиля хиппи - WestShar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6175" y="1071563"/>
            <a:ext cx="28575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28" descr="Стиль бохо: аксессуары | Хиппи стиль, Стиль бохо, Бохо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93000" y="4545013"/>
            <a:ext cx="1516063" cy="189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Text Box 8"/>
          <p:cNvSpPr txBox="1">
            <a:spLocks noChangeArrowheads="1"/>
          </p:cNvSpPr>
          <p:nvPr/>
        </p:nvSpPr>
        <p:spPr bwMode="auto">
          <a:xfrm>
            <a:off x="3255963" y="207963"/>
            <a:ext cx="3476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endParaRPr lang="ru-RU"/>
          </a:p>
        </p:txBody>
      </p:sp>
      <p:sp>
        <p:nvSpPr>
          <p:cNvPr id="23559" name="Text Box 9"/>
          <p:cNvSpPr txBox="1">
            <a:spLocks noChangeArrowheads="1"/>
          </p:cNvSpPr>
          <p:nvPr/>
        </p:nvSpPr>
        <p:spPr bwMode="auto">
          <a:xfrm>
            <a:off x="2679700" y="280988"/>
            <a:ext cx="51323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uk-UA" sz="3200"/>
              <a:t>ЗОВНІШНІЙ ВИГЛЯД</a:t>
            </a:r>
            <a:endParaRPr lang="ru-RU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 txBox="1">
            <a:spLocks noChangeArrowheads="1"/>
          </p:cNvSpPr>
          <p:nvPr/>
        </p:nvSpPr>
        <p:spPr bwMode="auto">
          <a:xfrm>
            <a:off x="2051720" y="260648"/>
            <a:ext cx="5328592" cy="734186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0" tIns="-17457" rIns="0" bIns="-17457" anchor="ctr">
            <a:sp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defTabSz="914400" eaLnBrk="0" hangingPunct="0">
              <a:defRPr/>
            </a:pPr>
            <a:r>
              <a:rPr lang="uk-UA" altLang="ru-RU" sz="5000" b="1" dirty="0" smtClean="0">
                <a:ln w="3175">
                  <a:solidFill>
                    <a:srgbClr val="FF33CC"/>
                  </a:solidFill>
                  <a:prstDash val="solid"/>
                </a:ln>
                <a:solidFill>
                  <a:srgbClr val="00B0F0"/>
                </a:solidFill>
                <a:latin typeface="Segoe Print" panose="02000600000000000000" pitchFamily="2" charset="0"/>
              </a:rPr>
              <a:t>МУЗИКА</a:t>
            </a:r>
          </a:p>
        </p:txBody>
      </p:sp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82550" y="1246188"/>
            <a:ext cx="64801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Segoe Print" pitchFamily="2" charset="0"/>
              </a:rPr>
              <a:t>Власний музичний стиль руху хіпі - це оригінальна суміш декількох різновидів року, фолку та деяких елементів блюзу.</a:t>
            </a:r>
          </a:p>
        </p:txBody>
      </p:sp>
      <p:pic>
        <p:nvPicPr>
          <p:cNvPr id="24579" name="Picture 10" descr="играть хиппи каннелюры стоковое фото. изображение насчитывающей  драгоценности - 223709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6900" y="3705225"/>
            <a:ext cx="2405063" cy="296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Фестиваль хиппи. Шипот 2013: navvato — LiveJourn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441575"/>
            <a:ext cx="4487862" cy="3335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5124" name="Picture 4" descr="Занимайтесь любовью, а не войной | Stalist | Яндекс Дзен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62688" y="1717675"/>
            <a:ext cx="2616200" cy="3924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420</TotalTime>
  <Words>126</Words>
  <Application>Microsoft Office PowerPoint</Application>
  <PresentationFormat>Экран (4:3)</PresentationFormat>
  <Paragraphs>14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17</vt:i4>
      </vt:variant>
      <vt:variant>
        <vt:lpstr>Заголовки слайдов</vt:lpstr>
      </vt:variant>
      <vt:variant>
        <vt:i4>6</vt:i4>
      </vt:variant>
    </vt:vector>
  </HeadingPairs>
  <TitlesOfParts>
    <vt:vector size="28" baseType="lpstr">
      <vt:lpstr>Arial</vt:lpstr>
      <vt:lpstr>Century Gothic</vt:lpstr>
      <vt:lpstr>Wingdings 3</vt:lpstr>
      <vt:lpstr>Calibri</vt:lpstr>
      <vt:lpstr>Segoe Print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Легкий дым</vt:lpstr>
      <vt:lpstr>Презентація Молодіжні субкультури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Светлана</dc:creator>
  <cp:lastModifiedBy>ДаниловАлла</cp:lastModifiedBy>
  <cp:revision>57</cp:revision>
  <dcterms:created xsi:type="dcterms:W3CDTF">2015-05-06T11:23:58Z</dcterms:created>
  <dcterms:modified xsi:type="dcterms:W3CDTF">2021-10-27T14:29:58Z</dcterms:modified>
</cp:coreProperties>
</file>