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 id="260" r:id="rId6"/>
    <p:sldId id="261" r:id="rId7"/>
    <p:sldId id="262" r:id="rId8"/>
    <p:sldId id="263" r:id="rId9"/>
    <p:sldId id="264" r:id="rId10"/>
    <p:sldId id="266" r:id="rId11"/>
    <p:sldId id="268" r:id="rId12"/>
    <p:sldId id="271" r:id="rId13"/>
    <p:sldId id="267" r:id="rId14"/>
    <p:sldId id="265" r:id="rId15"/>
    <p:sldId id="269" r:id="rId16"/>
    <p:sldId id="270" r:id="rId17"/>
    <p:sldId id="273" r:id="rId18"/>
    <p:sldId id="272" r:id="rId19"/>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23A7"/>
    <a:srgbClr val="2FA74C"/>
    <a:srgbClr val="CC0099"/>
    <a:srgbClr val="B126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uk-UA"/>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844457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3117914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uk-UA"/>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94492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319E4721-B6A3-435B-B6DF-AEB886A4D1C9}" type="datetimeFigureOut">
              <a:rPr lang="uk-UA" smtClean="0"/>
              <a:t>23.10.2021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4281707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uk-UA"/>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319E4721-B6A3-435B-B6DF-AEB886A4D1C9}" type="datetimeFigureOut">
              <a:rPr lang="uk-UA" smtClean="0"/>
              <a:t>23.10.2021</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247004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319E4721-B6A3-435B-B6DF-AEB886A4D1C9}" type="datetimeFigureOut">
              <a:rPr lang="uk-UA" smtClean="0"/>
              <a:t>23.10.2021</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2263044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19E4721-B6A3-435B-B6DF-AEB886A4D1C9}" type="datetimeFigureOut">
              <a:rPr lang="uk-UA" smtClean="0"/>
              <a:t>23.10.2021</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2009400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uk-UA"/>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19E4721-B6A3-435B-B6DF-AEB886A4D1C9}" type="datetimeFigureOut">
              <a:rPr lang="uk-UA" smtClean="0"/>
              <a:t>23.10.2021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979514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uk-UA"/>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19E4721-B6A3-435B-B6DF-AEB886A4D1C9}" type="datetimeFigureOut">
              <a:rPr lang="uk-UA" smtClean="0"/>
              <a:t>23.10.2021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2360010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84184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48C06775-C271-46B6-86A0-6782079B94CC}" type="slidenum">
              <a:rPr lang="uk-UA" smtClean="0"/>
              <a:t>‹#›</a:t>
            </a:fld>
            <a:endParaRPr lang="uk-UA"/>
          </a:p>
        </p:txBody>
      </p:sp>
    </p:spTree>
    <p:extLst>
      <p:ext uri="{BB962C8B-B14F-4D97-AF65-F5344CB8AC3E}">
        <p14:creationId xmlns:p14="http://schemas.microsoft.com/office/powerpoint/2010/main" val="902147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9E4721-B6A3-435B-B6DF-AEB886A4D1C9}" type="datetimeFigureOut">
              <a:rPr lang="uk-UA" smtClean="0"/>
              <a:t>23.10.2021</a:t>
            </a:fld>
            <a:endParaRPr lang="uk-UA"/>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C06775-C271-46B6-86A0-6782079B94CC}" type="slidenum">
              <a:rPr lang="uk-UA" smtClean="0"/>
              <a:t>‹#›</a:t>
            </a:fld>
            <a:endParaRPr lang="uk-UA"/>
          </a:p>
        </p:txBody>
      </p:sp>
    </p:spTree>
    <p:extLst>
      <p:ext uri="{BB962C8B-B14F-4D97-AF65-F5344CB8AC3E}">
        <p14:creationId xmlns:p14="http://schemas.microsoft.com/office/powerpoint/2010/main" val="193606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hyperlink" Target="https://uk.wikipedia.org/wiki/1_%D0%BB%D0%B8%D1%81%D1%82%D0%BE%D0%BF%D0%B0%D0%B4%D0%B0" TargetMode="External"/><Relationship Id="rId13" Type="http://schemas.openxmlformats.org/officeDocument/2006/relationships/hyperlink" Target="https://uk.wikipedia.org/wiki/%D0%9C%D0%B0%D0%BB%D0%B5%D0%BD%D1%8C%D0%BA%D0%B8%D0%B9_%D0%BF%D1%80%D0%B8%D0%BD%D1%86#cite_note-2" TargetMode="External"/><Relationship Id="rId3" Type="http://schemas.openxmlformats.org/officeDocument/2006/relationships/hyperlink" Target="https://uk.wikipedia.org/wiki/%D0%9B%D1%96%D0%BE%D0%BD" TargetMode="External"/><Relationship Id="rId7" Type="http://schemas.openxmlformats.org/officeDocument/2006/relationships/hyperlink" Target="https://uk.wikipedia.org/wiki/45_%D0%84%D0%B2%D0%B3%D0%B5%D0%BD%D1%96%D1%8F" TargetMode="External"/><Relationship Id="rId12" Type="http://schemas.openxmlformats.org/officeDocument/2006/relationships/hyperlink" Target="https://uk.wikipedia.org/wiki/46610_%D0%91%D0%B5%D1%81%D1%96%D0%BA%D1%81%D0%B4%D1%83%D0%B7" TargetMode="External"/><Relationship Id="rId2" Type="http://schemas.openxmlformats.org/officeDocument/2006/relationships/image" Target="../media/image1.jpg"/><Relationship Id="rId16" Type="http://schemas.openxmlformats.org/officeDocument/2006/relationships/image" Target="../media/image17.jpg"/><Relationship Id="rId1" Type="http://schemas.openxmlformats.org/officeDocument/2006/relationships/slideLayout" Target="../slideLayouts/slideLayout1.xml"/><Relationship Id="rId6" Type="http://schemas.openxmlformats.org/officeDocument/2006/relationships/hyperlink" Target="https://uk.wikipedia.org/wiki/2003" TargetMode="External"/><Relationship Id="rId11" Type="http://schemas.openxmlformats.org/officeDocument/2006/relationships/hyperlink" Target="https://uk.wikipedia.org/wiki/%D0%93%D0%B0%D0%B2%D0%B0%D1%97" TargetMode="External"/><Relationship Id="rId5" Type="http://schemas.openxmlformats.org/officeDocument/2006/relationships/hyperlink" Target="https://uk.wikipedia.org/wiki/%D0%9F%D0%B0%D1%80%D0%BA_%D0%9B%D0%B0%D0%B7%D0%B0%D1%80%D1%8F_%D0%93%D0%BB%D0%BE%D0%B1%D0%B8" TargetMode="External"/><Relationship Id="rId15" Type="http://schemas.openxmlformats.org/officeDocument/2006/relationships/image" Target="../media/image16.JPG"/><Relationship Id="rId10" Type="http://schemas.openxmlformats.org/officeDocument/2006/relationships/hyperlink" Target="https://uk.wikipedia.org/wiki/%D0%9E%D0%B1%D1%81%D0%B5%D1%80%D0%B2%D0%B0%D1%82%D0%BE%D1%80%D1%96%D1%8F_%D0%9C%D0%B0%D1%83%D0%BD%D0%B0-%D0%9A%D0%B5%D0%B0" TargetMode="External"/><Relationship Id="rId4" Type="http://schemas.openxmlformats.org/officeDocument/2006/relationships/hyperlink" Target="https://uk.wikipedia.org/wiki/%D0%94%D0%BD%D1%96%D0%BF%D1%80%D0%BE_(%D0%BC%D1%96%D1%81%D1%82%D0%BE)" TargetMode="External"/><Relationship Id="rId9" Type="http://schemas.openxmlformats.org/officeDocument/2006/relationships/hyperlink" Target="https://uk.wikipedia.org/wiki/1998" TargetMode="External"/><Relationship Id="rId1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p:txBody>
          <a:bodyPr/>
          <a:lstStyle/>
          <a:p>
            <a:r>
              <a:rPr lang="ru-RU" b="1" dirty="0" smtClean="0">
                <a:solidFill>
                  <a:srgbClr val="0070C0"/>
                </a:solidFill>
                <a:latin typeface="Arial Unicode MS" panose="020B0604020202020204" pitchFamily="34" charset="-128"/>
                <a:ea typeface="Arial Unicode MS" panose="020B0604020202020204" pitchFamily="34" charset="-128"/>
                <a:cs typeface="Arial Unicode MS" panose="020B0604020202020204" pitchFamily="34" charset="-128"/>
              </a:rPr>
              <a:t>ЕМОЦІЙНИЙ ІНТЕЛЕКТ: ЕМПАТІЯ </a:t>
            </a:r>
            <a:endParaRPr lang="uk-UA" b="1" dirty="0">
              <a:solidFill>
                <a:srgbClr val="0070C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Подзаголовок 2"/>
          <p:cNvSpPr>
            <a:spLocks noGrp="1"/>
          </p:cNvSpPr>
          <p:nvPr>
            <p:ph type="subTitle" idx="1"/>
          </p:nvPr>
        </p:nvSpPr>
        <p:spPr>
          <a:xfrm>
            <a:off x="1524000" y="3602038"/>
            <a:ext cx="9144000" cy="2102076"/>
          </a:xfrm>
        </p:spPr>
        <p:txBody>
          <a:bodyPr>
            <a:normAutofit/>
          </a:bodyPr>
          <a:lstStyle/>
          <a:p>
            <a:pPr algn="r"/>
            <a:endParaRPr lang="en-US" dirty="0" smtClean="0"/>
          </a:p>
          <a:p>
            <a:pPr algn="r"/>
            <a:r>
              <a:rPr lang="ru-RU" b="1" dirty="0" err="1" smtClean="0">
                <a:solidFill>
                  <a:schemeClr val="accent5"/>
                </a:solidFill>
              </a:rPr>
              <a:t>Солдатенкова</a:t>
            </a:r>
            <a:r>
              <a:rPr lang="ru-RU" b="1" dirty="0" smtClean="0">
                <a:solidFill>
                  <a:schemeClr val="accent5"/>
                </a:solidFill>
              </a:rPr>
              <a:t> Лариса </a:t>
            </a:r>
            <a:r>
              <a:rPr lang="ru-RU" b="1" dirty="0" err="1" smtClean="0">
                <a:solidFill>
                  <a:schemeClr val="accent5"/>
                </a:solidFill>
              </a:rPr>
              <a:t>Євгенівна</a:t>
            </a:r>
            <a:r>
              <a:rPr lang="ru-RU" b="1" dirty="0" smtClean="0">
                <a:solidFill>
                  <a:schemeClr val="accent5"/>
                </a:solidFill>
              </a:rPr>
              <a:t>, </a:t>
            </a:r>
            <a:endParaRPr lang="en-US" b="1" dirty="0" smtClean="0">
              <a:solidFill>
                <a:schemeClr val="accent5"/>
              </a:solidFill>
            </a:endParaRPr>
          </a:p>
          <a:p>
            <a:pPr algn="r"/>
            <a:r>
              <a:rPr lang="ru-RU" b="1" dirty="0" err="1" smtClean="0">
                <a:solidFill>
                  <a:schemeClr val="accent5"/>
                </a:solidFill>
              </a:rPr>
              <a:t>керівник</a:t>
            </a:r>
            <a:r>
              <a:rPr lang="ru-RU" b="1" dirty="0" smtClean="0">
                <a:solidFill>
                  <a:schemeClr val="accent5"/>
                </a:solidFill>
              </a:rPr>
              <a:t> </a:t>
            </a:r>
            <a:r>
              <a:rPr lang="ru-RU" b="1" dirty="0" err="1" smtClean="0">
                <a:solidFill>
                  <a:schemeClr val="accent5"/>
                </a:solidFill>
              </a:rPr>
              <a:t>гуртка</a:t>
            </a:r>
            <a:r>
              <a:rPr lang="ru-RU" b="1" dirty="0" smtClean="0">
                <a:solidFill>
                  <a:schemeClr val="accent5"/>
                </a:solidFill>
              </a:rPr>
              <a:t> «Альтернатива</a:t>
            </a:r>
            <a:r>
              <a:rPr lang="ru-RU" b="1" dirty="0">
                <a:solidFill>
                  <a:schemeClr val="accent5"/>
                </a:solidFill>
              </a:rPr>
              <a:t>»</a:t>
            </a:r>
            <a:endParaRPr lang="uk-UA" b="1" dirty="0">
              <a:solidFill>
                <a:schemeClr val="accent5"/>
              </a:solidFill>
            </a:endParaRPr>
          </a:p>
          <a:p>
            <a:r>
              <a:rPr lang="uk-UA" b="1" dirty="0" smtClean="0">
                <a:solidFill>
                  <a:schemeClr val="accent5"/>
                </a:solidFill>
              </a:rPr>
              <a:t>                                                                   КПНЗ </a:t>
            </a:r>
            <a:r>
              <a:rPr lang="uk-UA" b="1" dirty="0">
                <a:solidFill>
                  <a:schemeClr val="accent5"/>
                </a:solidFill>
              </a:rPr>
              <a:t>«МПДЮТ «Горицвіт» </a:t>
            </a:r>
            <a:r>
              <a:rPr lang="uk-UA" b="1" dirty="0" smtClean="0">
                <a:solidFill>
                  <a:schemeClr val="accent5"/>
                </a:solidFill>
              </a:rPr>
              <a:t>КМР</a:t>
            </a:r>
          </a:p>
          <a:p>
            <a:endParaRPr lang="uk-UA" b="1" dirty="0" smtClean="0">
              <a:solidFill>
                <a:schemeClr val="accent5"/>
              </a:solidFill>
            </a:endParaRPr>
          </a:p>
          <a:p>
            <a:endParaRPr lang="uk-UA" b="1" dirty="0">
              <a:solidFill>
                <a:schemeClr val="accent5"/>
              </a:solidFill>
            </a:endParaRPr>
          </a:p>
        </p:txBody>
      </p:sp>
    </p:spTree>
    <p:extLst>
      <p:ext uri="{BB962C8B-B14F-4D97-AF65-F5344CB8AC3E}">
        <p14:creationId xmlns:p14="http://schemas.microsoft.com/office/powerpoint/2010/main" val="1773144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418011"/>
            <a:ext cx="9144000" cy="2211978"/>
          </a:xfrm>
        </p:spPr>
        <p:txBody>
          <a:bodyPr>
            <a:normAutofit fontScale="90000"/>
          </a:bodyPr>
          <a:lstStyle/>
          <a:p>
            <a:r>
              <a:rPr lang="uk-UA" sz="2800" b="1" dirty="0" smtClean="0">
                <a:solidFill>
                  <a:srgbClr val="7030A0"/>
                </a:solidFill>
              </a:rPr>
              <a:t>Емоційний інтелект – </a:t>
            </a:r>
            <a:r>
              <a:rPr lang="en-US" sz="2800" b="1" dirty="0" smtClean="0">
                <a:solidFill>
                  <a:srgbClr val="7030A0"/>
                </a:solidFill>
              </a:rPr>
              <a:t>EQ – </a:t>
            </a:r>
            <a:r>
              <a:rPr lang="uk-UA" sz="2800" b="1" dirty="0" smtClean="0">
                <a:solidFill>
                  <a:srgbClr val="7030A0"/>
                </a:solidFill>
              </a:rPr>
              <a:t>це показник нашої здатності до спілкування, вміння усвідомлювати свої емоції та розуміти почуття інших людей. </a:t>
            </a:r>
            <a:r>
              <a:rPr lang="en-US" sz="2800" b="1" dirty="0" smtClean="0"/>
              <a:t/>
            </a:r>
            <a:br>
              <a:rPr lang="en-US" sz="2800" b="1" dirty="0" smtClean="0"/>
            </a:br>
            <a:r>
              <a:rPr lang="uk-UA" sz="2800" b="1" dirty="0" smtClean="0">
                <a:solidFill>
                  <a:schemeClr val="accent2"/>
                </a:solidFill>
              </a:rPr>
              <a:t/>
            </a:r>
            <a:br>
              <a:rPr lang="uk-UA" sz="2800" b="1" dirty="0" smtClean="0">
                <a:solidFill>
                  <a:schemeClr val="accent2"/>
                </a:solidFill>
              </a:rPr>
            </a:br>
            <a:r>
              <a:rPr lang="en-US" sz="2800" b="1" dirty="0" err="1">
                <a:solidFill>
                  <a:schemeClr val="accent2"/>
                </a:solidFill>
              </a:rPr>
              <a:t>E</a:t>
            </a:r>
            <a:r>
              <a:rPr lang="ru-RU" sz="2800" b="1" dirty="0" err="1" smtClean="0">
                <a:solidFill>
                  <a:schemeClr val="accent2"/>
                </a:solidFill>
              </a:rPr>
              <a:t>мпатія</a:t>
            </a:r>
            <a:r>
              <a:rPr lang="ru-RU" sz="2800" b="1" dirty="0" smtClean="0">
                <a:solidFill>
                  <a:schemeClr val="accent2"/>
                </a:solidFill>
              </a:rPr>
              <a:t> є </a:t>
            </a:r>
            <a:r>
              <a:rPr lang="ru-RU" sz="2800" b="1" dirty="0" err="1" smtClean="0">
                <a:solidFill>
                  <a:schemeClr val="accent2"/>
                </a:solidFill>
              </a:rPr>
              <a:t>ключовим</a:t>
            </a:r>
            <a:r>
              <a:rPr lang="ru-RU" sz="2800" b="1" dirty="0" smtClean="0">
                <a:solidFill>
                  <a:schemeClr val="accent2"/>
                </a:solidFill>
              </a:rPr>
              <a:t> компонентом </a:t>
            </a:r>
            <a:r>
              <a:rPr lang="ru-RU" sz="2800" b="1" dirty="0" err="1" smtClean="0">
                <a:solidFill>
                  <a:schemeClr val="accent2"/>
                </a:solidFill>
              </a:rPr>
              <a:t>емоційного</a:t>
            </a:r>
            <a:r>
              <a:rPr lang="ru-RU" sz="2800" b="1" dirty="0" smtClean="0">
                <a:solidFill>
                  <a:schemeClr val="accent2"/>
                </a:solidFill>
              </a:rPr>
              <a:t> </a:t>
            </a:r>
            <a:r>
              <a:rPr lang="ru-RU" sz="2800" b="1" dirty="0" err="1" smtClean="0">
                <a:solidFill>
                  <a:schemeClr val="accent2"/>
                </a:solidFill>
              </a:rPr>
              <a:t>інтелекту</a:t>
            </a:r>
            <a:r>
              <a:rPr lang="ru-RU" sz="2800" b="1" dirty="0" smtClean="0">
                <a:solidFill>
                  <a:schemeClr val="accent2"/>
                </a:solidFill>
              </a:rPr>
              <a:t> </a:t>
            </a:r>
            <a:r>
              <a:rPr lang="en-US" sz="2800" b="1" dirty="0" smtClean="0">
                <a:solidFill>
                  <a:schemeClr val="accent2"/>
                </a:solidFill>
              </a:rPr>
              <a:t/>
            </a:r>
            <a:br>
              <a:rPr lang="en-US" sz="2800" b="1" dirty="0" smtClean="0">
                <a:solidFill>
                  <a:schemeClr val="accent2"/>
                </a:solidFill>
              </a:rPr>
            </a:br>
            <a:r>
              <a:rPr lang="ru-RU" sz="2800" b="1" dirty="0" smtClean="0">
                <a:solidFill>
                  <a:schemeClr val="accent2"/>
                </a:solidFill>
              </a:rPr>
              <a:t>та </a:t>
            </a:r>
            <a:r>
              <a:rPr lang="ru-RU" sz="2800" b="1" dirty="0" err="1" smtClean="0">
                <a:solidFill>
                  <a:schemeClr val="accent2"/>
                </a:solidFill>
              </a:rPr>
              <a:t>запорукою</a:t>
            </a:r>
            <a:r>
              <a:rPr lang="ru-RU" sz="2800" b="1" dirty="0" smtClean="0">
                <a:solidFill>
                  <a:schemeClr val="accent2"/>
                </a:solidFill>
              </a:rPr>
              <a:t> </a:t>
            </a:r>
            <a:r>
              <a:rPr lang="ru-RU" sz="2800" b="1" dirty="0" err="1" smtClean="0">
                <a:solidFill>
                  <a:schemeClr val="accent2"/>
                </a:solidFill>
              </a:rPr>
              <a:t>успіху</a:t>
            </a:r>
            <a:r>
              <a:rPr lang="ru-RU" sz="2800" b="1" dirty="0" smtClean="0">
                <a:solidFill>
                  <a:schemeClr val="accent2"/>
                </a:solidFill>
              </a:rPr>
              <a:t> у </a:t>
            </a:r>
            <a:r>
              <a:rPr lang="ru-RU" sz="2800" b="1" dirty="0" err="1" smtClean="0">
                <a:solidFill>
                  <a:schemeClr val="accent2"/>
                </a:solidFill>
              </a:rPr>
              <a:t>багатьох</a:t>
            </a:r>
            <a:r>
              <a:rPr lang="ru-RU" sz="2800" b="1" dirty="0" smtClean="0">
                <a:solidFill>
                  <a:schemeClr val="accent2"/>
                </a:solidFill>
              </a:rPr>
              <a:t> </a:t>
            </a:r>
            <a:r>
              <a:rPr lang="ru-RU" sz="2800" b="1" dirty="0" err="1" smtClean="0">
                <a:solidFill>
                  <a:schemeClr val="accent2"/>
                </a:solidFill>
              </a:rPr>
              <a:t>професіях</a:t>
            </a:r>
            <a:r>
              <a:rPr lang="ru-RU" sz="2800" b="1" dirty="0" smtClean="0">
                <a:solidFill>
                  <a:schemeClr val="accent2"/>
                </a:solidFill>
              </a:rPr>
              <a:t>.</a:t>
            </a:r>
            <a:endParaRPr lang="uk-UA" sz="2800" b="1" dirty="0">
              <a:solidFill>
                <a:schemeClr val="accent2"/>
              </a:solidFill>
            </a:endParaRPr>
          </a:p>
        </p:txBody>
      </p:sp>
      <p:sp>
        <p:nvSpPr>
          <p:cNvPr id="3" name="Подзаголовок 2"/>
          <p:cNvSpPr>
            <a:spLocks noGrp="1"/>
          </p:cNvSpPr>
          <p:nvPr>
            <p:ph type="subTitle" idx="1"/>
          </p:nvPr>
        </p:nvSpPr>
        <p:spPr>
          <a:xfrm>
            <a:off x="3283131" y="3602038"/>
            <a:ext cx="4563292" cy="900293"/>
          </a:xfrm>
        </p:spPr>
        <p:txBody>
          <a:bodyPr/>
          <a:lstStyle/>
          <a:p>
            <a:endParaRPr lang="uk-UA" dirty="0"/>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69623" y="2786176"/>
            <a:ext cx="5259977" cy="3287486"/>
          </a:xfrm>
          <a:prstGeom prst="rect">
            <a:avLst/>
          </a:prstGeom>
        </p:spPr>
      </p:pic>
    </p:spTree>
    <p:extLst>
      <p:ext uri="{BB962C8B-B14F-4D97-AF65-F5344CB8AC3E}">
        <p14:creationId xmlns:p14="http://schemas.microsoft.com/office/powerpoint/2010/main" val="2212510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1524000" y="644434"/>
            <a:ext cx="9144000" cy="2447109"/>
          </a:xfrm>
        </p:spPr>
        <p:txBody>
          <a:bodyPr>
            <a:normAutofit fontScale="90000"/>
          </a:bodyPr>
          <a:lstStyle/>
          <a:p>
            <a:r>
              <a:rPr lang="uk-UA" sz="2800" b="1" dirty="0" smtClean="0">
                <a:solidFill>
                  <a:schemeClr val="accent6">
                    <a:lumMod val="75000"/>
                  </a:schemeClr>
                </a:solidFill>
              </a:rPr>
              <a:t>Індійська приказка говорить: «Не засуджуй людину, поки не проходиш дві весни в її мокасинах». Глибока думка, висловлена простими словами: відчуй іншого, зрозумій його потреби і болі, радощі та смутки і лише тоді зможеш осягнути, оцінити і прийняти. Це все про неї, емпатію, — вміння зрозуміти й відчути інших. </a:t>
            </a:r>
            <a:br>
              <a:rPr lang="uk-UA" sz="2800" b="1" dirty="0" smtClean="0">
                <a:solidFill>
                  <a:schemeClr val="accent6">
                    <a:lumMod val="75000"/>
                  </a:schemeClr>
                </a:solidFill>
              </a:rPr>
            </a:br>
            <a:endParaRPr lang="uk-UA" sz="2800" b="1" dirty="0">
              <a:solidFill>
                <a:schemeClr val="accent6">
                  <a:lumMod val="75000"/>
                </a:schemeClr>
              </a:solidFill>
            </a:endParaRPr>
          </a:p>
        </p:txBody>
      </p:sp>
      <p:sp>
        <p:nvSpPr>
          <p:cNvPr id="3" name="Подзаголовок 2"/>
          <p:cNvSpPr>
            <a:spLocks noGrp="1"/>
          </p:cNvSpPr>
          <p:nvPr>
            <p:ph type="subTitle" idx="1"/>
          </p:nvPr>
        </p:nvSpPr>
        <p:spPr>
          <a:xfrm>
            <a:off x="1524000" y="4641668"/>
            <a:ext cx="9004663" cy="616131"/>
          </a:xfrm>
        </p:spPr>
        <p:txBody>
          <a:bodyPr/>
          <a:lstStyle/>
          <a:p>
            <a:endParaRPr lang="uk-UA" dirty="0"/>
          </a:p>
        </p:txBody>
      </p:sp>
      <p:sp>
        <p:nvSpPr>
          <p:cNvPr id="5" name="Прямоугольник 4"/>
          <p:cNvSpPr/>
          <p:nvPr/>
        </p:nvSpPr>
        <p:spPr>
          <a:xfrm>
            <a:off x="1968137" y="2551837"/>
            <a:ext cx="8429897" cy="369332"/>
          </a:xfrm>
          <a:prstGeom prst="rect">
            <a:avLst/>
          </a:prstGeom>
        </p:spPr>
        <p:txBody>
          <a:bodyPr wrap="square">
            <a:spAutoFit/>
          </a:bodyPr>
          <a:lstStyle/>
          <a:p>
            <a:endParaRPr lang="uk-UA" dirty="0"/>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8629" y="2916137"/>
            <a:ext cx="6008914" cy="3736848"/>
          </a:xfrm>
          <a:prstGeom prst="rect">
            <a:avLst/>
          </a:prstGeom>
        </p:spPr>
      </p:pic>
    </p:spTree>
    <p:extLst>
      <p:ext uri="{BB962C8B-B14F-4D97-AF65-F5344CB8AC3E}">
        <p14:creationId xmlns:p14="http://schemas.microsoft.com/office/powerpoint/2010/main" val="1411870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5521236" y="418011"/>
            <a:ext cx="6139541" cy="5573486"/>
          </a:xfrm>
        </p:spPr>
        <p:txBody>
          <a:bodyPr>
            <a:noAutofit/>
          </a:bodyPr>
          <a:lstStyle/>
          <a:p>
            <a:r>
              <a:rPr lang="uk-UA" sz="2800" b="1" dirty="0" smtClean="0">
                <a:solidFill>
                  <a:srgbClr val="B1261B"/>
                </a:solidFill>
              </a:rPr>
              <a:t>Поняття «емпатія» у 1909 році ввів у психологію англо-американський психолог-експериментатор Едвард </a:t>
            </a:r>
            <a:r>
              <a:rPr lang="uk-UA" sz="2800" b="1" dirty="0" err="1" smtClean="0">
                <a:solidFill>
                  <a:srgbClr val="B1261B"/>
                </a:solidFill>
              </a:rPr>
              <a:t>Тітченер</a:t>
            </a:r>
            <a:r>
              <a:rPr lang="uk-UA" sz="2800" b="1" dirty="0">
                <a:solidFill>
                  <a:srgbClr val="B1261B"/>
                </a:solidFill>
              </a:rPr>
              <a:t>.</a:t>
            </a:r>
            <a:r>
              <a:rPr lang="uk-UA" sz="2800" b="1" dirty="0" smtClean="0">
                <a:solidFill>
                  <a:srgbClr val="B1261B"/>
                </a:solidFill>
              </a:rPr>
              <a:t> Так він позначив розгляд ситуації з погляду співрозмовника, розуміння його емоційного стану. Попри те, що впродовж тривалого часу емпатію досліджують фахівці з філософії, психології, педагогіки, медицини, лінгвістики, цей феномен ще не повністю зрозумілий. </a:t>
            </a:r>
            <a:r>
              <a:rPr lang="ru-RU" sz="2800" b="1" dirty="0" smtClean="0">
                <a:solidFill>
                  <a:srgbClr val="B1261B"/>
                </a:solidFill>
              </a:rPr>
              <a:t>Е</a:t>
            </a:r>
            <a:r>
              <a:rPr lang="uk-UA" sz="2800" b="1" dirty="0" err="1" smtClean="0">
                <a:solidFill>
                  <a:srgbClr val="B1261B"/>
                </a:solidFill>
              </a:rPr>
              <a:t>мпатія</a:t>
            </a:r>
            <a:r>
              <a:rPr lang="uk-UA" sz="2800" b="1" dirty="0" smtClean="0">
                <a:solidFill>
                  <a:srgbClr val="B1261B"/>
                </a:solidFill>
              </a:rPr>
              <a:t> — доволі складний процес. </a:t>
            </a:r>
            <a:br>
              <a:rPr lang="uk-UA" sz="2800" b="1" dirty="0" smtClean="0">
                <a:solidFill>
                  <a:srgbClr val="B1261B"/>
                </a:solidFill>
              </a:rPr>
            </a:br>
            <a:r>
              <a:rPr lang="uk-UA" sz="2800" b="1" dirty="0" smtClean="0">
                <a:solidFill>
                  <a:srgbClr val="B1261B"/>
                </a:solidFill>
              </a:rPr>
              <a:t>Людину, здатну до емпатії, називають </a:t>
            </a:r>
            <a:r>
              <a:rPr lang="uk-UA" sz="2800" b="1" dirty="0" err="1" smtClean="0">
                <a:solidFill>
                  <a:srgbClr val="B1261B"/>
                </a:solidFill>
              </a:rPr>
              <a:t>емпатом</a:t>
            </a:r>
            <a:endParaRPr lang="uk-UA" sz="2800" b="1" dirty="0">
              <a:solidFill>
                <a:srgbClr val="B1261B"/>
              </a:solidFill>
            </a:endParaRPr>
          </a:p>
        </p:txBody>
      </p:sp>
      <p:sp>
        <p:nvSpPr>
          <p:cNvPr id="3" name="Подзаголовок 2"/>
          <p:cNvSpPr>
            <a:spLocks noGrp="1"/>
          </p:cNvSpPr>
          <p:nvPr>
            <p:ph type="subTitle" idx="1"/>
          </p:nvPr>
        </p:nvSpPr>
        <p:spPr>
          <a:xfrm>
            <a:off x="1524000" y="3602038"/>
            <a:ext cx="3979817" cy="1655762"/>
          </a:xfrm>
        </p:spPr>
        <p:txBody>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768" y="311332"/>
            <a:ext cx="4711700" cy="6096000"/>
          </a:xfrm>
          <a:prstGeom prst="rect">
            <a:avLst/>
          </a:prstGeom>
        </p:spPr>
      </p:pic>
    </p:spTree>
    <p:extLst>
      <p:ext uri="{BB962C8B-B14F-4D97-AF65-F5344CB8AC3E}">
        <p14:creationId xmlns:p14="http://schemas.microsoft.com/office/powerpoint/2010/main" val="3312929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5869577" y="226423"/>
            <a:ext cx="5878285" cy="5634445"/>
          </a:xfrm>
        </p:spPr>
        <p:txBody>
          <a:bodyPr>
            <a:normAutofit fontScale="90000"/>
          </a:bodyPr>
          <a:lstStyle/>
          <a:p>
            <a: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«Емпатія означає взутись у взуття іншого, відчути його серцем, подивитися його очима». </a:t>
            </a:r>
            <a:b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За словами психологів, емпатія – це своєрідний міст, який допомагає нам розуміти емоції іншої людини. </a:t>
            </a:r>
            <a:b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Завдяки емпатії ми відчуваємо підтримку і можемо надавати її іншим.  </a:t>
            </a:r>
            <a: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a:solidFill>
                  <a:schemeClr val="accent6"/>
                </a:solidFill>
                <a:latin typeface="Calibri" panose="020F0502020204030204" pitchFamily="34" charset="0"/>
                <a:ea typeface="Calibri" panose="020F0502020204030204" pitchFamily="34" charset="0"/>
                <a:cs typeface="Times New Roman" panose="02020603050405020304" pitchFamily="18" charset="0"/>
              </a:rPr>
              <a:t/>
            </a:r>
            <a:br>
              <a:rPr lang="en-US" sz="2800" b="1" dirty="0">
                <a:solidFill>
                  <a:schemeClr val="accent6"/>
                </a:solidFill>
                <a:latin typeface="Calibri" panose="020F0502020204030204" pitchFamily="34" charset="0"/>
                <a:ea typeface="Calibri" panose="020F0502020204030204" pitchFamily="34" charset="0"/>
                <a:cs typeface="Times New Roman" panose="02020603050405020304" pitchFamily="18" charset="0"/>
              </a:rPr>
            </a:br>
            <a:r>
              <a:rPr lang="uk-UA" sz="2800" b="1" dirty="0" err="1"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Емпатична</a:t>
            </a:r>
            <a: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підтримка – це про те, що я розумію тебе, </a:t>
            </a:r>
            <a:b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твої емоції і зараз тут з тобою. </a:t>
            </a:r>
            <a: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a:solidFill>
                  <a:schemeClr val="accent6"/>
                </a:solidFill>
                <a:latin typeface="Calibri" panose="020F0502020204030204" pitchFamily="34" charset="0"/>
                <a:ea typeface="Calibri" panose="020F0502020204030204" pitchFamily="34" charset="0"/>
                <a:cs typeface="Times New Roman" panose="02020603050405020304" pitchFamily="18" charset="0"/>
              </a:rPr>
              <a:t/>
            </a:r>
            <a:br>
              <a:rPr lang="en-US" sz="2800" b="1" dirty="0">
                <a:solidFill>
                  <a:schemeClr val="accent6"/>
                </a:solidFill>
                <a:latin typeface="Calibri" panose="020F0502020204030204" pitchFamily="34" charset="0"/>
                <a:ea typeface="Calibri" panose="020F0502020204030204" pitchFamily="34" charset="0"/>
                <a:cs typeface="Times New Roman" panose="02020603050405020304" pitchFamily="18" charset="0"/>
              </a:rPr>
            </a:br>
            <a:endParaRPr lang="uk-UA" sz="2800" b="1" dirty="0">
              <a:solidFill>
                <a:schemeClr val="accent6"/>
              </a:solidFill>
            </a:endParaRPr>
          </a:p>
        </p:txBody>
      </p:sp>
      <p:sp>
        <p:nvSpPr>
          <p:cNvPr id="3" name="Подзаголовок 2"/>
          <p:cNvSpPr>
            <a:spLocks noGrp="1"/>
          </p:cNvSpPr>
          <p:nvPr>
            <p:ph type="subTitle" idx="1"/>
          </p:nvPr>
        </p:nvSpPr>
        <p:spPr>
          <a:xfrm>
            <a:off x="1524000" y="1262743"/>
            <a:ext cx="2673531" cy="3442063"/>
          </a:xfrm>
        </p:spPr>
        <p:txBody>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344" y="1262743"/>
            <a:ext cx="5163095" cy="3442063"/>
          </a:xfrm>
          <a:prstGeom prst="rect">
            <a:avLst/>
          </a:prstGeom>
        </p:spPr>
      </p:pic>
    </p:spTree>
    <p:extLst>
      <p:ext uri="{BB962C8B-B14F-4D97-AF65-F5344CB8AC3E}">
        <p14:creationId xmlns:p14="http://schemas.microsoft.com/office/powerpoint/2010/main" val="2027117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418011" y="339634"/>
            <a:ext cx="11146972" cy="2943497"/>
          </a:xfrm>
        </p:spPr>
        <p:txBody>
          <a:bodyPr>
            <a:noAutofit/>
          </a:bodyPr>
          <a:lstStyle/>
          <a:p>
            <a:r>
              <a:rPr lang="uk-UA" sz="2800" b="1" dirty="0" smtClean="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Але емпатія – це просто розуміння стану іншої людини, її емоцій і зменшене почуття того самого. Емпатія не дорівнює дії. На цьому емпатія може закінчуватися. Емпатія – це здатність розуміти емоційний стан іншої людини та співпереживати їй. Нам часто помилково здається, що людина, яка відчуває емпатію, має допомагати іншим.  Значення емпатії: хто уважно слухає, той може зрозуміти, що думає, відчуває інший (це з'єднує людей). </a:t>
            </a:r>
            <a:endParaRPr lang="uk-UA" sz="2800" b="1" dirty="0">
              <a:solidFill>
                <a:schemeClr val="accent1">
                  <a:lumMod val="75000"/>
                </a:schemeClr>
              </a:solidFill>
            </a:endParaRPr>
          </a:p>
        </p:txBody>
      </p:sp>
      <p:sp>
        <p:nvSpPr>
          <p:cNvPr id="3" name="Подзаголовок 2"/>
          <p:cNvSpPr>
            <a:spLocks noGrp="1"/>
          </p:cNvSpPr>
          <p:nvPr>
            <p:ph type="subTitle" idx="1"/>
          </p:nvPr>
        </p:nvSpPr>
        <p:spPr>
          <a:xfrm>
            <a:off x="4502330" y="3602038"/>
            <a:ext cx="2751909" cy="1655762"/>
          </a:xfrm>
        </p:spPr>
        <p:txBody>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1145" y="3499191"/>
            <a:ext cx="5262626" cy="3289141"/>
          </a:xfrm>
          <a:prstGeom prst="rect">
            <a:avLst/>
          </a:prstGeom>
        </p:spPr>
      </p:pic>
    </p:spTree>
    <p:extLst>
      <p:ext uri="{BB962C8B-B14F-4D97-AF65-F5344CB8AC3E}">
        <p14:creationId xmlns:p14="http://schemas.microsoft.com/office/powerpoint/2010/main" val="2929053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740229" y="1122362"/>
            <a:ext cx="10746377" cy="4607877"/>
          </a:xfrm>
        </p:spPr>
        <p:txBody>
          <a:bodyPr>
            <a:noAutofit/>
          </a:bodyPr>
          <a:lstStyle/>
          <a:p>
            <a:r>
              <a:rPr lang="uk-UA" sz="2800" b="1"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Якщо я бачу, що тобі погано, я приходжу і кажу: – Слухай, мені здається, що тобі погано. – Так, мені погано. У мене дещо сталося. – Мені шкода. Співчуваю тобі. Що я можу для тебе зробити? Це приклад вияву нормальної органічної емпатії. А якщо людина просто сидить сумна, бо перебуває під враженням від прочитаної книги, а ми починаємо вкривати її пледом, то їй це насправді не потрібно. Емпатія – це можливість з’єднатися мостами. У мене є драбина, і в тебе є драбина. Ми перекинулися ними і можемо одне до одного дійти. Але як ми будемо користуватися цими драбинами, ще питання, бо в тебе своя реальність, а в мене своя. </a:t>
            </a:r>
            <a:br>
              <a:rPr lang="uk-UA" sz="2800" b="1"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В ідеальному варіанті ми мали б домовитися. </a:t>
            </a:r>
            <a:endParaRPr lang="uk-UA" sz="2800" b="1" dirty="0">
              <a:solidFill>
                <a:srgbClr val="0070C0"/>
              </a:solidFill>
            </a:endParaRPr>
          </a:p>
        </p:txBody>
      </p:sp>
      <p:sp>
        <p:nvSpPr>
          <p:cNvPr id="3" name="Подзаголовок 2"/>
          <p:cNvSpPr>
            <a:spLocks noGrp="1"/>
          </p:cNvSpPr>
          <p:nvPr>
            <p:ph type="subTitle" idx="1"/>
          </p:nvPr>
        </p:nvSpPr>
        <p:spPr>
          <a:xfrm>
            <a:off x="1524000" y="5212080"/>
            <a:ext cx="9144000" cy="45719"/>
          </a:xfrm>
        </p:spPr>
        <p:txBody>
          <a:bodyPr>
            <a:normAutofit fontScale="25000" lnSpcReduction="20000"/>
          </a:bodyPr>
          <a:lstStyle/>
          <a:p>
            <a:endParaRPr lang="uk-UA" dirty="0"/>
          </a:p>
        </p:txBody>
      </p:sp>
    </p:spTree>
    <p:extLst>
      <p:ext uri="{BB962C8B-B14F-4D97-AF65-F5344CB8AC3E}">
        <p14:creationId xmlns:p14="http://schemas.microsoft.com/office/powerpoint/2010/main" val="3493374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00892" y="252547"/>
            <a:ext cx="5782492" cy="5268687"/>
          </a:xfrm>
        </p:spPr>
        <p:txBody>
          <a:bodyPr>
            <a:normAutofit fontScale="90000"/>
          </a:bodyPr>
          <a:lstStyle/>
          <a:p>
            <a: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Емпатія</a:t>
            </a:r>
            <a:r>
              <a:rPr lang="uk-UA" sz="2800" b="1" dirty="0" smtClean="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t>
            </a:r>
            <a:r>
              <a:rPr lang="uk-UA"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не керується золотим правилом: </a:t>
            </a:r>
            <a: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«Стався до інших так, </a:t>
            </a:r>
            <a: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як хотів би, щоб ставилися </a:t>
            </a:r>
            <a: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до тебе». </a:t>
            </a:r>
            <a: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Як зауважив Джордж Бернард Шоу: </a:t>
            </a:r>
            <a:r>
              <a:rPr lang="en-US"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«Не роби іншим того, чого бажаєш самому собі. </a:t>
            </a:r>
            <a:r>
              <a:rPr lang="en-US"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Раптом, у них інший смак?»  </a:t>
            </a:r>
            <a: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Емпатія – це саме те, що допоможе виявити ці смаки</a:t>
            </a:r>
            <a: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endParaRPr lang="uk-UA" sz="2800" b="1" dirty="0">
              <a:solidFill>
                <a:schemeClr val="accent2">
                  <a:lumMod val="75000"/>
                </a:schemeClr>
              </a:solidFill>
            </a:endParaRPr>
          </a:p>
        </p:txBody>
      </p:sp>
      <p:sp>
        <p:nvSpPr>
          <p:cNvPr id="3" name="Подзаголовок 2"/>
          <p:cNvSpPr>
            <a:spLocks noGrp="1"/>
          </p:cNvSpPr>
          <p:nvPr>
            <p:ph type="subTitle" idx="1"/>
          </p:nvPr>
        </p:nvSpPr>
        <p:spPr>
          <a:xfrm>
            <a:off x="7550330" y="3602038"/>
            <a:ext cx="3117669" cy="952500"/>
          </a:xfrm>
        </p:spPr>
        <p:txBody>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2788" y="984069"/>
            <a:ext cx="5298841" cy="3788228"/>
          </a:xfrm>
          <a:prstGeom prst="rect">
            <a:avLst/>
          </a:prstGeom>
        </p:spPr>
      </p:pic>
    </p:spTree>
    <p:extLst>
      <p:ext uri="{BB962C8B-B14F-4D97-AF65-F5344CB8AC3E}">
        <p14:creationId xmlns:p14="http://schemas.microsoft.com/office/powerpoint/2010/main" val="2541308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931817" y="487680"/>
            <a:ext cx="10241280" cy="3022283"/>
          </a:xfrm>
        </p:spPr>
        <p:txBody>
          <a:bodyPr>
            <a:normAutofit fontScale="90000"/>
          </a:bodyPr>
          <a:lstStyle/>
          <a:p>
            <a: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Людина – соціальна істота. Ми не можемо існувати окремо, тому для нас важливо відчувати підтримку, турботу і розуміння інших. Існує теорія прив’язаності, за якою так само, як маленька дитина потребує турботи й піклування батьків, доросла людина потребує підтримки інших. І це може реалізуватися саме завдяки емпатії. </a:t>
            </a:r>
            <a:b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Емпатія потрібна для того, щоб </a:t>
            </a:r>
            <a:r>
              <a:rPr lang="uk-UA" sz="2800" b="1" dirty="0" err="1"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комунікувати</a:t>
            </a:r>
            <a:r>
              <a:rPr lang="uk-UA" sz="2800" b="1" dirty="0" smtClean="0">
                <a:solidFill>
                  <a:srgbClr val="CC0099"/>
                </a:solidFill>
                <a:effectLst/>
                <a:latin typeface="Calibri" panose="020F0502020204030204" pitchFamily="34" charset="0"/>
                <a:ea typeface="Calibri" panose="020F0502020204030204" pitchFamily="34" charset="0"/>
                <a:cs typeface="Times New Roman" panose="02020603050405020304" pitchFamily="18" charset="0"/>
              </a:rPr>
              <a:t> зі світом, постійно оновлювати інформацію про те, що відбувається, і розуміти, коли треба надати допомогу. Емпатія: навіщо вона потрібна?</a:t>
            </a:r>
            <a:endParaRPr lang="uk-UA" sz="2800" b="1" dirty="0">
              <a:solidFill>
                <a:srgbClr val="CC0099"/>
              </a:solidFill>
            </a:endParaRPr>
          </a:p>
        </p:txBody>
      </p:sp>
      <p:sp>
        <p:nvSpPr>
          <p:cNvPr id="3" name="Подзаголовок 2"/>
          <p:cNvSpPr>
            <a:spLocks noGrp="1"/>
          </p:cNvSpPr>
          <p:nvPr>
            <p:ph type="subTitle" idx="1"/>
          </p:nvPr>
        </p:nvSpPr>
        <p:spPr/>
        <p:txBody>
          <a:bodyPr/>
          <a:lstStyle/>
          <a:p>
            <a:endParaRPr lang="uk-UA" dirty="0"/>
          </a:p>
        </p:txBody>
      </p:sp>
    </p:spTree>
    <p:extLst>
      <p:ext uri="{BB962C8B-B14F-4D97-AF65-F5344CB8AC3E}">
        <p14:creationId xmlns:p14="http://schemas.microsoft.com/office/powerpoint/2010/main" val="941110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61851" y="339634"/>
            <a:ext cx="10633166" cy="3170329"/>
          </a:xfrm>
        </p:spPr>
        <p:txBody>
          <a:bodyPr>
            <a:normAutofit fontScale="90000"/>
          </a:bodyPr>
          <a:lstStyle/>
          <a:p>
            <a:pPr>
              <a:lnSpc>
                <a:spcPct val="100000"/>
              </a:lnSpc>
            </a:pPr>
            <a:r>
              <a:rPr lang="uk-UA" sz="3100" b="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Уміння розуміти людину, ставити себе на її місце дозволяє не лише розвинути успішні, сповнені близькості стосунки, а й уникнути неконтрольованих емоційних проявів, потрапляння в емоційні бурі, знизити дію стресу. </a:t>
            </a:r>
            <a:br>
              <a:rPr lang="uk-UA" sz="3100" b="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Емпатія: навіщо вона потрібна? </a:t>
            </a:r>
            <a:br>
              <a:rPr lang="uk-UA" sz="3100" b="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Якби ми не відчували емпатії, кожен робив би що хотів – у нас не працювали б жодні соціальні норми чи правила</a:t>
            </a:r>
            <a:r>
              <a:rPr lang="uk-UA"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a:t>
            </a:r>
            <a:endParaRPr lang="uk-UA" dirty="0">
              <a:solidFill>
                <a:srgbClr val="00B0F0"/>
              </a:solidFill>
            </a:endParaRPr>
          </a:p>
        </p:txBody>
      </p:sp>
      <p:sp>
        <p:nvSpPr>
          <p:cNvPr id="3" name="Подзаголовок 2"/>
          <p:cNvSpPr>
            <a:spLocks noGrp="1"/>
          </p:cNvSpPr>
          <p:nvPr>
            <p:ph type="subTitle" idx="1"/>
          </p:nvPr>
        </p:nvSpPr>
        <p:spPr/>
        <p:txBody>
          <a:bodyPr/>
          <a:lstStyle/>
          <a:p>
            <a:endParaRPr lang="uk-UA"/>
          </a:p>
        </p:txBody>
      </p:sp>
    </p:spTree>
    <p:extLst>
      <p:ext uri="{BB962C8B-B14F-4D97-AF65-F5344CB8AC3E}">
        <p14:creationId xmlns:p14="http://schemas.microsoft.com/office/powerpoint/2010/main" val="3666201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330926" y="296091"/>
            <a:ext cx="11408228" cy="6561909"/>
          </a:xfrm>
        </p:spPr>
        <p:txBody>
          <a:bodyPr>
            <a:normAutofit fontScale="90000"/>
          </a:bodyPr>
          <a:lstStyle/>
          <a:p>
            <a:pPr>
              <a:lnSpc>
                <a:spcPct val="107000"/>
              </a:lnSpc>
              <a:spcAft>
                <a:spcPts val="800"/>
              </a:spcAft>
            </a:pP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Емпатія не притаманна людині при народженні, а розвивається при взаємодії з іншими людьми. Але емпатія може бути й вродженою здатністю, що дуже яскраво простежується у малюків. Якщо заплакав один – його обов'язково підтримають інші. За результатами нейропсихологічних досліджень, 98% людей мають, щонайменше, зародкові здібності до емпатії.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endParaRPr lang="uk-UA" b="1" dirty="0">
              <a:solidFill>
                <a:srgbClr val="FF0000"/>
              </a:solidFill>
            </a:endParaRPr>
          </a:p>
        </p:txBody>
      </p:sp>
      <p:sp>
        <p:nvSpPr>
          <p:cNvPr id="3" name="Подзаголовок 2"/>
          <p:cNvSpPr>
            <a:spLocks noGrp="1"/>
          </p:cNvSpPr>
          <p:nvPr>
            <p:ph type="subTitle" idx="1"/>
          </p:nvPr>
        </p:nvSpPr>
        <p:spPr>
          <a:xfrm>
            <a:off x="7062650" y="4467496"/>
            <a:ext cx="661853" cy="790303"/>
          </a:xfrm>
        </p:spPr>
        <p:txBody>
          <a:bodyPr/>
          <a:lstStyle/>
          <a:p>
            <a:endParaRPr lang="uk-UA" dirty="0" smtClean="0"/>
          </a:p>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9257" y="3483429"/>
            <a:ext cx="4807132" cy="3117668"/>
          </a:xfrm>
          <a:prstGeom prst="rect">
            <a:avLst/>
          </a:prstGeom>
        </p:spPr>
      </p:pic>
    </p:spTree>
    <p:extLst>
      <p:ext uri="{BB962C8B-B14F-4D97-AF65-F5344CB8AC3E}">
        <p14:creationId xmlns:p14="http://schemas.microsoft.com/office/powerpoint/2010/main" val="3793330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522719" y="156754"/>
            <a:ext cx="5381898" cy="6701246"/>
          </a:xfrm>
        </p:spPr>
        <p:txBody>
          <a:bodyPr>
            <a:normAutofit fontScale="90000"/>
          </a:bodyPr>
          <a:lstStyle/>
          <a:p>
            <a:pPr>
              <a:lnSpc>
                <a:spcPct val="107000"/>
              </a:lnSpc>
              <a:spcAft>
                <a:spcPts val="800"/>
              </a:spcAft>
            </a:pP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Емпатія – це не просто спосіб розширити межі нашого морального всесвіту.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Згідно з новими дослідженнями, це звичка, яку ми можемо розвивати, щоб поліпшити якість власного життя.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«Емпатія – річ інтуїтивна, але також – це те, над чим можна працювати </a:t>
            </a:r>
            <a:r>
              <a:rPr lang="uk-UA" sz="3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інтелектуально</a:t>
            </a: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/Тім </a:t>
            </a:r>
            <a:r>
              <a:rPr lang="uk-UA" sz="3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Мінчайн</a:t>
            </a:r>
            <a:r>
              <a:rPr lang="uk-UA"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r>
            <a:br>
              <a:rPr lang="en-US" sz="3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br>
            <a:r>
              <a:rPr lang="en-US"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en-US"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endParaRPr lang="uk-UA" sz="3100" b="1" dirty="0">
              <a:solidFill>
                <a:srgbClr val="FF0000"/>
              </a:solidFill>
            </a:endParaRPr>
          </a:p>
        </p:txBody>
      </p:sp>
      <p:sp>
        <p:nvSpPr>
          <p:cNvPr id="3" name="Подзаголовок 2"/>
          <p:cNvSpPr>
            <a:spLocks noGrp="1"/>
          </p:cNvSpPr>
          <p:nvPr>
            <p:ph type="subTitle" idx="1"/>
          </p:nvPr>
        </p:nvSpPr>
        <p:spPr>
          <a:xfrm>
            <a:off x="4214949" y="4467496"/>
            <a:ext cx="3352800" cy="790303"/>
          </a:xfrm>
        </p:spPr>
        <p:txBody>
          <a:bodyPr/>
          <a:lstStyle/>
          <a:p>
            <a:endParaRPr lang="uk-UA" dirty="0" smtClean="0"/>
          </a:p>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594" y="653143"/>
            <a:ext cx="5834742" cy="5364479"/>
          </a:xfrm>
          <a:prstGeom prst="rect">
            <a:avLst/>
          </a:prstGeom>
        </p:spPr>
      </p:pic>
    </p:spTree>
    <p:extLst>
      <p:ext uri="{BB962C8B-B14F-4D97-AF65-F5344CB8AC3E}">
        <p14:creationId xmlns:p14="http://schemas.microsoft.com/office/powerpoint/2010/main" val="1625918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79269" y="539931"/>
            <a:ext cx="11042468" cy="2970032"/>
          </a:xfrm>
        </p:spPr>
        <p:txBody>
          <a:bodyPr>
            <a:noAutofit/>
          </a:bodyPr>
          <a:lstStyle/>
          <a:p>
            <a:r>
              <a:rPr lang="uk-UA" sz="2800" b="1" dirty="0" smtClean="0">
                <a:solidFill>
                  <a:schemeClr val="tx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rPr>
              <a:t>Щоб розвинути емпатію, треба активно слухати іншу людину і бути з нею тут і зараз. Слухати треба не механічно, а намагатися почути, про що людина говорить. </a:t>
            </a:r>
            <a:r>
              <a:rPr lang="uk-UA"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3">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Можна навіть переказувати її слова, повторювати фрази, уточнюючи, що співрозмовник відчуває – це один з механізмів </a:t>
            </a:r>
            <a:r>
              <a:rPr lang="uk-UA" sz="2800" b="1" dirty="0" err="1" smtClean="0">
                <a:solidFill>
                  <a:schemeClr val="accent3">
                    <a:lumMod val="75000"/>
                  </a:schemeClr>
                </a:solidFill>
                <a:effectLst/>
                <a:latin typeface="Calibri" panose="020F0502020204030204" pitchFamily="34" charset="0"/>
                <a:ea typeface="Calibri" panose="020F0502020204030204" pitchFamily="34" charset="0"/>
                <a:cs typeface="Times New Roman" panose="02020603050405020304" pitchFamily="18" charset="0"/>
              </a:rPr>
              <a:t>емпатичної</a:t>
            </a:r>
            <a:r>
              <a:rPr lang="uk-UA" sz="2800" b="1" dirty="0" smtClean="0">
                <a:solidFill>
                  <a:schemeClr val="accent3">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підтримки, який часто використовують у психотерапії. </a:t>
            </a:r>
            <a:r>
              <a:rPr lang="uk-UA"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rPr>
              <a:t>Таким чином людина розуміє, що її чують. </a:t>
            </a:r>
            <a:endParaRPr lang="uk-UA" sz="2800" b="1" dirty="0">
              <a:solidFill>
                <a:schemeClr val="accent1">
                  <a:lumMod val="75000"/>
                </a:schemeClr>
              </a:solidFill>
            </a:endParaRPr>
          </a:p>
        </p:txBody>
      </p:sp>
      <p:sp>
        <p:nvSpPr>
          <p:cNvPr id="3" name="Подзаголовок 2"/>
          <p:cNvSpPr>
            <a:spLocks noGrp="1"/>
          </p:cNvSpPr>
          <p:nvPr>
            <p:ph type="subTitle" idx="1"/>
          </p:nvPr>
        </p:nvSpPr>
        <p:spPr>
          <a:xfrm>
            <a:off x="4789714" y="4476206"/>
            <a:ext cx="2159726" cy="781594"/>
          </a:xfrm>
        </p:spPr>
        <p:txBody>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324" y="3729701"/>
            <a:ext cx="2579991" cy="2579991"/>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62237" y="3786053"/>
            <a:ext cx="3159500" cy="2336786"/>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6027" y="3729701"/>
            <a:ext cx="3394497" cy="2449490"/>
          </a:xfrm>
          <a:prstGeom prst="rect">
            <a:avLst/>
          </a:prstGeom>
        </p:spPr>
      </p:pic>
    </p:spTree>
    <p:extLst>
      <p:ext uri="{BB962C8B-B14F-4D97-AF65-F5344CB8AC3E}">
        <p14:creationId xmlns:p14="http://schemas.microsoft.com/office/powerpoint/2010/main" val="2330371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418010" y="357050"/>
            <a:ext cx="10310950" cy="3648893"/>
          </a:xfrm>
        </p:spPr>
        <p:txBody>
          <a:bodyPr>
            <a:noAutofit/>
          </a:bodyPr>
          <a:lstStyle/>
          <a:p>
            <a:r>
              <a:rPr lang="en-US" sz="2800" b="1" dirty="0" smtClean="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r>
              <a:rPr lang="en-US" sz="2800" b="1"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
            </a:r>
            <a:br>
              <a:rPr lang="en-US" sz="2800" b="1"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br>
            <a:r>
              <a:rPr lang="en-US" sz="2800" b="1"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
            </a:r>
            <a:br>
              <a:rPr lang="en-US" sz="2800" b="1"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br>
            <a:r>
              <a:rPr lang="en-US" sz="2800" b="1" dirty="0" smtClean="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rPr>
              <a:t>РОЗІБРАТИСЯ З ВЛАСНИМИ ЕМОЦІЯМИ </a:t>
            </a: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Якщо ми хочемо розвинути в собі </a:t>
            </a:r>
            <a:r>
              <a:rPr lang="uk-UA" sz="2800" b="1" dirty="0" err="1"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емпатичне</a:t>
            </a: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розуміння інших людей, нам потрібно насамперед розібратися зі своїми емоціями. </a:t>
            </a:r>
            <a:r>
              <a:rPr lang="en-US"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Для цього треба звертати увагу на те, що ми зараз відчуваємо. </a:t>
            </a:r>
            <a:r>
              <a:rPr lang="en-US"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r>
            <a:br>
              <a:rPr lang="en-US"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Емоційна компетентність допомагає розуміти себе та сприяє розвитку </a:t>
            </a:r>
            <a:r>
              <a:rPr lang="uk-UA" sz="2800" b="1" dirty="0" err="1"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емпатичності</a:t>
            </a:r>
            <a:r>
              <a:rPr lang="uk-UA" sz="2800" b="1" dirty="0" smtClean="0">
                <a:solidFill>
                  <a:srgbClr val="2FA74C"/>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b="1" dirty="0" smtClean="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r>
            <a:br>
              <a:rPr lang="en-US" sz="2400" b="1" dirty="0" smtClean="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br>
            <a:endParaRPr lang="uk-UA" sz="2400" b="1" dirty="0">
              <a:solidFill>
                <a:schemeClr val="accent6">
                  <a:lumMod val="75000"/>
                </a:schemeClr>
              </a:solidFill>
            </a:endParaRPr>
          </a:p>
        </p:txBody>
      </p:sp>
      <p:sp>
        <p:nvSpPr>
          <p:cNvPr id="3" name="Подзаголовок 2"/>
          <p:cNvSpPr>
            <a:spLocks noGrp="1"/>
          </p:cNvSpPr>
          <p:nvPr>
            <p:ph type="subTitle" idx="1"/>
          </p:nvPr>
        </p:nvSpPr>
        <p:spPr>
          <a:xfrm>
            <a:off x="3709852" y="4632961"/>
            <a:ext cx="3675018" cy="661850"/>
          </a:xfrm>
        </p:spPr>
        <p:txBody>
          <a:bodyPr>
            <a:normAutofit/>
          </a:bodyPr>
          <a:lstStyle/>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9989" y="3814355"/>
            <a:ext cx="5834742" cy="2717074"/>
          </a:xfrm>
          <a:prstGeom prst="rect">
            <a:avLst/>
          </a:prstGeom>
        </p:spPr>
      </p:pic>
    </p:spTree>
    <p:extLst>
      <p:ext uri="{BB962C8B-B14F-4D97-AF65-F5344CB8AC3E}">
        <p14:creationId xmlns:p14="http://schemas.microsoft.com/office/powerpoint/2010/main" val="595470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dirty="0"/>
          </a:p>
        </p:txBody>
      </p:sp>
      <p:sp>
        <p:nvSpPr>
          <p:cNvPr id="3" name="Подзаголовок 2"/>
          <p:cNvSpPr>
            <a:spLocks noGrp="1"/>
          </p:cNvSpPr>
          <p:nvPr>
            <p:ph type="subTitle" idx="1"/>
          </p:nvPr>
        </p:nvSpPr>
        <p:spPr/>
        <p:txBody>
          <a:bodyPr/>
          <a:lstStyle/>
          <a:p>
            <a:endParaRPr lang="uk-UA"/>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Прямоугольник 4"/>
          <p:cNvSpPr/>
          <p:nvPr/>
        </p:nvSpPr>
        <p:spPr>
          <a:xfrm>
            <a:off x="322218" y="1213009"/>
            <a:ext cx="7010400" cy="5201424"/>
          </a:xfrm>
          <a:prstGeom prst="rect">
            <a:avLst/>
          </a:prstGeom>
        </p:spPr>
        <p:txBody>
          <a:bodyPr wrap="square">
            <a:spAutoFit/>
          </a:bodyPr>
          <a:lstStyle/>
          <a:p>
            <a:endParaRPr lang="uk-UA" sz="2400" b="1" dirty="0" smtClean="0">
              <a:solidFill>
                <a:srgbClr val="70AD47">
                  <a:lumMod val="75000"/>
                </a:srgbClr>
              </a:solidFill>
              <a:latin typeface="Calibri" panose="020F0502020204030204" pitchFamily="34" charset="0"/>
              <a:ea typeface="Calibri" panose="020F0502020204030204" pitchFamily="34" charset="0"/>
              <a:cs typeface="Times New Roman" panose="02020603050405020304" pitchFamily="18" charset="0"/>
            </a:endParaRPr>
          </a:p>
          <a:p>
            <a:pPr algn="ctr"/>
            <a:r>
              <a:rPr lang="uk-UA" sz="28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Завдання:</a:t>
            </a:r>
          </a:p>
          <a:p>
            <a:pPr marL="342900" indent="-342900">
              <a:buFont typeface="Wingdings" panose="05000000000000000000" pitchFamily="2" charset="2"/>
              <a:buChar char="Ø"/>
            </a:pPr>
            <a:r>
              <a:rPr lang="ru-RU"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З</a:t>
            </a:r>
            <a:r>
              <a:rPr lang="uk-UA" sz="2800" b="1" dirty="0">
                <a:solidFill>
                  <a:srgbClr val="1123A7"/>
                </a:solidFill>
                <a:latin typeface="Calibri" panose="020F0502020204030204" pitchFamily="34" charset="0"/>
                <a:ea typeface="Calibri" panose="020F0502020204030204" pitchFamily="34" charset="0"/>
                <a:cs typeface="Times New Roman" panose="02020603050405020304" pitchFamily="18" charset="0"/>
              </a:rPr>
              <a:t>найдіть в інтернеті перелік </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емоцій, роздрукуйте </a:t>
            </a:r>
            <a:r>
              <a:rPr lang="uk-UA" sz="2800" b="1" dirty="0">
                <a:solidFill>
                  <a:srgbClr val="1123A7"/>
                </a:solidFill>
                <a:latin typeface="Calibri" panose="020F0502020204030204" pitchFamily="34" charset="0"/>
                <a:ea typeface="Calibri" panose="020F0502020204030204" pitchFamily="34" charset="0"/>
                <a:cs typeface="Times New Roman" panose="02020603050405020304" pitchFamily="18" charset="0"/>
              </a:rPr>
              <a:t>його або </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запишіть </a:t>
            </a:r>
            <a:r>
              <a:rPr lang="uk-UA" sz="2800" b="1" dirty="0">
                <a:solidFill>
                  <a:srgbClr val="1123A7"/>
                </a:solidFill>
                <a:latin typeface="Calibri" panose="020F0502020204030204" pitchFamily="34" charset="0"/>
                <a:ea typeface="Calibri" panose="020F0502020204030204" pitchFamily="34" charset="0"/>
                <a:cs typeface="Times New Roman" panose="02020603050405020304" pitchFamily="18" charset="0"/>
              </a:rPr>
              <a:t>на </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аркуші </a:t>
            </a:r>
          </a:p>
          <a:p>
            <a:pPr marL="342900" indent="-342900">
              <a:buFont typeface="Wingdings" panose="05000000000000000000" pitchFamily="2" charset="2"/>
              <a:buChar char="Ø"/>
            </a:pP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Далі </a:t>
            </a:r>
            <a:r>
              <a:rPr lang="uk-UA" sz="2800" b="1" dirty="0">
                <a:solidFill>
                  <a:srgbClr val="1123A7"/>
                </a:solidFill>
                <a:latin typeface="Calibri" panose="020F0502020204030204" pitchFamily="34" charset="0"/>
                <a:ea typeface="Calibri" panose="020F0502020204030204" pitchFamily="34" charset="0"/>
                <a:cs typeface="Times New Roman" panose="02020603050405020304" pitchFamily="18" charset="0"/>
              </a:rPr>
              <a:t>ознайомлюйтесь із цим списком і спостерігайте за </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собою</a:t>
            </a:r>
          </a:p>
          <a:p>
            <a:pPr marL="342900" indent="-342900">
              <a:buFont typeface="Wingdings" panose="05000000000000000000" pitchFamily="2" charset="2"/>
              <a:buChar char="Ø"/>
            </a:pP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Опишіть свої емоції </a:t>
            </a:r>
            <a:r>
              <a:rPr lang="uk-UA" sz="2800" b="1" dirty="0">
                <a:solidFill>
                  <a:srgbClr val="1123A7"/>
                </a:solidFill>
                <a:latin typeface="Calibri" panose="020F0502020204030204" pitchFamily="34" charset="0"/>
                <a:ea typeface="Calibri" panose="020F0502020204030204" pitchFamily="34" charset="0"/>
                <a:cs typeface="Times New Roman" panose="02020603050405020304" pitchFamily="18" charset="0"/>
              </a:rPr>
              <a:t>іншими словами, окрім «добре», «погано» чи «нормально</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a:t>
            </a:r>
          </a:p>
          <a:p>
            <a:pPr marL="342900" indent="-342900">
              <a:buFont typeface="Wingdings" panose="05000000000000000000" pitchFamily="2" charset="2"/>
              <a:buChar char="Ø"/>
            </a:pP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Намалюйте за допомогою </a:t>
            </a:r>
            <a:r>
              <a:rPr lang="uk-UA" sz="2800" b="1" dirty="0" err="1"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смайликів</a:t>
            </a:r>
            <a:r>
              <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rPr>
              <a:t> свої емоції.</a:t>
            </a:r>
          </a:p>
          <a:p>
            <a:pPr marL="342900" indent="-342900">
              <a:buFont typeface="Wingdings" panose="05000000000000000000" pitchFamily="2" charset="2"/>
              <a:buChar char="Ø"/>
            </a:pPr>
            <a:endParaRPr lang="uk-UA" sz="2800" b="1" dirty="0" smtClean="0">
              <a:solidFill>
                <a:srgbClr val="1123A7"/>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2618" y="1329594"/>
            <a:ext cx="4461238" cy="4198812"/>
          </a:xfrm>
          <a:prstGeom prst="rect">
            <a:avLst/>
          </a:prstGeom>
        </p:spPr>
      </p:pic>
    </p:spTree>
    <p:extLst>
      <p:ext uri="{BB962C8B-B14F-4D97-AF65-F5344CB8AC3E}">
        <p14:creationId xmlns:p14="http://schemas.microsoft.com/office/powerpoint/2010/main" val="3029736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09600" y="243840"/>
            <a:ext cx="10850880" cy="1863634"/>
          </a:xfrm>
        </p:spPr>
        <p:txBody>
          <a:bodyPr>
            <a:noAutofit/>
          </a:bodyPr>
          <a:lstStyle/>
          <a:p>
            <a:pPr lvl="0">
              <a:lnSpc>
                <a:spcPct val="107000"/>
              </a:lnSpc>
              <a:spcBef>
                <a:spcPts val="0"/>
              </a:spcBef>
              <a:spcAft>
                <a:spcPts val="800"/>
              </a:spcAft>
            </a:pPr>
            <a:r>
              <a:rPr lang="uk-UA" sz="24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
            </a:r>
            <a:br>
              <a:rPr lang="uk-UA" sz="24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br>
            <a:r>
              <a:rPr lang="uk-UA" sz="24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Яскраво </a:t>
            </a:r>
            <a:r>
              <a:rPr lang="uk-UA"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демонструє емпатію </a:t>
            </a:r>
            <a:r>
              <a:rPr lang="uk-UA" sz="24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
            </a:r>
            <a:br>
              <a:rPr lang="uk-UA" sz="24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uk-UA" sz="24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знаменитий </a:t>
            </a:r>
            <a:r>
              <a:rPr lang="uk-UA"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філософський роман, казка «МАЛЕНЬКИЙ ПРИНЦ» </a:t>
            </a:r>
            <a:br>
              <a:rPr lang="uk-UA"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br>
            <a:r>
              <a:rPr lang="uk-UA" sz="2400" b="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uk-UA" sz="2400" b="1" dirty="0" err="1">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Мале́нький</a:t>
            </a:r>
            <a:r>
              <a:rPr lang="uk-UA" sz="2400" b="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 принц» (</a:t>
            </a:r>
            <a:r>
              <a:rPr lang="uk-UA" sz="2400" b="1" dirty="0" err="1">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фр</a:t>
            </a:r>
            <a:r>
              <a:rPr lang="uk-UA" sz="2400" b="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Le Petit Prince) — </a:t>
            </a:r>
            <a:r>
              <a:rPr lang="uk-UA" sz="2400" b="1" dirty="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найвідоміший твір французького письменника Антуана де Сент-Екзюпері. (</a:t>
            </a:r>
            <a:r>
              <a:rPr lang="uk-UA" sz="2400" b="1" dirty="0" err="1">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Вікіпедія</a:t>
            </a:r>
            <a:r>
              <a:rPr lang="uk-UA" sz="2400" b="1"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rPr>
              <a:t>) </a:t>
            </a:r>
            <a:endParaRPr lang="uk-UA" sz="2400" b="1" dirty="0">
              <a:solidFill>
                <a:schemeClr val="accent2">
                  <a:lumMod val="75000"/>
                </a:schemeClr>
              </a:solidFill>
            </a:endParaRPr>
          </a:p>
        </p:txBody>
      </p:sp>
      <p:sp>
        <p:nvSpPr>
          <p:cNvPr id="3" name="Подзаголовок 2"/>
          <p:cNvSpPr>
            <a:spLocks noGrp="1"/>
          </p:cNvSpPr>
          <p:nvPr>
            <p:ph type="subTitle" idx="1"/>
          </p:nvPr>
        </p:nvSpPr>
        <p:spPr>
          <a:xfrm>
            <a:off x="217714" y="2656114"/>
            <a:ext cx="11678195" cy="1976846"/>
          </a:xfrm>
        </p:spPr>
        <p:txBody>
          <a:bodyPr>
            <a:normAutofit fontScale="92500" lnSpcReduction="10000"/>
          </a:bodyPr>
          <a:lstStyle/>
          <a:p>
            <a:pPr lvl="0">
              <a:lnSpc>
                <a:spcPct val="107000"/>
              </a:lnSpc>
              <a:spcBef>
                <a:spcPts val="0"/>
              </a:spcBef>
              <a:spcAft>
                <a:spcPts val="800"/>
              </a:spcAft>
            </a:pPr>
            <a:r>
              <a:rPr lang="uk-UA" sz="20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З головним героєм ми можемо пережити багато почуттів, розвинути в собі нові якості та покращити </a:t>
            </a:r>
            <a:r>
              <a:rPr lang="uk-UA" sz="2000" b="1" dirty="0" err="1">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емпатичне</a:t>
            </a:r>
            <a:r>
              <a:rPr lang="uk-UA" sz="20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сприйняття</a:t>
            </a:r>
            <a:r>
              <a:rPr lang="uk-UA" sz="2000" b="1" dirty="0" smtClean="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 </a:t>
            </a:r>
          </a:p>
          <a:p>
            <a:pPr lvl="0">
              <a:lnSpc>
                <a:spcPct val="107000"/>
              </a:lnSpc>
              <a:spcBef>
                <a:spcPts val="0"/>
              </a:spcBef>
              <a:spcAft>
                <a:spcPts val="800"/>
              </a:spcAft>
            </a:pPr>
            <a:r>
              <a:rPr lang="uk-UA" sz="2000" b="1" dirty="0" smtClean="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Дружба </a:t>
            </a:r>
            <a:r>
              <a:rPr lang="uk-UA" sz="20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головних героїв, їхня взаємодія в складних життєвих ситуаціях демонструє емпатію як невід’ємну частину справжніх людських взаємин. </a:t>
            </a:r>
          </a:p>
          <a:p>
            <a:pPr>
              <a:lnSpc>
                <a:spcPct val="100000"/>
              </a:lnSpc>
              <a:spcBef>
                <a:spcPts val="0"/>
              </a:spcBef>
            </a:pPr>
            <a:r>
              <a:rPr lang="uk-UA" sz="2000" b="1" dirty="0" smtClean="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Є такі рядки у творі, які стали крилатими:</a:t>
            </a:r>
            <a:endParaRPr lang="uk-UA" sz="20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0000"/>
              </a:lnSpc>
              <a:spcBef>
                <a:spcPts val="0"/>
              </a:spcBef>
            </a:pPr>
            <a:r>
              <a:rPr lang="uk-UA" sz="20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«Ось </a:t>
            </a:r>
            <a:r>
              <a:rPr lang="uk-UA"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моя таємниця. Вона дуже проста: лише серце добре бачить. Найголовнішого не побачиш </a:t>
            </a:r>
            <a:r>
              <a:rPr lang="uk-UA" sz="20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очима»</a:t>
            </a:r>
            <a:endParaRPr lang="uk-UA"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82140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09600" y="243840"/>
            <a:ext cx="10850880" cy="566057"/>
          </a:xfrm>
        </p:spPr>
        <p:txBody>
          <a:bodyPr>
            <a:noAutofit/>
          </a:bodyPr>
          <a:lstStyle/>
          <a:p>
            <a:pPr lvl="0">
              <a:lnSpc>
                <a:spcPct val="107000"/>
              </a:lnSpc>
              <a:spcBef>
                <a:spcPts val="0"/>
              </a:spcBef>
              <a:spcAft>
                <a:spcPts val="800"/>
              </a:spcAft>
            </a:pPr>
            <a:r>
              <a:rPr lang="uk-UA" sz="2800" b="1"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Цікаві факти: </a:t>
            </a:r>
            <a:endParaRPr lang="uk-UA" sz="2800" b="1" dirty="0">
              <a:solidFill>
                <a:srgbClr val="FF0000"/>
              </a:solidFill>
            </a:endParaRPr>
          </a:p>
        </p:txBody>
      </p:sp>
      <p:sp>
        <p:nvSpPr>
          <p:cNvPr id="3" name="Подзаголовок 2"/>
          <p:cNvSpPr>
            <a:spLocks noGrp="1"/>
          </p:cNvSpPr>
          <p:nvPr>
            <p:ph type="subTitle" idx="1"/>
          </p:nvPr>
        </p:nvSpPr>
        <p:spPr>
          <a:xfrm>
            <a:off x="217714" y="1053737"/>
            <a:ext cx="11678195" cy="1985554"/>
          </a:xfrm>
        </p:spPr>
        <p:txBody>
          <a:bodyPr>
            <a:normAutofit fontScale="25000" lnSpcReduction="20000"/>
          </a:bodyPr>
          <a:lstStyle/>
          <a:p>
            <a:r>
              <a:rPr lang="uk-UA" sz="8000" dirty="0"/>
              <a:t>У </a:t>
            </a:r>
            <a:r>
              <a:rPr lang="uk-UA" sz="8000" dirty="0">
                <a:hlinkClick r:id="rId3" tooltip="Ліон"/>
              </a:rPr>
              <a:t>Ліоні</a:t>
            </a:r>
            <a:r>
              <a:rPr lang="uk-UA" sz="8000" dirty="0"/>
              <a:t> є пам'ятник Антуану де Сент-Екзюпері з його «дитинчам» за </a:t>
            </a:r>
            <a:r>
              <a:rPr lang="uk-UA" sz="8000" dirty="0" err="1"/>
              <a:t>плечима</a:t>
            </a:r>
            <a:r>
              <a:rPr lang="uk-UA" sz="8000" dirty="0"/>
              <a:t>. </a:t>
            </a:r>
            <a:endParaRPr lang="uk-UA" sz="8000" dirty="0" smtClean="0"/>
          </a:p>
          <a:p>
            <a:r>
              <a:rPr lang="uk-UA" sz="8000" dirty="0" smtClean="0"/>
              <a:t>А </a:t>
            </a:r>
            <a:r>
              <a:rPr lang="uk-UA" sz="8000" dirty="0"/>
              <a:t>в місті </a:t>
            </a:r>
            <a:r>
              <a:rPr lang="uk-UA" sz="8000" dirty="0">
                <a:hlinkClick r:id="rId4" tooltip="Дніпро (місто)"/>
              </a:rPr>
              <a:t>Дніпро</a:t>
            </a:r>
            <a:r>
              <a:rPr lang="uk-UA" sz="8000" dirty="0"/>
              <a:t>, в </a:t>
            </a:r>
            <a:r>
              <a:rPr lang="uk-UA" sz="8000" dirty="0">
                <a:hlinkClick r:id="rId5" tooltip="Парк Лазаря Глоби"/>
              </a:rPr>
              <a:t>Парку Глоби</a:t>
            </a:r>
            <a:r>
              <a:rPr lang="uk-UA" sz="8000" dirty="0"/>
              <a:t>, є пам'ятник самому Маленькому Принцу.</a:t>
            </a:r>
          </a:p>
          <a:p>
            <a:r>
              <a:rPr lang="uk-UA" sz="8000" dirty="0"/>
              <a:t>У </a:t>
            </a:r>
            <a:r>
              <a:rPr lang="uk-UA" sz="8000" dirty="0">
                <a:hlinkClick r:id="rId6" tooltip="2003"/>
              </a:rPr>
              <a:t>2003</a:t>
            </a:r>
            <a:r>
              <a:rPr lang="uk-UA" sz="8000" dirty="0"/>
              <a:t> році перший супутник астероїда </a:t>
            </a:r>
            <a:r>
              <a:rPr lang="uk-UA" sz="8000" dirty="0">
                <a:hlinkClick r:id="rId7" tooltip="45 Євгенія"/>
              </a:rPr>
              <a:t>«45 </a:t>
            </a:r>
            <a:r>
              <a:rPr lang="en-US" sz="8000" dirty="0">
                <a:hlinkClick r:id="rId7" tooltip="45 Євгенія"/>
              </a:rPr>
              <a:t>Eugenia»</a:t>
            </a:r>
            <a:r>
              <a:rPr lang="en-US" sz="8000" dirty="0"/>
              <a:t> (</a:t>
            </a:r>
            <a:r>
              <a:rPr lang="uk-UA" sz="8000" dirty="0"/>
              <a:t>тимчасова назва </a:t>
            </a:r>
            <a:r>
              <a:rPr lang="en-US" sz="8000" dirty="0"/>
              <a:t>S/1998(45)1, </a:t>
            </a:r>
            <a:r>
              <a:rPr lang="uk-UA" sz="8000" dirty="0"/>
              <a:t>відкритий астрономами </a:t>
            </a:r>
            <a:r>
              <a:rPr lang="uk-UA" sz="8000" dirty="0">
                <a:hlinkClick r:id="rId8" tooltip="1 листопада"/>
              </a:rPr>
              <a:t>1 листопада</a:t>
            </a:r>
            <a:r>
              <a:rPr lang="uk-UA" sz="8000" dirty="0"/>
              <a:t> </a:t>
            </a:r>
            <a:r>
              <a:rPr lang="uk-UA" sz="8000" dirty="0">
                <a:hlinkClick r:id="rId9" tooltip="1998"/>
              </a:rPr>
              <a:t>1998</a:t>
            </a:r>
            <a:r>
              <a:rPr lang="uk-UA" sz="8000" dirty="0"/>
              <a:t> року за допомогою телескопу </a:t>
            </a:r>
            <a:r>
              <a:rPr lang="uk-UA" sz="8000" dirty="0">
                <a:hlinkClick r:id="rId10" tooltip="Обсерваторія Мауна-Кеа"/>
              </a:rPr>
              <a:t>Обсерваторії Мауна-</a:t>
            </a:r>
            <a:r>
              <a:rPr lang="uk-UA" sz="8000" dirty="0" err="1">
                <a:hlinkClick r:id="rId10" tooltip="Обсерваторія Мауна-Кеа"/>
              </a:rPr>
              <a:t>Кеа</a:t>
            </a:r>
            <a:r>
              <a:rPr lang="uk-UA" sz="8000" dirty="0"/>
              <a:t>, (</a:t>
            </a:r>
            <a:r>
              <a:rPr lang="uk-UA" sz="8000" dirty="0">
                <a:hlinkClick r:id="rId11" tooltip="Гаваї"/>
              </a:rPr>
              <a:t>Гаваї</a:t>
            </a:r>
            <a:r>
              <a:rPr lang="uk-UA" sz="8000" dirty="0"/>
              <a:t>) був названий «Маленький принц». </a:t>
            </a:r>
            <a:endParaRPr lang="uk-UA" sz="8000" dirty="0" smtClean="0"/>
          </a:p>
          <a:p>
            <a:r>
              <a:rPr lang="uk-UA" sz="8000" dirty="0" smtClean="0"/>
              <a:t>До </a:t>
            </a:r>
            <a:r>
              <a:rPr lang="uk-UA" sz="8000" dirty="0"/>
              <a:t>«Маленького принца» відноситься і назва астероїда </a:t>
            </a:r>
            <a:r>
              <a:rPr lang="uk-UA" sz="8000" dirty="0">
                <a:hlinkClick r:id="rId12" tooltip="46610 Бесіксдуз"/>
              </a:rPr>
              <a:t>46610 </a:t>
            </a:r>
            <a:r>
              <a:rPr lang="uk-UA" sz="8000" dirty="0" err="1">
                <a:hlinkClick r:id="rId12" tooltip="46610 Бесіксдуз"/>
              </a:rPr>
              <a:t>Бесіксдуз</a:t>
            </a:r>
            <a:r>
              <a:rPr lang="uk-UA" sz="8000" baseline="30000" dirty="0">
                <a:hlinkClick r:id="rId13"/>
              </a:rPr>
              <a:t>[2]</a:t>
            </a:r>
            <a:r>
              <a:rPr lang="uk-UA" sz="8000" dirty="0"/>
              <a:t> (</a:t>
            </a:r>
            <a:r>
              <a:rPr lang="uk-UA" sz="8000" dirty="0" err="1"/>
              <a:t>фр</a:t>
            </a:r>
            <a:r>
              <a:rPr lang="uk-UA" sz="8000" dirty="0"/>
              <a:t>. </a:t>
            </a:r>
            <a:r>
              <a:rPr lang="en-US" sz="8000" dirty="0"/>
              <a:t>Be six </a:t>
            </a:r>
            <a:r>
              <a:rPr lang="en-US" sz="8000" dirty="0" err="1"/>
              <a:t>douze</a:t>
            </a:r>
            <a:r>
              <a:rPr lang="en-US" sz="8000" dirty="0"/>
              <a:t> — </a:t>
            </a:r>
            <a:r>
              <a:rPr lang="uk-UA" sz="8000" dirty="0" err="1"/>
              <a:t>Бе</a:t>
            </a:r>
            <a:r>
              <a:rPr lang="uk-UA" sz="8000" dirty="0"/>
              <a:t> шість дванадцять), оскільки номер астероїда, записаний у </a:t>
            </a:r>
            <a:r>
              <a:rPr lang="uk-UA" sz="8000" dirty="0" err="1"/>
              <a:t>шістнадцятковій</a:t>
            </a:r>
            <a:r>
              <a:rPr lang="uk-UA" sz="8000" dirty="0"/>
              <a:t> системі числення, має вигляд </a:t>
            </a:r>
            <a:r>
              <a:rPr lang="en-US" sz="8000" dirty="0"/>
              <a:t>B612. </a:t>
            </a:r>
            <a:r>
              <a:rPr lang="uk-UA" sz="8000" dirty="0"/>
              <a:t>Маленький принц начебто прилетів на Землю саме з астероїда </a:t>
            </a:r>
            <a:r>
              <a:rPr lang="en-US" sz="8000" dirty="0"/>
              <a:t>B612.</a:t>
            </a:r>
          </a:p>
          <a:p>
            <a:endParaRPr lang="uk-UA" dirty="0"/>
          </a:p>
        </p:txBody>
      </p:sp>
      <p:pic>
        <p:nvPicPr>
          <p:cNvPr id="7" name="Рисунок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96686" y="3283131"/>
            <a:ext cx="2216396" cy="3326673"/>
          </a:xfrm>
          <a:prstGeom prst="rect">
            <a:avLst/>
          </a:prstGeom>
        </p:spPr>
      </p:pic>
      <p:pic>
        <p:nvPicPr>
          <p:cNvPr id="8" name="Рисунок 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060463" y="3589835"/>
            <a:ext cx="3400017" cy="2541541"/>
          </a:xfrm>
          <a:prstGeom prst="rect">
            <a:avLst/>
          </a:prstGeom>
        </p:spPr>
      </p:pic>
      <p:pic>
        <p:nvPicPr>
          <p:cNvPr id="9" name="Рисунок 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262129" y="3283131"/>
            <a:ext cx="2656410" cy="3354053"/>
          </a:xfrm>
          <a:prstGeom prst="rect">
            <a:avLst/>
          </a:prstGeom>
        </p:spPr>
      </p:pic>
    </p:spTree>
    <p:extLst>
      <p:ext uri="{BB962C8B-B14F-4D97-AF65-F5344CB8AC3E}">
        <p14:creationId xmlns:p14="http://schemas.microsoft.com/office/powerpoint/2010/main" val="2313449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p:cNvSpPr>
            <a:spLocks noGrp="1"/>
          </p:cNvSpPr>
          <p:nvPr>
            <p:ph type="ctrTitle"/>
          </p:nvPr>
        </p:nvSpPr>
        <p:spPr>
          <a:xfrm>
            <a:off x="6341473" y="409304"/>
            <a:ext cx="5467349" cy="3709850"/>
          </a:xfrm>
        </p:spPr>
        <p:txBody>
          <a:bodyPr>
            <a:noAutofit/>
          </a:bodyPr>
          <a:lstStyle/>
          <a:p>
            <a:pPr lvl="0" algn="l">
              <a:lnSpc>
                <a:spcPct val="107000"/>
              </a:lnSpc>
              <a:spcBef>
                <a:spcPts val="0"/>
              </a:spcBef>
              <a:spcAft>
                <a:spcPts val="800"/>
              </a:spcAft>
            </a:pPr>
            <a:r>
              <a:rPr lang="uk-UA" sz="28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Рекомендація: </a:t>
            </a:r>
            <a: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
            </a:r>
            <a:b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знайдіть </a:t>
            </a:r>
            <a:r>
              <a:rPr lang="uk-UA" sz="28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цю книгу і прочитайте</a:t>
            </a:r>
            <a: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a:t>
            </a:r>
            <a:b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 </a:t>
            </a:r>
            <a:b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br>
            <a: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Яскравих вам емоцій та незабутніх вражень!!!</a:t>
            </a:r>
            <a:br>
              <a:rPr lang="uk-UA" sz="2800" b="1"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br>
            <a:r>
              <a:rPr lang="uk-UA" sz="28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
            </a:r>
            <a:br>
              <a:rPr lang="uk-UA" sz="28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br>
            <a:endParaRPr lang="uk-UA" sz="2400" b="1" dirty="0">
              <a:solidFill>
                <a:schemeClr val="accent2">
                  <a:lumMod val="75000"/>
                </a:schemeClr>
              </a:solidFill>
            </a:endParaRPr>
          </a:p>
        </p:txBody>
      </p:sp>
      <p:sp>
        <p:nvSpPr>
          <p:cNvPr id="3" name="Подзаголовок 2"/>
          <p:cNvSpPr>
            <a:spLocks noGrp="1"/>
          </p:cNvSpPr>
          <p:nvPr>
            <p:ph type="subTitle" idx="1"/>
          </p:nvPr>
        </p:nvSpPr>
        <p:spPr>
          <a:xfrm>
            <a:off x="3779520" y="2004841"/>
            <a:ext cx="1663338" cy="2628119"/>
          </a:xfrm>
        </p:spPr>
        <p:txBody>
          <a:bodyPr>
            <a:normAutofit/>
          </a:bodyPr>
          <a:lstStyle/>
          <a:p>
            <a:pPr lvl="0" algn="l">
              <a:lnSpc>
                <a:spcPct val="107000"/>
              </a:lnSpc>
              <a:spcBef>
                <a:spcPts val="0"/>
              </a:spcBef>
              <a:spcAft>
                <a:spcPts val="800"/>
              </a:spcAft>
            </a:pPr>
            <a:endParaRPr lang="uk-UA"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endParaRPr lang="uk-UA"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104" y="648789"/>
            <a:ext cx="5139689" cy="5139689"/>
          </a:xfrm>
          <a:prstGeom prst="rect">
            <a:avLst/>
          </a:prstGeom>
        </p:spPr>
      </p:pic>
    </p:spTree>
    <p:extLst>
      <p:ext uri="{BB962C8B-B14F-4D97-AF65-F5344CB8AC3E}">
        <p14:creationId xmlns:p14="http://schemas.microsoft.com/office/powerpoint/2010/main" val="105248342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778</Words>
  <Application>Microsoft Office PowerPoint</Application>
  <PresentationFormat>Широкоэкранный</PresentationFormat>
  <Paragraphs>35</Paragraphs>
  <Slides>18</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18</vt:i4>
      </vt:variant>
    </vt:vector>
  </HeadingPairs>
  <TitlesOfParts>
    <vt:vector size="25" baseType="lpstr">
      <vt:lpstr>Arial Unicode MS</vt:lpstr>
      <vt:lpstr>Arial</vt:lpstr>
      <vt:lpstr>Calibri</vt:lpstr>
      <vt:lpstr>Calibri Light</vt:lpstr>
      <vt:lpstr>Times New Roman</vt:lpstr>
      <vt:lpstr>Wingdings</vt:lpstr>
      <vt:lpstr>Тема Office</vt:lpstr>
      <vt:lpstr>ЕМОЦІЙНИЙ ІНТЕЛЕКТ: ЕМПАТІЯ </vt:lpstr>
      <vt:lpstr>Емоційний інтелект – EQ – це показник нашої здатності до спілкування, вміння усвідомлювати свої емоції та розуміти почуття інших людей.   Eмпатія є ключовим компонентом емоційного інтелекту  та запорукою успіху у багатьох професіях.</vt:lpstr>
      <vt:lpstr>Індійська приказка говорить: «Не засуджуй людину, поки не проходиш дві весни в її мокасинах». Глибока думка, висловлена простими словами: відчуй іншого, зрозумій його потреби і болі, радощі та смутки і лише тоді зможеш осягнути, оцінити і прийняти. Це все про неї, емпатію, — вміння зрозуміти й відчути інших.  </vt:lpstr>
      <vt:lpstr>Поняття «емпатія» у 1909 році ввів у психологію англо-американський психолог-експериментатор Едвард Тітченер. Так він позначив розгляд ситуації з погляду співрозмовника, розуміння його емоційного стану. Попри те, що впродовж тривалого часу емпатію досліджують фахівці з філософії, психології, педагогіки, медицини, лінгвістики, цей феномен ще не повністю зрозумілий. Емпатія — доволі складний процес.  Людину, здатну до емпатії, називають емпатом</vt:lpstr>
      <vt:lpstr>«Емпатія означає взутись у взуття іншого, відчути його серцем, подивитися його очима».   За словами психологів, емпатія – це своєрідний міст, який допомагає нам розуміти емоції іншої людини.   Завдяки емпатії ми відчуваємо підтримку і можемо надавати її іншим.    Емпатична підтримка – це про те, що я розумію тебе,  твої емоції і зараз тут з тобою.   </vt:lpstr>
      <vt:lpstr>Але емпатія – це просто розуміння стану іншої людини, її емоцій і зменшене почуття того самого. Емпатія не дорівнює дії. На цьому емпатія може закінчуватися. Емпатія – це здатність розуміти емоційний стан іншої людини та співпереживати їй. Нам часто помилково здається, що людина, яка відчуває емпатію, має допомагати іншим.  Значення емпатії: хто уважно слухає, той може зрозуміти, що думає, відчуває інший (це з'єднує людей). </vt:lpstr>
      <vt:lpstr>Якщо я бачу, що тобі погано, я приходжу і кажу: – Слухай, мені здається, що тобі погано. – Так, мені погано. У мене дещо сталося. – Мені шкода. Співчуваю тобі. Що я можу для тебе зробити? Це приклад вияву нормальної органічної емпатії. А якщо людина просто сидить сумна, бо перебуває під враженням від прочитаної книги, а ми починаємо вкривати її пледом, то їй це насправді не потрібно. Емпатія – це можливість з’єднатися мостами. У мене є драбина, і в тебе є драбина. Ми перекинулися ними і можемо одне до одного дійти. Але як ми будемо користуватися цими драбинами, ще питання, бо в тебе своя реальність, а в мене своя.  В ідеальному варіанті ми мали б домовитися. </vt:lpstr>
      <vt:lpstr> Емпатія не керується золотим правилом:  «Стався до інших так,  як хотів би, щоб ставилися  до тебе».   Як зауважив Джордж Бернард Шоу:  «Не роби іншим того, чого бажаєш самому собі.   Раптом, у них інший смак?»   Емпатія – це саме те, що допоможе виявити ці смаки  </vt:lpstr>
      <vt:lpstr>Людина – соціальна істота. Ми не можемо існувати окремо, тому для нас важливо відчувати підтримку, турботу і розуміння інших. Існує теорія прив’язаності, за якою так само, як маленька дитина потребує турботи й піклування батьків, доросла людина потребує підтримки інших. І це може реалізуватися саме завдяки емпатії.   Емпатія потрібна для того, щоб комунікувати зі світом, постійно оновлювати інформацію про те, що відбувається, і розуміти, коли треба надати допомогу. Емпатія: навіщо вона потрібна?</vt:lpstr>
      <vt:lpstr>Уміння розуміти людину, ставити себе на її місце дозволяє не лише розвинути успішні, сповнені близькості стосунки, а й уникнути неконтрольованих емоційних проявів, потрапляння в емоційні бурі, знизити дію стресу.  Емпатія: навіщо вона потрібна?  Якби ми не відчували емпатії, кожен робив би що хотів – у нас не працювали б жодні соціальні норми чи правила.</vt:lpstr>
      <vt:lpstr>Емпатія не притаманна людині при народженні, а розвивається при взаємодії з іншими людьми. Але емпатія може бути й вродженою здатністю, що дуже яскраво простежується у малюків. Якщо заплакав один – його обов'язково підтримають інші. За результатами нейропсихологічних досліджень, 98% людей мають, щонайменше, зародкові здібності до емпатії.          </vt:lpstr>
      <vt:lpstr>    Емпатія – це не просто спосіб розширити межі нашого морального всесвіту.  Згідно з новими дослідженнями, це звичка, яку ми можемо розвивати, щоб поліпшити якість власного життя.  «Емпатія – річ інтуїтивна, але також – це те, над чим можна працювати інтелектуально»  /Тім Мінчайн/   </vt:lpstr>
      <vt:lpstr>Щоб розвинути емпатію, треба активно слухати іншу людину і бути з нею тут і зараз. Слухати треба не механічно, а намагатися почути, про що людина говорить.  Можна навіть переказувати її слова, повторювати фрази, уточнюючи, що співрозмовник відчуває – це один з механізмів емпатичної підтримки, який часто використовують у психотерапії.  Таким чином людина розуміє, що її чують. </vt:lpstr>
      <vt:lpstr>     РОЗІБРАТИСЯ З ВЛАСНИМИ ЕМОЦІЯМИ  Якщо ми хочемо розвинути в собі емпатичне розуміння інших людей, нам потрібно насамперед розібратися зі своїми емоціями.   Для цього треба звертати увагу на те, що ми зараз відчуваємо.   Емоційна компетентність допомагає розуміти себе та сприяє розвитку емпатичності.  </vt:lpstr>
      <vt:lpstr>Презентация PowerPoint</vt:lpstr>
      <vt:lpstr> Яскраво демонструє емпатію  знаменитий філософський роман, казка «МАЛЕНЬКИЙ ПРИНЦ»  «Мале́нький принц» (фр. Le Petit Prince) — найвідоміший твір французького письменника Антуана де Сент-Екзюпері. (Вікіпедія) </vt:lpstr>
      <vt:lpstr>Цікаві факти: </vt:lpstr>
      <vt:lpstr>Рекомендація:  знайдіть цю книгу і прочитайте!!!   Яскравих вам емоцій та незабутніх вражень!!!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ЕМОЦІЙНИЙ ІНТЕЛЕКТ: ЕМПАТІЯ </dc:title>
  <dc:creator>Larisa</dc:creator>
  <cp:lastModifiedBy>Larisa</cp:lastModifiedBy>
  <cp:revision>18</cp:revision>
  <dcterms:created xsi:type="dcterms:W3CDTF">2021-10-22T16:29:32Z</dcterms:created>
  <dcterms:modified xsi:type="dcterms:W3CDTF">2021-10-23T07:04:22Z</dcterms:modified>
</cp:coreProperties>
</file>