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  <p:sldMasterId id="2147483670" r:id="rId2"/>
    <p:sldMasterId id="2147483671" r:id="rId3"/>
  </p:sldMasterIdLst>
  <p:notesMasterIdLst>
    <p:notesMasterId r:id="rId38"/>
  </p:notesMasterIdLst>
  <p:sldIdLst>
    <p:sldId id="256" r:id="rId4"/>
    <p:sldId id="257" r:id="rId5"/>
    <p:sldId id="258" r:id="rId6"/>
    <p:sldId id="341" r:id="rId7"/>
    <p:sldId id="343" r:id="rId8"/>
    <p:sldId id="259" r:id="rId9"/>
    <p:sldId id="295" r:id="rId10"/>
    <p:sldId id="260" r:id="rId11"/>
    <p:sldId id="342" r:id="rId12"/>
    <p:sldId id="296" r:id="rId13"/>
    <p:sldId id="264" r:id="rId14"/>
    <p:sldId id="265" r:id="rId15"/>
    <p:sldId id="266" r:id="rId16"/>
    <p:sldId id="270" r:id="rId17"/>
    <p:sldId id="344" r:id="rId18"/>
    <p:sldId id="273" r:id="rId19"/>
    <p:sldId id="320" r:id="rId20"/>
    <p:sldId id="323" r:id="rId21"/>
    <p:sldId id="325" r:id="rId22"/>
    <p:sldId id="328" r:id="rId23"/>
    <p:sldId id="322" r:id="rId24"/>
    <p:sldId id="321" r:id="rId25"/>
    <p:sldId id="330" r:id="rId26"/>
    <p:sldId id="329" r:id="rId27"/>
    <p:sldId id="340" r:id="rId28"/>
    <p:sldId id="331" r:id="rId29"/>
    <p:sldId id="333" r:id="rId30"/>
    <p:sldId id="334" r:id="rId31"/>
    <p:sldId id="335" r:id="rId32"/>
    <p:sldId id="336" r:id="rId33"/>
    <p:sldId id="337" r:id="rId34"/>
    <p:sldId id="345" r:id="rId35"/>
    <p:sldId id="338" r:id="rId36"/>
    <p:sldId id="293" r:id="rId3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6" d="100"/>
          <a:sy n="86" d="100"/>
        </p:scale>
        <p:origin x="-96" y="-7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0234675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8" name="Google Shape;48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8" name="Google Shape;48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 Slide layout">
  <p:cSld name="Cover Slide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0" y="483518"/>
            <a:ext cx="9144000" cy="504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3F3F3F"/>
              </a:buClr>
              <a:buSzPts val="3600"/>
              <a:buFont typeface="Arial"/>
              <a:buNone/>
              <a:defRPr sz="36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body" idx="2"/>
          </p:nvPr>
        </p:nvSpPr>
        <p:spPr>
          <a:xfrm>
            <a:off x="-148" y="987573"/>
            <a:ext cx="9144000" cy="504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None/>
              <a:defRPr sz="14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 Layout">
  <p:cSld name="Agenda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Basic Layout">
  <p:cSld name="1_Basic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6"/>
          <p:cNvSpPr/>
          <p:nvPr/>
        </p:nvSpPr>
        <p:spPr>
          <a:xfrm>
            <a:off x="1979712" y="195486"/>
            <a:ext cx="7164288" cy="1008112"/>
          </a:xfrm>
          <a:custGeom>
            <a:avLst/>
            <a:gdLst/>
            <a:ahLst/>
            <a:cxnLst/>
            <a:rect l="l" t="t" r="r" b="b"/>
            <a:pathLst>
              <a:path w="7164288" h="1008112" extrusionOk="0">
                <a:moveTo>
                  <a:pt x="504056" y="0"/>
                </a:moveTo>
                <a:lnTo>
                  <a:pt x="7164288" y="0"/>
                </a:lnTo>
                <a:lnTo>
                  <a:pt x="7164288" y="1008112"/>
                </a:lnTo>
                <a:lnTo>
                  <a:pt x="504056" y="1008112"/>
                </a:lnTo>
                <a:cubicBezTo>
                  <a:pt x="225674" y="1008112"/>
                  <a:pt x="0" y="782438"/>
                  <a:pt x="0" y="504056"/>
                </a:cubicBezTo>
                <a:cubicBezTo>
                  <a:pt x="0" y="225674"/>
                  <a:pt x="225674" y="0"/>
                  <a:pt x="50405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6"/>
          <p:cNvSpPr txBox="1">
            <a:spLocks noGrp="1"/>
          </p:cNvSpPr>
          <p:nvPr>
            <p:ph type="body" idx="1"/>
          </p:nvPr>
        </p:nvSpPr>
        <p:spPr>
          <a:xfrm>
            <a:off x="2448272" y="257969"/>
            <a:ext cx="6695728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l" rtl="0"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" name="Google Shape;21;p6"/>
          <p:cNvSpPr txBox="1">
            <a:spLocks noGrp="1"/>
          </p:cNvSpPr>
          <p:nvPr>
            <p:ph type="body" idx="2"/>
          </p:nvPr>
        </p:nvSpPr>
        <p:spPr>
          <a:xfrm>
            <a:off x="2448272" y="834033"/>
            <a:ext cx="6695728" cy="288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Basic Layout">
  <p:cSld name="2_Basic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7" descr="G:\002-KIMS BUSINESS\007-02-Googleslidesppt\02-GSppt-Contents-Kim\20170309\01-Composition with vintage old hardback books\bg-02.jpg"/>
          <p:cNvPicPr preferRelativeResize="0"/>
          <p:nvPr/>
        </p:nvPicPr>
        <p:blipFill rotWithShape="1">
          <a:blip r:embed="rId3">
            <a:alphaModFix/>
          </a:blip>
          <a:srcRect b="81543"/>
          <a:stretch/>
        </p:blipFill>
        <p:spPr>
          <a:xfrm>
            <a:off x="0" y="0"/>
            <a:ext cx="9144000" cy="1080655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0" y="119286"/>
            <a:ext cx="9144000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  <a:defRPr sz="4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5" name="Google Shape;25;p7"/>
          <p:cNvSpPr txBox="1">
            <a:spLocks noGrp="1"/>
          </p:cNvSpPr>
          <p:nvPr>
            <p:ph type="body" idx="2"/>
          </p:nvPr>
        </p:nvSpPr>
        <p:spPr>
          <a:xfrm>
            <a:off x="0" y="695350"/>
            <a:ext cx="9144000" cy="288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sic Layout">
  <p:cSld name="Basic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8" descr="G:\002-KIMS BUSINESS\007-02-Googleslidesppt\02-GSppt-Contents-Kim\20170309\01-Composition with vintage old hardback books\bg-02.jpg"/>
          <p:cNvPicPr preferRelativeResize="0"/>
          <p:nvPr/>
        </p:nvPicPr>
        <p:blipFill rotWithShape="1">
          <a:blip r:embed="rId3">
            <a:alphaModFix/>
          </a:blip>
          <a:srcRect b="81543"/>
          <a:stretch/>
        </p:blipFill>
        <p:spPr>
          <a:xfrm>
            <a:off x="0" y="0"/>
            <a:ext cx="9144000" cy="1080655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8"/>
          <p:cNvSpPr txBox="1">
            <a:spLocks noGrp="1"/>
          </p:cNvSpPr>
          <p:nvPr>
            <p:ph type="body" idx="1"/>
          </p:nvPr>
        </p:nvSpPr>
        <p:spPr>
          <a:xfrm>
            <a:off x="0" y="111603"/>
            <a:ext cx="9144000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9" name="Google Shape;29;p8"/>
          <p:cNvSpPr txBox="1">
            <a:spLocks noGrp="1"/>
          </p:cNvSpPr>
          <p:nvPr>
            <p:ph type="body" idx="2"/>
          </p:nvPr>
        </p:nvSpPr>
        <p:spPr>
          <a:xfrm>
            <a:off x="0" y="687667"/>
            <a:ext cx="9144000" cy="288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Basic Layout">
  <p:cSld name="4_Basic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oogle Shape;31;p9" descr="G:\002-KIMS BUSINESS\007-02-Googleslidesppt\02-GSppt-Contents-Kim\20170309\01-Composition with vintage old hardback books\bg-02.jpg"/>
          <p:cNvPicPr preferRelativeResize="0"/>
          <p:nvPr/>
        </p:nvPicPr>
        <p:blipFill rotWithShape="1">
          <a:blip r:embed="rId3">
            <a:alphaModFix/>
          </a:blip>
          <a:srcRect b="81543"/>
          <a:stretch/>
        </p:blipFill>
        <p:spPr>
          <a:xfrm>
            <a:off x="0" y="0"/>
            <a:ext cx="9144000" cy="1080655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9"/>
          <p:cNvSpPr txBox="1">
            <a:spLocks noGrp="1"/>
          </p:cNvSpPr>
          <p:nvPr>
            <p:ph type="body" idx="1"/>
          </p:nvPr>
        </p:nvSpPr>
        <p:spPr>
          <a:xfrm>
            <a:off x="0" y="119286"/>
            <a:ext cx="9144000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body" idx="2"/>
          </p:nvPr>
        </p:nvSpPr>
        <p:spPr>
          <a:xfrm>
            <a:off x="0" y="695350"/>
            <a:ext cx="9144000" cy="288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4" name="Google Shape;34;p9"/>
          <p:cNvSpPr>
            <a:spLocks noGrp="1"/>
          </p:cNvSpPr>
          <p:nvPr>
            <p:ph type="pic" idx="3"/>
          </p:nvPr>
        </p:nvSpPr>
        <p:spPr>
          <a:xfrm>
            <a:off x="683568" y="1491630"/>
            <a:ext cx="2411840" cy="1793419"/>
          </a:xfrm>
          <a:prstGeom prst="rect">
            <a:avLst/>
          </a:prstGeom>
          <a:solidFill>
            <a:srgbClr val="F2F2F2"/>
          </a:solidFill>
          <a:ln w="38100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5" name="Google Shape;35;p9"/>
          <p:cNvSpPr>
            <a:spLocks noGrp="1"/>
          </p:cNvSpPr>
          <p:nvPr>
            <p:ph type="pic" idx="4"/>
          </p:nvPr>
        </p:nvSpPr>
        <p:spPr>
          <a:xfrm>
            <a:off x="3366080" y="1491630"/>
            <a:ext cx="2411840" cy="1793419"/>
          </a:xfrm>
          <a:prstGeom prst="rect">
            <a:avLst/>
          </a:prstGeom>
          <a:solidFill>
            <a:srgbClr val="F2F2F2"/>
          </a:solidFill>
          <a:ln w="38100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6" name="Google Shape;36;p9"/>
          <p:cNvSpPr>
            <a:spLocks noGrp="1"/>
          </p:cNvSpPr>
          <p:nvPr>
            <p:ph type="pic" idx="5"/>
          </p:nvPr>
        </p:nvSpPr>
        <p:spPr>
          <a:xfrm>
            <a:off x="6048592" y="1491630"/>
            <a:ext cx="2411840" cy="1793419"/>
          </a:xfrm>
          <a:prstGeom prst="rect">
            <a:avLst/>
          </a:prstGeom>
          <a:solidFill>
            <a:srgbClr val="F2F2F2"/>
          </a:solidFill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s and Contents Layout">
  <p:cSld name="Images and Contents Layout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>
            <a:spLocks noGrp="1"/>
          </p:cNvSpPr>
          <p:nvPr>
            <p:ph type="pic" idx="2"/>
          </p:nvPr>
        </p:nvSpPr>
        <p:spPr>
          <a:xfrm>
            <a:off x="0" y="-1"/>
            <a:ext cx="9144000" cy="514349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Images and Contents Layout">
  <p:cSld name="1_Images and Contents Layou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4"/>
          <p:cNvSpPr>
            <a:spLocks noGrp="1"/>
          </p:cNvSpPr>
          <p:nvPr>
            <p:ph type="pic" idx="2"/>
          </p:nvPr>
        </p:nvSpPr>
        <p:spPr>
          <a:xfrm>
            <a:off x="0" y="2211710"/>
            <a:ext cx="9144000" cy="2931790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Basic Layout">
  <p:cSld name="5_Basic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5"/>
          <p:cNvSpPr>
            <a:spLocks noGrp="1"/>
          </p:cNvSpPr>
          <p:nvPr>
            <p:ph type="pic" idx="2"/>
          </p:nvPr>
        </p:nvSpPr>
        <p:spPr>
          <a:xfrm>
            <a:off x="0" y="267494"/>
            <a:ext cx="2339752" cy="4608512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9" name="Google Shape;59;p15"/>
          <p:cNvSpPr>
            <a:spLocks noGrp="1"/>
          </p:cNvSpPr>
          <p:nvPr>
            <p:ph type="pic" idx="3"/>
          </p:nvPr>
        </p:nvSpPr>
        <p:spPr>
          <a:xfrm>
            <a:off x="4895528" y="267494"/>
            <a:ext cx="4248472" cy="4608512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Images and Contents Layout">
  <p:cSld name="4_Images and Contents Layou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6"/>
          <p:cNvSpPr/>
          <p:nvPr/>
        </p:nvSpPr>
        <p:spPr>
          <a:xfrm>
            <a:off x="0" y="411510"/>
            <a:ext cx="9144000" cy="4320480"/>
          </a:xfrm>
          <a:prstGeom prst="rect">
            <a:avLst/>
          </a:prstGeom>
          <a:solidFill>
            <a:schemeClr val="accent2">
              <a:alpha val="69803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62;p16"/>
          <p:cNvSpPr>
            <a:spLocks noGrp="1"/>
          </p:cNvSpPr>
          <p:nvPr>
            <p:ph type="pic" idx="2"/>
          </p:nvPr>
        </p:nvSpPr>
        <p:spPr>
          <a:xfrm>
            <a:off x="2881908" y="195487"/>
            <a:ext cx="1944216" cy="4752526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3" name="Google Shape;63;p16"/>
          <p:cNvSpPr>
            <a:spLocks noGrp="1"/>
          </p:cNvSpPr>
          <p:nvPr>
            <p:ph type="pic" idx="3"/>
          </p:nvPr>
        </p:nvSpPr>
        <p:spPr>
          <a:xfrm>
            <a:off x="4970140" y="195487"/>
            <a:ext cx="1944216" cy="4752526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" name="Google Shape;64;p16"/>
          <p:cNvSpPr>
            <a:spLocks noGrp="1"/>
          </p:cNvSpPr>
          <p:nvPr>
            <p:ph type="pic" idx="4"/>
          </p:nvPr>
        </p:nvSpPr>
        <p:spPr>
          <a:xfrm>
            <a:off x="7058372" y="195487"/>
            <a:ext cx="1944216" cy="4752526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Images and Contents Layout">
  <p:cSld name="5_Images and Contents Layou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>
            <a:spLocks noGrp="1"/>
          </p:cNvSpPr>
          <p:nvPr>
            <p:ph type="pic" idx="2"/>
          </p:nvPr>
        </p:nvSpPr>
        <p:spPr>
          <a:xfrm>
            <a:off x="0" y="-1"/>
            <a:ext cx="2988000" cy="5143501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" name="Google Shape;67;p17"/>
          <p:cNvSpPr>
            <a:spLocks noGrp="1"/>
          </p:cNvSpPr>
          <p:nvPr>
            <p:ph type="pic" idx="3"/>
          </p:nvPr>
        </p:nvSpPr>
        <p:spPr>
          <a:xfrm>
            <a:off x="3078000" y="3507854"/>
            <a:ext cx="2988000" cy="1635646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8" name="Google Shape;68;p17"/>
          <p:cNvSpPr>
            <a:spLocks noGrp="1"/>
          </p:cNvSpPr>
          <p:nvPr>
            <p:ph type="pic" idx="4"/>
          </p:nvPr>
        </p:nvSpPr>
        <p:spPr>
          <a:xfrm>
            <a:off x="6156000" y="3507854"/>
            <a:ext cx="2988000" cy="1635646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9" name="Google Shape;69;p17"/>
          <p:cNvSpPr>
            <a:spLocks noGrp="1"/>
          </p:cNvSpPr>
          <p:nvPr>
            <p:ph type="pic" idx="5"/>
          </p:nvPr>
        </p:nvSpPr>
        <p:spPr>
          <a:xfrm>
            <a:off x="3078000" y="1791800"/>
            <a:ext cx="2988000" cy="1635646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" name="Google Shape;70;p17"/>
          <p:cNvSpPr>
            <a:spLocks noGrp="1"/>
          </p:cNvSpPr>
          <p:nvPr>
            <p:ph type="pic" idx="6"/>
          </p:nvPr>
        </p:nvSpPr>
        <p:spPr>
          <a:xfrm>
            <a:off x="6156000" y="1791800"/>
            <a:ext cx="2988000" cy="1635646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Google Shape;71;p17"/>
          <p:cNvSpPr txBox="1">
            <a:spLocks noGrp="1"/>
          </p:cNvSpPr>
          <p:nvPr>
            <p:ph type="body" idx="1"/>
          </p:nvPr>
        </p:nvSpPr>
        <p:spPr>
          <a:xfrm>
            <a:off x="3203848" y="181632"/>
            <a:ext cx="5940152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l" rtl="0">
              <a:spcBef>
                <a:spcPts val="720"/>
              </a:spcBef>
              <a:spcAft>
                <a:spcPts val="0"/>
              </a:spcAft>
              <a:buClr>
                <a:srgbClr val="3F3F3F"/>
              </a:buClr>
              <a:buSzPts val="3600"/>
              <a:buFont typeface="Arial"/>
              <a:buNone/>
              <a:defRPr sz="36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2" name="Google Shape;72;p17"/>
          <p:cNvSpPr txBox="1">
            <a:spLocks noGrp="1"/>
          </p:cNvSpPr>
          <p:nvPr>
            <p:ph type="body" idx="7"/>
          </p:nvPr>
        </p:nvSpPr>
        <p:spPr>
          <a:xfrm>
            <a:off x="3203848" y="757696"/>
            <a:ext cx="5940152" cy="288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_Images and Contents Layout">
  <p:cSld name="6_Images and Contents Layou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8"/>
          <p:cNvSpPr txBox="1">
            <a:spLocks noGrp="1"/>
          </p:cNvSpPr>
          <p:nvPr>
            <p:ph type="body" idx="1"/>
          </p:nvPr>
        </p:nvSpPr>
        <p:spPr>
          <a:xfrm>
            <a:off x="0" y="181632"/>
            <a:ext cx="9144000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720"/>
              </a:spcBef>
              <a:spcAft>
                <a:spcPts val="0"/>
              </a:spcAft>
              <a:buClr>
                <a:srgbClr val="3F3F3F"/>
              </a:buClr>
              <a:buSzPts val="3600"/>
              <a:buFont typeface="Arial"/>
              <a:buNone/>
              <a:defRPr sz="36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5" name="Google Shape;75;p18"/>
          <p:cNvSpPr txBox="1">
            <a:spLocks noGrp="1"/>
          </p:cNvSpPr>
          <p:nvPr>
            <p:ph type="body" idx="2"/>
          </p:nvPr>
        </p:nvSpPr>
        <p:spPr>
          <a:xfrm>
            <a:off x="0" y="757696"/>
            <a:ext cx="9144000" cy="288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28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pic>
        <p:nvPicPr>
          <p:cNvPr id="76" name="Google Shape;76;p18" descr="D:\Fullppt\PNG이미지\핸드폰2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943137" y="1385328"/>
            <a:ext cx="3060911" cy="3706702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8"/>
          <p:cNvSpPr>
            <a:spLocks noGrp="1"/>
          </p:cNvSpPr>
          <p:nvPr>
            <p:ph type="pic" idx="3"/>
          </p:nvPr>
        </p:nvSpPr>
        <p:spPr>
          <a:xfrm>
            <a:off x="2684935" y="1523475"/>
            <a:ext cx="1765288" cy="272682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_Images and Contents Layout">
  <p:cSld name="7_Images and Contents Layou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>
            <a:spLocks noGrp="1"/>
          </p:cNvSpPr>
          <p:nvPr>
            <p:ph type="body" idx="1"/>
          </p:nvPr>
        </p:nvSpPr>
        <p:spPr>
          <a:xfrm>
            <a:off x="0" y="181632"/>
            <a:ext cx="9144000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720"/>
              </a:spcBef>
              <a:spcAft>
                <a:spcPts val="0"/>
              </a:spcAft>
              <a:buClr>
                <a:srgbClr val="3F3F3F"/>
              </a:buClr>
              <a:buSzPts val="3600"/>
              <a:buFont typeface="Arial"/>
              <a:buNone/>
              <a:defRPr sz="36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0" name="Google Shape;80;p19"/>
          <p:cNvSpPr txBox="1">
            <a:spLocks noGrp="1"/>
          </p:cNvSpPr>
          <p:nvPr>
            <p:ph type="body" idx="2"/>
          </p:nvPr>
        </p:nvSpPr>
        <p:spPr>
          <a:xfrm>
            <a:off x="0" y="757696"/>
            <a:ext cx="9144000" cy="288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28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pic>
        <p:nvPicPr>
          <p:cNvPr id="81" name="Google Shape;81;p19" descr="D:\Fullppt\005-PNG이미지\모니터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603626" y="1746311"/>
            <a:ext cx="2040674" cy="2034703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9" descr="D:\Fullppt\005-PNG이미지\모니터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475656" y="1746311"/>
            <a:ext cx="2040674" cy="2034703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9"/>
          <p:cNvSpPr>
            <a:spLocks noGrp="1"/>
          </p:cNvSpPr>
          <p:nvPr>
            <p:ph type="pic" idx="3"/>
          </p:nvPr>
        </p:nvSpPr>
        <p:spPr>
          <a:xfrm>
            <a:off x="1556011" y="1828178"/>
            <a:ext cx="1874748" cy="127322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4" name="Google Shape;84;p19"/>
          <p:cNvSpPr>
            <a:spLocks noGrp="1"/>
          </p:cNvSpPr>
          <p:nvPr>
            <p:ph type="pic" idx="4"/>
          </p:nvPr>
        </p:nvSpPr>
        <p:spPr>
          <a:xfrm>
            <a:off x="5686001" y="1828178"/>
            <a:ext cx="1874748" cy="127322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5" name="Google Shape;85;p19"/>
          <p:cNvSpPr>
            <a:spLocks noGrp="1"/>
          </p:cNvSpPr>
          <p:nvPr>
            <p:ph type="pic" idx="5"/>
          </p:nvPr>
        </p:nvSpPr>
        <p:spPr>
          <a:xfrm>
            <a:off x="3386602" y="1347614"/>
            <a:ext cx="2346784" cy="160579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Images and Contents Layout">
  <p:cSld name="8_Images and Contents Layou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2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51520" y="1354090"/>
            <a:ext cx="4850588" cy="265782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20"/>
          <p:cNvSpPr>
            <a:spLocks noGrp="1"/>
          </p:cNvSpPr>
          <p:nvPr>
            <p:ph type="pic" idx="2"/>
          </p:nvPr>
        </p:nvSpPr>
        <p:spPr>
          <a:xfrm>
            <a:off x="1032612" y="1452690"/>
            <a:ext cx="3280615" cy="217365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24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9" name="Google Shape;89;p20"/>
          <p:cNvSpPr/>
          <p:nvPr/>
        </p:nvSpPr>
        <p:spPr>
          <a:xfrm>
            <a:off x="233772" y="4262137"/>
            <a:ext cx="8676456" cy="5418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20"/>
          <p:cNvSpPr txBox="1">
            <a:spLocks noGrp="1"/>
          </p:cNvSpPr>
          <p:nvPr>
            <p:ph type="body" idx="1"/>
          </p:nvPr>
        </p:nvSpPr>
        <p:spPr>
          <a:xfrm>
            <a:off x="0" y="181632"/>
            <a:ext cx="9144000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720"/>
              </a:spcBef>
              <a:spcAft>
                <a:spcPts val="0"/>
              </a:spcAft>
              <a:buClr>
                <a:srgbClr val="3F3F3F"/>
              </a:buClr>
              <a:buSzPts val="3600"/>
              <a:buFont typeface="Arial"/>
              <a:buNone/>
              <a:defRPr sz="36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1" name="Google Shape;91;p20"/>
          <p:cNvSpPr txBox="1">
            <a:spLocks noGrp="1"/>
          </p:cNvSpPr>
          <p:nvPr>
            <p:ph type="body" idx="3"/>
          </p:nvPr>
        </p:nvSpPr>
        <p:spPr>
          <a:xfrm>
            <a:off x="0" y="757696"/>
            <a:ext cx="9144000" cy="288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28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hapes sets layout">
  <p:cSld name="shapes sets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1"/>
          <p:cNvSpPr txBox="1">
            <a:spLocks noGrp="1"/>
          </p:cNvSpPr>
          <p:nvPr>
            <p:ph type="body" idx="1"/>
          </p:nvPr>
        </p:nvSpPr>
        <p:spPr>
          <a:xfrm>
            <a:off x="242646" y="92609"/>
            <a:ext cx="8679898" cy="5431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810"/>
              </a:spcBef>
              <a:spcAft>
                <a:spcPts val="0"/>
              </a:spcAft>
              <a:buClr>
                <a:srgbClr val="262626"/>
              </a:buClr>
              <a:buSzPts val="4050"/>
              <a:buFont typeface="Arial"/>
              <a:buNone/>
              <a:defRPr sz="405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con sets layout">
  <p:cSld name="icon sets layout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2"/>
          <p:cNvSpPr txBox="1">
            <a:spLocks noGrp="1"/>
          </p:cNvSpPr>
          <p:nvPr>
            <p:ph type="body" idx="1"/>
          </p:nvPr>
        </p:nvSpPr>
        <p:spPr>
          <a:xfrm>
            <a:off x="0" y="123478"/>
            <a:ext cx="9144000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720"/>
              </a:spcBef>
              <a:spcAft>
                <a:spcPts val="0"/>
              </a:spcAft>
              <a:buClr>
                <a:srgbClr val="3F3F3F"/>
              </a:buClr>
              <a:buSzPts val="3600"/>
              <a:buFont typeface="Arial"/>
              <a:buNone/>
              <a:defRPr sz="36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grpSp>
        <p:nvGrpSpPr>
          <p:cNvPr id="96" name="Google Shape;96;p22"/>
          <p:cNvGrpSpPr/>
          <p:nvPr/>
        </p:nvGrpSpPr>
        <p:grpSpPr>
          <a:xfrm>
            <a:off x="354008" y="1131589"/>
            <a:ext cx="2849840" cy="3649171"/>
            <a:chOff x="354008" y="1131589"/>
            <a:chExt cx="2849840" cy="3649171"/>
          </a:xfrm>
        </p:grpSpPr>
        <p:sp>
          <p:nvSpPr>
            <p:cNvPr id="97" name="Google Shape;97;p22"/>
            <p:cNvSpPr/>
            <p:nvPr/>
          </p:nvSpPr>
          <p:spPr>
            <a:xfrm>
              <a:off x="354008" y="1131589"/>
              <a:ext cx="2849840" cy="3649171"/>
            </a:xfrm>
            <a:prstGeom prst="roundRect">
              <a:avLst>
                <a:gd name="adj" fmla="val 3968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" name="Google Shape;98;p22"/>
            <p:cNvSpPr/>
            <p:nvPr/>
          </p:nvSpPr>
          <p:spPr>
            <a:xfrm>
              <a:off x="531932" y="1347500"/>
              <a:ext cx="108520" cy="3240473"/>
            </a:xfrm>
            <a:prstGeom prst="roundRect">
              <a:avLst>
                <a:gd name="adj" fmla="val 50000"/>
              </a:avLst>
            </a:prstGeom>
            <a:solidFill>
              <a:schemeClr val="lt1">
                <a:alpha val="40784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" name="Google Shape;99;p22"/>
            <p:cNvSpPr/>
            <p:nvPr/>
          </p:nvSpPr>
          <p:spPr>
            <a:xfrm rot="5400000">
              <a:off x="2592642" y="1238201"/>
              <a:ext cx="502331" cy="502331"/>
            </a:xfrm>
            <a:prstGeom prst="halfFrame">
              <a:avLst>
                <a:gd name="adj1" fmla="val 23728"/>
                <a:gd name="adj2" fmla="val 24642"/>
              </a:avLst>
            </a:prstGeom>
            <a:solidFill>
              <a:schemeClr val="lt1">
                <a:alpha val="2274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/>
          <a:lstStyle/>
          <a:p>
            <a:fld id="{5BEE8AB5-68AB-4E9B-B2F4-3F3916866ECE}" type="datetimeFigureOut">
              <a:rPr lang="uk-UA" smtClean="0"/>
              <a:t>19.08.2025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  <a:prstGeom prst="rect">
            <a:avLst/>
          </a:prstGeom>
        </p:spPr>
        <p:txBody>
          <a:bodyPr/>
          <a:lstStyle/>
          <a:p>
            <a:fld id="{53D81A95-371F-4820-AB57-4DB0FDE52FE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24223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Break Layout">
  <p:cSld name="Section Break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4"/>
          <p:cNvSpPr txBox="1">
            <a:spLocks noGrp="1"/>
          </p:cNvSpPr>
          <p:nvPr>
            <p:ph type="body" idx="1"/>
          </p:nvPr>
        </p:nvSpPr>
        <p:spPr>
          <a:xfrm>
            <a:off x="179512" y="3723878"/>
            <a:ext cx="4176464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l" rtl="0"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3" name="Google Shape;103;p24"/>
          <p:cNvSpPr txBox="1">
            <a:spLocks noGrp="1"/>
          </p:cNvSpPr>
          <p:nvPr>
            <p:ph type="body" idx="2"/>
          </p:nvPr>
        </p:nvSpPr>
        <p:spPr>
          <a:xfrm>
            <a:off x="179512" y="4299942"/>
            <a:ext cx="4176464" cy="288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47407512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Break Layout">
  <p:cSld name="Section Break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4"/>
          <p:cNvSpPr txBox="1">
            <a:spLocks noGrp="1"/>
          </p:cNvSpPr>
          <p:nvPr>
            <p:ph type="body" idx="1"/>
          </p:nvPr>
        </p:nvSpPr>
        <p:spPr>
          <a:xfrm>
            <a:off x="179512" y="3723878"/>
            <a:ext cx="4176464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l" rtl="0"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3" name="Google Shape;103;p24"/>
          <p:cNvSpPr txBox="1">
            <a:spLocks noGrp="1"/>
          </p:cNvSpPr>
          <p:nvPr>
            <p:ph type="body" idx="2"/>
          </p:nvPr>
        </p:nvSpPr>
        <p:spPr>
          <a:xfrm>
            <a:off x="179512" y="4299942"/>
            <a:ext cx="4176464" cy="288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transition spd="slow">
    <p:fad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72" r:id="rId16"/>
    <p:sldLayoutId id="2147483678" r:id="rId17"/>
  </p:sldLayoutIdLst>
  <p:transition spd="slow">
    <p:fad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8" r:id="rId1"/>
  </p:sldLayoutIdLst>
  <p:transition spd="slow">
    <p:fad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jpeg"/><Relationship Id="rId5" Type="http://schemas.openxmlformats.org/officeDocument/2006/relationships/image" Target="../media/image14.emf"/><Relationship Id="rId4" Type="http://schemas.openxmlformats.org/officeDocument/2006/relationships/package" Target="../embeddings/____________Microsoft_PowerPoint1.pptx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Microsoft_PowerPoint2.ppt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4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naurok.com.ua/uploads/files/160470/125433/136932_images/11.jpg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2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wmf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25"/>
          <p:cNvPicPr preferRelativeResize="0"/>
          <p:nvPr/>
        </p:nvPicPr>
        <p:blipFill rotWithShape="1">
          <a:blip r:embed="rId3">
            <a:alphaModFix/>
          </a:blip>
          <a:srcRect b="28145"/>
          <a:stretch/>
        </p:blipFill>
        <p:spPr>
          <a:xfrm>
            <a:off x="2" y="0"/>
            <a:ext cx="9143999" cy="3583172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5"/>
          <p:cNvSpPr txBox="1">
            <a:spLocks noGrp="1"/>
          </p:cNvSpPr>
          <p:nvPr>
            <p:ph type="body" idx="2"/>
          </p:nvPr>
        </p:nvSpPr>
        <p:spPr>
          <a:xfrm>
            <a:off x="3634293" y="3019675"/>
            <a:ext cx="2555628" cy="504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100"/>
              <a:buNone/>
            </a:pPr>
            <a:r>
              <a:rPr lang="uk-UA" dirty="0" smtClean="0"/>
              <a:t>.</a:t>
            </a:r>
            <a:endParaRPr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04717" y="2441"/>
            <a:ext cx="8939284" cy="9541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/>
              <a:t>СПІВВІДНОШЕННЯ </a:t>
            </a:r>
            <a:r>
              <a:rPr lang="uk-UA" sz="2800" b="1" dirty="0"/>
              <a:t>ПРАВ ЛЮДИНИ ТА МІЖНАРОДНОГО ГУМАНІТАРНОГО ПРАВА</a:t>
            </a:r>
            <a:endParaRPr lang="ru-RU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7" name="Рисунок 6" descr="10 ГРУДНЯ – МІЖНАРОДНИЙ ДЕНЬ ЗАХИСТУ ПРАВ ЛЮДИНИ » Управління Держпраці у  Хмельницькій області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350" y="1818323"/>
            <a:ext cx="2317691" cy="15269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627797" y="3632328"/>
            <a:ext cx="8399244" cy="10772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1600" i="1" dirty="0"/>
              <a:t>Викладач: </a:t>
            </a:r>
            <a:r>
              <a:rPr lang="uk-UA" sz="1600" i="1" dirty="0" err="1"/>
              <a:t>Нікітчук</a:t>
            </a:r>
            <a:r>
              <a:rPr lang="uk-UA" sz="1600" i="1" dirty="0"/>
              <a:t> Людмила Артемівна, керівник гуртка </a:t>
            </a:r>
            <a:r>
              <a:rPr lang="uk-UA" sz="1600" i="1" dirty="0" smtClean="0"/>
              <a:t>«Основи </a:t>
            </a:r>
            <a:r>
              <a:rPr lang="uk-UA" sz="1600" i="1" dirty="0"/>
              <a:t>учнівського </a:t>
            </a:r>
            <a:r>
              <a:rPr lang="uk-UA" sz="1600" i="1" dirty="0" smtClean="0"/>
              <a:t>самоврядування» комунального </a:t>
            </a:r>
            <a:r>
              <a:rPr lang="uk-UA" sz="1600" i="1" dirty="0"/>
              <a:t>закладу «Центр дитячої та юнацької творчості № 6 Харківської міської ради», куратор Асоціації дитячих та юнацьких громадських організацій «ТЕМП</a:t>
            </a:r>
            <a:r>
              <a:rPr lang="uk-UA" sz="1600" dirty="0" smtClean="0"/>
              <a:t>».</a:t>
            </a:r>
            <a:endParaRPr lang="ru-RU" sz="16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6"/>
          <p:cNvSpPr txBox="1"/>
          <p:nvPr/>
        </p:nvSpPr>
        <p:spPr>
          <a:xfrm>
            <a:off x="3419872" y="195486"/>
            <a:ext cx="5724128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uk-UA" sz="3600" b="1" dirty="0"/>
              <a:t>План – конспект </a:t>
            </a:r>
            <a:r>
              <a:rPr lang="uk-UA" sz="3600" b="1" dirty="0" smtClean="0"/>
              <a:t>семінару </a:t>
            </a:r>
            <a:endParaRPr lang="ru-RU" sz="3600" dirty="0"/>
          </a:p>
        </p:txBody>
      </p:sp>
      <p:grpSp>
        <p:nvGrpSpPr>
          <p:cNvPr id="116" name="Google Shape;116;p26"/>
          <p:cNvGrpSpPr/>
          <p:nvPr/>
        </p:nvGrpSpPr>
        <p:grpSpPr>
          <a:xfrm>
            <a:off x="3777666" y="1002214"/>
            <a:ext cx="4607626" cy="705130"/>
            <a:chOff x="3547589" y="1078632"/>
            <a:chExt cx="4607626" cy="705130"/>
          </a:xfrm>
        </p:grpSpPr>
        <p:grpSp>
          <p:nvGrpSpPr>
            <p:cNvPr id="117" name="Google Shape;117;p26"/>
            <p:cNvGrpSpPr/>
            <p:nvPr/>
          </p:nvGrpSpPr>
          <p:grpSpPr>
            <a:xfrm>
              <a:off x="4355976" y="1078632"/>
              <a:ext cx="3714414" cy="705130"/>
              <a:chOff x="4614006" y="1084286"/>
              <a:chExt cx="3714414" cy="705130"/>
            </a:xfrm>
          </p:grpSpPr>
          <p:sp>
            <p:nvSpPr>
              <p:cNvPr id="118" name="Google Shape;118;p26"/>
              <p:cNvSpPr/>
              <p:nvPr/>
            </p:nvSpPr>
            <p:spPr>
              <a:xfrm>
                <a:off x="4716016" y="1173221"/>
                <a:ext cx="3612404" cy="61619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9" name="Google Shape;119;p26"/>
              <p:cNvSpPr/>
              <p:nvPr/>
            </p:nvSpPr>
            <p:spPr>
              <a:xfrm>
                <a:off x="4614006" y="1084286"/>
                <a:ext cx="3612404" cy="616195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587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20" name="Google Shape;120;p26"/>
            <p:cNvSpPr txBox="1"/>
            <p:nvPr/>
          </p:nvSpPr>
          <p:spPr>
            <a:xfrm>
              <a:off x="4373160" y="1239113"/>
              <a:ext cx="3782055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b="1" i="0" u="none" strike="noStrike" cap="none" dirty="0" smtClean="0">
                  <a:solidFill>
                    <a:schemeClr val="tx1"/>
                  </a:solidFill>
                  <a:latin typeface="Arial"/>
                  <a:ea typeface="Arial"/>
                  <a:cs typeface="Arial"/>
                  <a:sym typeface="Arial"/>
                </a:rPr>
                <a:t>Поняття л</a:t>
              </a:r>
              <a:r>
                <a:rPr lang="ru-RU" sz="1600" b="1" i="0" u="none" strike="noStrike" cap="none" dirty="0" err="1" smtClean="0">
                  <a:solidFill>
                    <a:schemeClr val="tx1"/>
                  </a:solidFill>
                  <a:latin typeface="Arial"/>
                  <a:ea typeface="Arial"/>
                  <a:cs typeface="Arial"/>
                  <a:sym typeface="Arial"/>
                </a:rPr>
                <a:t>юдської</a:t>
              </a:r>
              <a:r>
                <a:rPr lang="ru-RU" sz="1600" b="1" i="0" u="none" strike="noStrike" cap="none" dirty="0" smtClean="0">
                  <a:solidFill>
                    <a:schemeClr val="tx1"/>
                  </a:solidFill>
                  <a:latin typeface="Arial"/>
                  <a:ea typeface="Arial"/>
                  <a:cs typeface="Arial"/>
                  <a:sym typeface="Arial"/>
                </a:rPr>
                <a:t>  </a:t>
              </a:r>
              <a:r>
                <a:rPr lang="ru-RU" sz="1600" b="1" i="0" u="none" strike="noStrike" cap="none" dirty="0" err="1" smtClean="0">
                  <a:solidFill>
                    <a:schemeClr val="tx1"/>
                  </a:solidFill>
                  <a:latin typeface="Arial"/>
                  <a:ea typeface="Arial"/>
                  <a:cs typeface="Arial"/>
                  <a:sym typeface="Arial"/>
                </a:rPr>
                <a:t>гідності</a:t>
              </a:r>
              <a:r>
                <a:rPr lang="ru-RU" sz="1600" b="1" i="0" u="none" strike="noStrike" cap="none" dirty="0" smtClean="0">
                  <a:solidFill>
                    <a:schemeClr val="tx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ru-RU" sz="1600" b="1" dirty="0" smtClean="0">
                  <a:solidFill>
                    <a:schemeClr val="tx1"/>
                  </a:solidFill>
                </a:rPr>
                <a:t>та </a:t>
              </a:r>
              <a:r>
                <a:rPr lang="ru-RU" sz="1600" b="1" i="0" u="none" strike="noStrike" cap="none" dirty="0" smtClean="0">
                  <a:solidFill>
                    <a:schemeClr val="tx1"/>
                  </a:solidFill>
                  <a:latin typeface="Arial"/>
                  <a:ea typeface="Arial"/>
                  <a:cs typeface="Arial"/>
                  <a:sym typeface="Arial"/>
                </a:rPr>
                <a:t> прав </a:t>
              </a:r>
              <a:r>
                <a:rPr lang="ru-RU" sz="1600" b="1" i="0" u="none" strike="noStrike" cap="none" dirty="0" err="1" smtClean="0">
                  <a:solidFill>
                    <a:schemeClr val="tx1"/>
                  </a:solidFill>
                  <a:latin typeface="Arial"/>
                  <a:ea typeface="Arial"/>
                  <a:cs typeface="Arial"/>
                  <a:sym typeface="Arial"/>
                </a:rPr>
                <a:t>людини</a:t>
              </a:r>
              <a:endParaRPr sz="1600" b="1" i="0" u="none" strike="noStrike" cap="none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21" name="Google Shape;121;p26"/>
            <p:cNvGrpSpPr/>
            <p:nvPr/>
          </p:nvGrpSpPr>
          <p:grpSpPr>
            <a:xfrm>
              <a:off x="3547589" y="1115957"/>
              <a:ext cx="646423" cy="646423"/>
              <a:chOff x="3547589" y="1115957"/>
              <a:chExt cx="646423" cy="646423"/>
            </a:xfrm>
          </p:grpSpPr>
          <p:sp>
            <p:nvSpPr>
              <p:cNvPr id="122" name="Google Shape;122;p26"/>
              <p:cNvSpPr/>
              <p:nvPr/>
            </p:nvSpPr>
            <p:spPr>
              <a:xfrm rot="2700000">
                <a:off x="3642255" y="1210623"/>
                <a:ext cx="457090" cy="457090"/>
              </a:xfrm>
              <a:prstGeom prst="roundRect">
                <a:avLst>
                  <a:gd name="adj" fmla="val 10715"/>
                </a:avLst>
              </a:prstGeom>
              <a:solidFill>
                <a:schemeClr val="lt1"/>
              </a:solidFill>
              <a:ln w="63500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3" name="Google Shape;123;p26"/>
              <p:cNvSpPr txBox="1"/>
              <p:nvPr/>
            </p:nvSpPr>
            <p:spPr>
              <a:xfrm>
                <a:off x="3719484" y="1239113"/>
                <a:ext cx="302633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2000" b="1" i="0" u="none" strike="noStrike" cap="none">
                    <a:solidFill>
                      <a:srgbClr val="595959"/>
                    </a:solidFill>
                    <a:latin typeface="Arial"/>
                    <a:ea typeface="Arial"/>
                    <a:cs typeface="Arial"/>
                    <a:sym typeface="Arial"/>
                  </a:rPr>
                  <a:t>1</a:t>
                </a:r>
                <a:endParaRPr sz="2000" b="1" i="0" u="none" strike="noStrike" cap="none">
                  <a:solidFill>
                    <a:srgbClr val="595959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24" name="Google Shape;124;p26"/>
          <p:cNvGrpSpPr/>
          <p:nvPr/>
        </p:nvGrpSpPr>
        <p:grpSpPr>
          <a:xfrm>
            <a:off x="4042431" y="1835697"/>
            <a:ext cx="4522801" cy="705130"/>
            <a:chOff x="3547589" y="1078632"/>
            <a:chExt cx="4522801" cy="705130"/>
          </a:xfrm>
        </p:grpSpPr>
        <p:grpSp>
          <p:nvGrpSpPr>
            <p:cNvPr id="125" name="Google Shape;125;p26"/>
            <p:cNvGrpSpPr/>
            <p:nvPr/>
          </p:nvGrpSpPr>
          <p:grpSpPr>
            <a:xfrm>
              <a:off x="4355976" y="1078632"/>
              <a:ext cx="3714414" cy="705130"/>
              <a:chOff x="4614006" y="1084286"/>
              <a:chExt cx="3714414" cy="705130"/>
            </a:xfrm>
          </p:grpSpPr>
          <p:sp>
            <p:nvSpPr>
              <p:cNvPr id="126" name="Google Shape;126;p26"/>
              <p:cNvSpPr/>
              <p:nvPr/>
            </p:nvSpPr>
            <p:spPr>
              <a:xfrm>
                <a:off x="4716016" y="1173221"/>
                <a:ext cx="3612404" cy="616195"/>
              </a:xfrm>
              <a:prstGeom prst="roundRect">
                <a:avLst>
                  <a:gd name="adj" fmla="val 16667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7" name="Google Shape;127;p26"/>
              <p:cNvSpPr/>
              <p:nvPr/>
            </p:nvSpPr>
            <p:spPr>
              <a:xfrm>
                <a:off x="4614006" y="1084286"/>
                <a:ext cx="3612404" cy="616195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587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28" name="Google Shape;128;p26"/>
            <p:cNvSpPr txBox="1"/>
            <p:nvPr/>
          </p:nvSpPr>
          <p:spPr>
            <a:xfrm>
              <a:off x="4620741" y="1221598"/>
              <a:ext cx="3427753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b="1" i="0" u="none" strike="noStrike" cap="none" dirty="0" err="1">
                  <a:solidFill>
                    <a:schemeClr val="tx1"/>
                  </a:solidFill>
                  <a:latin typeface="Arial"/>
                  <a:ea typeface="Arial"/>
                  <a:cs typeface="Arial"/>
                  <a:sym typeface="Arial"/>
                </a:rPr>
                <a:t>Еволюція</a:t>
              </a:r>
              <a:r>
                <a:rPr lang="ru-RU" sz="1800" b="1" i="0" u="none" strike="noStrike" cap="none" dirty="0">
                  <a:solidFill>
                    <a:schemeClr val="tx1"/>
                  </a:solidFill>
                  <a:latin typeface="Arial"/>
                  <a:ea typeface="Arial"/>
                  <a:cs typeface="Arial"/>
                  <a:sym typeface="Arial"/>
                </a:rPr>
                <a:t> прав </a:t>
              </a:r>
              <a:r>
                <a:rPr lang="ru-RU" sz="1800" b="1" i="0" u="none" strike="noStrike" cap="none" dirty="0" err="1">
                  <a:solidFill>
                    <a:schemeClr val="tx1"/>
                  </a:solidFill>
                  <a:latin typeface="Arial"/>
                  <a:ea typeface="Arial"/>
                  <a:cs typeface="Arial"/>
                  <a:sym typeface="Arial"/>
                </a:rPr>
                <a:t>людини</a:t>
              </a:r>
              <a:endParaRPr sz="1800" b="1" i="0" u="none" strike="noStrike" cap="none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29" name="Google Shape;129;p26"/>
            <p:cNvGrpSpPr/>
            <p:nvPr/>
          </p:nvGrpSpPr>
          <p:grpSpPr>
            <a:xfrm>
              <a:off x="3547589" y="1115957"/>
              <a:ext cx="646423" cy="646423"/>
              <a:chOff x="3547589" y="1115957"/>
              <a:chExt cx="646423" cy="646423"/>
            </a:xfrm>
          </p:grpSpPr>
          <p:sp>
            <p:nvSpPr>
              <p:cNvPr id="130" name="Google Shape;130;p26"/>
              <p:cNvSpPr/>
              <p:nvPr/>
            </p:nvSpPr>
            <p:spPr>
              <a:xfrm rot="2700000">
                <a:off x="3642255" y="1210623"/>
                <a:ext cx="457090" cy="457090"/>
              </a:xfrm>
              <a:prstGeom prst="roundRect">
                <a:avLst>
                  <a:gd name="adj" fmla="val 10715"/>
                </a:avLst>
              </a:prstGeom>
              <a:solidFill>
                <a:schemeClr val="lt1"/>
              </a:solidFill>
              <a:ln w="63500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1" name="Google Shape;131;p26"/>
              <p:cNvSpPr txBox="1"/>
              <p:nvPr/>
            </p:nvSpPr>
            <p:spPr>
              <a:xfrm>
                <a:off x="3719484" y="1239113"/>
                <a:ext cx="302633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2000" b="1" i="0" u="none" strike="noStrike" cap="none">
                    <a:solidFill>
                      <a:srgbClr val="595959"/>
                    </a:solidFill>
                    <a:latin typeface="Arial"/>
                    <a:ea typeface="Arial"/>
                    <a:cs typeface="Arial"/>
                    <a:sym typeface="Arial"/>
                  </a:rPr>
                  <a:t>2</a:t>
                </a:r>
                <a:endParaRPr sz="2000" b="1" i="0" u="none" strike="noStrike" cap="none">
                  <a:solidFill>
                    <a:srgbClr val="595959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32" name="Google Shape;132;p26"/>
          <p:cNvGrpSpPr/>
          <p:nvPr/>
        </p:nvGrpSpPr>
        <p:grpSpPr>
          <a:xfrm>
            <a:off x="4307196" y="2592762"/>
            <a:ext cx="4522801" cy="705130"/>
            <a:chOff x="3547589" y="1078632"/>
            <a:chExt cx="4522801" cy="705130"/>
          </a:xfrm>
        </p:grpSpPr>
        <p:grpSp>
          <p:nvGrpSpPr>
            <p:cNvPr id="133" name="Google Shape;133;p26"/>
            <p:cNvGrpSpPr/>
            <p:nvPr/>
          </p:nvGrpSpPr>
          <p:grpSpPr>
            <a:xfrm>
              <a:off x="4355976" y="1078632"/>
              <a:ext cx="3714414" cy="705130"/>
              <a:chOff x="4614006" y="1084286"/>
              <a:chExt cx="3714414" cy="705130"/>
            </a:xfrm>
          </p:grpSpPr>
          <p:sp>
            <p:nvSpPr>
              <p:cNvPr id="134" name="Google Shape;134;p26"/>
              <p:cNvSpPr/>
              <p:nvPr/>
            </p:nvSpPr>
            <p:spPr>
              <a:xfrm>
                <a:off x="4716016" y="1173221"/>
                <a:ext cx="3612404" cy="616195"/>
              </a:xfrm>
              <a:prstGeom prst="roundRect">
                <a:avLst>
                  <a:gd name="adj" fmla="val 16667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5" name="Google Shape;135;p26"/>
              <p:cNvSpPr/>
              <p:nvPr/>
            </p:nvSpPr>
            <p:spPr>
              <a:xfrm>
                <a:off x="4614006" y="1084286"/>
                <a:ext cx="3612404" cy="616195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587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36" name="Google Shape;136;p26"/>
            <p:cNvSpPr txBox="1"/>
            <p:nvPr/>
          </p:nvSpPr>
          <p:spPr>
            <a:xfrm>
              <a:off x="4022117" y="1201664"/>
              <a:ext cx="4048273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 eaLnBrk="1" hangingPunct="1">
                <a:spcBef>
                  <a:spcPts val="750"/>
                </a:spcBef>
                <a:buFont typeface="Arial" charset="0"/>
                <a:buNone/>
              </a:pPr>
              <a:r>
                <a:rPr lang="en-GB" sz="1600" b="1" dirty="0" err="1" smtClean="0">
                  <a:latin typeface="+mn-lt"/>
                  <a:cs typeface="Times New Roman" pitchFamily="18" charset="0"/>
                </a:rPr>
                <a:t>Історія</a:t>
              </a:r>
              <a:r>
                <a:rPr lang="en-GB" sz="1600" b="1" dirty="0" smtClean="0">
                  <a:latin typeface="+mn-lt"/>
                  <a:cs typeface="Times New Roman" pitchFamily="18" charset="0"/>
                </a:rPr>
                <a:t> </a:t>
              </a:r>
              <a:r>
                <a:rPr lang="uk-UA" sz="1600" b="1" dirty="0" smtClean="0">
                  <a:latin typeface="+mn-lt"/>
                  <a:cs typeface="Times New Roman" pitchFamily="18" charset="0"/>
                </a:rPr>
                <a:t>виникнення поняття «м</a:t>
              </a:r>
              <a:r>
                <a:rPr lang="en-GB" sz="1600" b="1" dirty="0" err="1" smtClean="0">
                  <a:latin typeface="+mn-lt"/>
                  <a:cs typeface="Times New Roman" pitchFamily="18" charset="0"/>
                </a:rPr>
                <a:t>іжнародн</a:t>
              </a:r>
              <a:r>
                <a:rPr lang="uk-UA" sz="1600" b="1" dirty="0" err="1" smtClean="0">
                  <a:latin typeface="+mn-lt"/>
                  <a:cs typeface="Times New Roman" pitchFamily="18" charset="0"/>
                </a:rPr>
                <a:t>ого</a:t>
              </a:r>
              <a:r>
                <a:rPr lang="en-GB" sz="1600" b="1" dirty="0" smtClean="0">
                  <a:latin typeface="+mn-lt"/>
                  <a:cs typeface="Times New Roman" pitchFamily="18" charset="0"/>
                </a:rPr>
                <a:t> </a:t>
              </a:r>
              <a:r>
                <a:rPr lang="uk-UA" sz="1600" b="1" dirty="0" smtClean="0">
                  <a:latin typeface="+mn-lt"/>
                  <a:cs typeface="Times New Roman" pitchFamily="18" charset="0"/>
                </a:rPr>
                <a:t>г</a:t>
              </a:r>
              <a:r>
                <a:rPr lang="en-GB" sz="1600" b="1" dirty="0" err="1" smtClean="0">
                  <a:latin typeface="+mn-lt"/>
                  <a:cs typeface="Times New Roman" pitchFamily="18" charset="0"/>
                </a:rPr>
                <a:t>уманітарн</a:t>
              </a:r>
              <a:r>
                <a:rPr lang="uk-UA" sz="1600" b="1" dirty="0" err="1" smtClean="0">
                  <a:latin typeface="+mn-lt"/>
                  <a:cs typeface="Times New Roman" pitchFamily="18" charset="0"/>
                </a:rPr>
                <a:t>ого</a:t>
              </a:r>
              <a:r>
                <a:rPr lang="en-GB" sz="1600" b="1" dirty="0" smtClean="0">
                  <a:latin typeface="+mn-lt"/>
                  <a:cs typeface="Times New Roman" pitchFamily="18" charset="0"/>
                </a:rPr>
                <a:t> </a:t>
              </a:r>
              <a:r>
                <a:rPr lang="en-GB" sz="1600" b="1" dirty="0" err="1" smtClean="0">
                  <a:latin typeface="+mn-lt"/>
                  <a:cs typeface="Times New Roman" pitchFamily="18" charset="0"/>
                </a:rPr>
                <a:t>прав</a:t>
              </a:r>
              <a:r>
                <a:rPr lang="uk-UA" sz="1600" b="1" dirty="0" smtClean="0">
                  <a:latin typeface="+mn-lt"/>
                  <a:cs typeface="Times New Roman" pitchFamily="18" charset="0"/>
                </a:rPr>
                <a:t>а»</a:t>
              </a:r>
              <a:endParaRPr lang="en-GB" sz="1600" b="1" dirty="0">
                <a:latin typeface="+mn-lt"/>
                <a:cs typeface="Times New Roman" pitchFamily="18" charset="0"/>
              </a:endParaRPr>
            </a:p>
          </p:txBody>
        </p:sp>
        <p:grpSp>
          <p:nvGrpSpPr>
            <p:cNvPr id="137" name="Google Shape;137;p26"/>
            <p:cNvGrpSpPr/>
            <p:nvPr/>
          </p:nvGrpSpPr>
          <p:grpSpPr>
            <a:xfrm>
              <a:off x="3547589" y="1115957"/>
              <a:ext cx="646423" cy="646423"/>
              <a:chOff x="3547589" y="1115957"/>
              <a:chExt cx="646423" cy="646423"/>
            </a:xfrm>
          </p:grpSpPr>
          <p:sp>
            <p:nvSpPr>
              <p:cNvPr id="138" name="Google Shape;138;p26"/>
              <p:cNvSpPr/>
              <p:nvPr/>
            </p:nvSpPr>
            <p:spPr>
              <a:xfrm rot="2700000">
                <a:off x="3642255" y="1210623"/>
                <a:ext cx="457090" cy="457090"/>
              </a:xfrm>
              <a:prstGeom prst="roundRect">
                <a:avLst>
                  <a:gd name="adj" fmla="val 10715"/>
                </a:avLst>
              </a:prstGeom>
              <a:solidFill>
                <a:schemeClr val="lt1"/>
              </a:solidFill>
              <a:ln w="63500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9" name="Google Shape;139;p26"/>
              <p:cNvSpPr txBox="1"/>
              <p:nvPr/>
            </p:nvSpPr>
            <p:spPr>
              <a:xfrm>
                <a:off x="3719484" y="1239113"/>
                <a:ext cx="302633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2000" b="1" i="0" u="none" strike="noStrike" cap="none">
                    <a:solidFill>
                      <a:srgbClr val="595959"/>
                    </a:solidFill>
                    <a:latin typeface="Arial"/>
                    <a:ea typeface="Arial"/>
                    <a:cs typeface="Arial"/>
                    <a:sym typeface="Arial"/>
                  </a:rPr>
                  <a:t>3</a:t>
                </a:r>
                <a:endParaRPr sz="2000" b="1" i="0" u="none" strike="noStrike" cap="none">
                  <a:solidFill>
                    <a:srgbClr val="595959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40" name="Google Shape;140;p26"/>
          <p:cNvGrpSpPr/>
          <p:nvPr/>
        </p:nvGrpSpPr>
        <p:grpSpPr>
          <a:xfrm>
            <a:off x="3961360" y="3409681"/>
            <a:ext cx="5455974" cy="757065"/>
            <a:chOff x="3547589" y="1026697"/>
            <a:chExt cx="4956754" cy="757065"/>
          </a:xfrm>
        </p:grpSpPr>
        <p:grpSp>
          <p:nvGrpSpPr>
            <p:cNvPr id="141" name="Google Shape;141;p26"/>
            <p:cNvGrpSpPr/>
            <p:nvPr/>
          </p:nvGrpSpPr>
          <p:grpSpPr>
            <a:xfrm>
              <a:off x="4355976" y="1078632"/>
              <a:ext cx="3714414" cy="705130"/>
              <a:chOff x="4614006" y="1084286"/>
              <a:chExt cx="3714414" cy="705130"/>
            </a:xfrm>
          </p:grpSpPr>
          <p:sp>
            <p:nvSpPr>
              <p:cNvPr id="142" name="Google Shape;142;p26"/>
              <p:cNvSpPr/>
              <p:nvPr/>
            </p:nvSpPr>
            <p:spPr>
              <a:xfrm>
                <a:off x="4716016" y="1173221"/>
                <a:ext cx="3612404" cy="616195"/>
              </a:xfrm>
              <a:prstGeom prst="roundRect">
                <a:avLst>
                  <a:gd name="adj" fmla="val 16667"/>
                </a:avLst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3" name="Google Shape;143;p26"/>
              <p:cNvSpPr/>
              <p:nvPr/>
            </p:nvSpPr>
            <p:spPr>
              <a:xfrm>
                <a:off x="4614006" y="1084286"/>
                <a:ext cx="3612404" cy="616195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587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44" name="Google Shape;144;p26"/>
            <p:cNvSpPr txBox="1"/>
            <p:nvPr/>
          </p:nvSpPr>
          <p:spPr>
            <a:xfrm>
              <a:off x="4457986" y="1026697"/>
              <a:ext cx="4046357" cy="55241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eaLnBrk="1" hangingPunct="1">
                <a:spcBef>
                  <a:spcPts val="750"/>
                </a:spcBef>
                <a:buFont typeface="Arial" charset="0"/>
                <a:buNone/>
              </a:pPr>
              <a:r>
                <a:rPr lang="uk-UA" sz="1600" b="1" dirty="0" smtClean="0">
                  <a:latin typeface="+mn-lt"/>
                  <a:cs typeface="Times New Roman" pitchFamily="18" charset="0"/>
                </a:rPr>
                <a:t>Головні  </a:t>
              </a:r>
              <a:r>
                <a:rPr lang="uk-UA" sz="1600" b="1" dirty="0">
                  <a:latin typeface="+mn-lt"/>
                  <a:cs typeface="Times New Roman" pitchFamily="18" charset="0"/>
                </a:rPr>
                <a:t>завдання та принципи МГП</a:t>
              </a:r>
            </a:p>
          </p:txBody>
        </p:sp>
        <p:grpSp>
          <p:nvGrpSpPr>
            <p:cNvPr id="145" name="Google Shape;145;p26"/>
            <p:cNvGrpSpPr/>
            <p:nvPr/>
          </p:nvGrpSpPr>
          <p:grpSpPr>
            <a:xfrm>
              <a:off x="3547589" y="1115957"/>
              <a:ext cx="646423" cy="646423"/>
              <a:chOff x="3547589" y="1115957"/>
              <a:chExt cx="646423" cy="646423"/>
            </a:xfrm>
          </p:grpSpPr>
          <p:sp>
            <p:nvSpPr>
              <p:cNvPr id="146" name="Google Shape;146;p26"/>
              <p:cNvSpPr/>
              <p:nvPr/>
            </p:nvSpPr>
            <p:spPr>
              <a:xfrm rot="2700000">
                <a:off x="3642255" y="1210623"/>
                <a:ext cx="457090" cy="457090"/>
              </a:xfrm>
              <a:prstGeom prst="roundRect">
                <a:avLst>
                  <a:gd name="adj" fmla="val 10715"/>
                </a:avLst>
              </a:prstGeom>
              <a:solidFill>
                <a:schemeClr val="lt1"/>
              </a:solidFill>
              <a:ln w="635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7" name="Google Shape;147;p26"/>
              <p:cNvSpPr txBox="1"/>
              <p:nvPr/>
            </p:nvSpPr>
            <p:spPr>
              <a:xfrm>
                <a:off x="3719484" y="1239113"/>
                <a:ext cx="302633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2000" b="1" i="0" u="none" strike="noStrike" cap="none">
                    <a:solidFill>
                      <a:srgbClr val="595959"/>
                    </a:solidFill>
                    <a:latin typeface="Arial"/>
                    <a:ea typeface="Arial"/>
                    <a:cs typeface="Arial"/>
                    <a:sym typeface="Arial"/>
                  </a:rPr>
                  <a:t>4</a:t>
                </a:r>
                <a:endParaRPr sz="2000" b="1" i="0" u="none" strike="noStrike" cap="none">
                  <a:solidFill>
                    <a:srgbClr val="595959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48" name="Google Shape;148;p26"/>
          <p:cNvGrpSpPr/>
          <p:nvPr/>
        </p:nvGrpSpPr>
        <p:grpSpPr>
          <a:xfrm>
            <a:off x="3681351" y="4200730"/>
            <a:ext cx="5187774" cy="822531"/>
            <a:chOff x="3547589" y="1078632"/>
            <a:chExt cx="4522801" cy="705130"/>
          </a:xfrm>
        </p:grpSpPr>
        <p:grpSp>
          <p:nvGrpSpPr>
            <p:cNvPr id="149" name="Google Shape;149;p26"/>
            <p:cNvGrpSpPr/>
            <p:nvPr/>
          </p:nvGrpSpPr>
          <p:grpSpPr>
            <a:xfrm>
              <a:off x="4355976" y="1078632"/>
              <a:ext cx="3714414" cy="705130"/>
              <a:chOff x="4614006" y="1084286"/>
              <a:chExt cx="3714414" cy="705130"/>
            </a:xfrm>
          </p:grpSpPr>
          <p:sp>
            <p:nvSpPr>
              <p:cNvPr id="150" name="Google Shape;150;p26"/>
              <p:cNvSpPr/>
              <p:nvPr/>
            </p:nvSpPr>
            <p:spPr>
              <a:xfrm>
                <a:off x="4716016" y="1173221"/>
                <a:ext cx="3612404" cy="616195"/>
              </a:xfrm>
              <a:prstGeom prst="roundRect">
                <a:avLst>
                  <a:gd name="adj" fmla="val 16667"/>
                </a:avLst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1" name="Google Shape;151;p26"/>
              <p:cNvSpPr/>
              <p:nvPr/>
            </p:nvSpPr>
            <p:spPr>
              <a:xfrm>
                <a:off x="4614006" y="1084286"/>
                <a:ext cx="3612404" cy="616195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587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52" name="Google Shape;152;p26"/>
            <p:cNvSpPr txBox="1"/>
            <p:nvPr/>
          </p:nvSpPr>
          <p:spPr>
            <a:xfrm>
              <a:off x="4560006" y="1094574"/>
              <a:ext cx="3245445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r>
                <a:rPr lang="ru-RU" sz="1600" b="1" dirty="0" err="1">
                  <a:solidFill>
                    <a:schemeClr val="tx1"/>
                  </a:solidFill>
                </a:rPr>
                <a:t>Женевські</a:t>
              </a:r>
              <a:r>
                <a:rPr lang="ru-RU" sz="1600" b="1" dirty="0">
                  <a:solidFill>
                    <a:schemeClr val="tx1"/>
                  </a:solidFill>
                </a:rPr>
                <a:t> </a:t>
              </a:r>
              <a:r>
                <a:rPr lang="ru-RU" sz="1600" b="1" dirty="0" err="1" smtClean="0">
                  <a:solidFill>
                    <a:schemeClr val="tx1"/>
                  </a:solidFill>
                </a:rPr>
                <a:t>конвенції</a:t>
              </a:r>
              <a:r>
                <a:rPr lang="ru-RU" sz="1600" b="1" dirty="0" smtClean="0">
                  <a:solidFill>
                    <a:schemeClr val="tx1"/>
                  </a:solidFill>
                </a:rPr>
                <a:t> — </a:t>
              </a:r>
              <a:r>
                <a:rPr lang="ru-RU" sz="1600" b="1" dirty="0" err="1">
                  <a:solidFill>
                    <a:schemeClr val="tx1"/>
                  </a:solidFill>
                </a:rPr>
                <a:t>основні</a:t>
              </a:r>
              <a:r>
                <a:rPr lang="ru-RU" sz="1600" b="1" dirty="0">
                  <a:solidFill>
                    <a:schemeClr val="tx1"/>
                  </a:solidFill>
                </a:rPr>
                <a:t> нормативно-</a:t>
              </a:r>
              <a:r>
                <a:rPr lang="ru-RU" sz="1600" b="1" dirty="0" err="1">
                  <a:solidFill>
                    <a:schemeClr val="tx1"/>
                  </a:solidFill>
                </a:rPr>
                <a:t>правові</a:t>
              </a:r>
              <a:r>
                <a:rPr lang="ru-RU" sz="1600" b="1" dirty="0">
                  <a:solidFill>
                    <a:schemeClr val="tx1"/>
                  </a:solidFill>
                </a:rPr>
                <a:t> </a:t>
              </a:r>
              <a:r>
                <a:rPr lang="ru-RU" sz="1600" b="1" dirty="0" err="1">
                  <a:solidFill>
                    <a:schemeClr val="tx1"/>
                  </a:solidFill>
                </a:rPr>
                <a:t>акти</a:t>
              </a:r>
              <a:r>
                <a:rPr lang="ru-RU" sz="1600" b="1" dirty="0">
                  <a:solidFill>
                    <a:schemeClr val="tx1"/>
                  </a:solidFill>
                </a:rPr>
                <a:t> МГП</a:t>
              </a:r>
              <a:endParaRPr sz="1400" b="1" i="0" u="none" strike="noStrike" cap="none" dirty="0">
                <a:solidFill>
                  <a:schemeClr val="tx1"/>
                </a:solidFill>
                <a:sym typeface="Arial"/>
              </a:endParaRPr>
            </a:p>
          </p:txBody>
        </p:sp>
        <p:grpSp>
          <p:nvGrpSpPr>
            <p:cNvPr id="153" name="Google Shape;153;p26"/>
            <p:cNvGrpSpPr/>
            <p:nvPr/>
          </p:nvGrpSpPr>
          <p:grpSpPr>
            <a:xfrm>
              <a:off x="3547589" y="1115957"/>
              <a:ext cx="646423" cy="646423"/>
              <a:chOff x="3547589" y="1115957"/>
              <a:chExt cx="646423" cy="646423"/>
            </a:xfrm>
          </p:grpSpPr>
          <p:sp>
            <p:nvSpPr>
              <p:cNvPr id="154" name="Google Shape;154;p26"/>
              <p:cNvSpPr/>
              <p:nvPr/>
            </p:nvSpPr>
            <p:spPr>
              <a:xfrm rot="2700000">
                <a:off x="3642255" y="1210623"/>
                <a:ext cx="457090" cy="457090"/>
              </a:xfrm>
              <a:prstGeom prst="roundRect">
                <a:avLst>
                  <a:gd name="adj" fmla="val 10715"/>
                </a:avLst>
              </a:prstGeom>
              <a:solidFill>
                <a:schemeClr val="lt1"/>
              </a:solidFill>
              <a:ln w="63500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5" name="Google Shape;155;p26"/>
              <p:cNvSpPr txBox="1"/>
              <p:nvPr/>
            </p:nvSpPr>
            <p:spPr>
              <a:xfrm>
                <a:off x="3719484" y="1239113"/>
                <a:ext cx="302633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2000" b="1" i="0" u="none" strike="noStrike" cap="none" dirty="0">
                    <a:solidFill>
                      <a:srgbClr val="595959"/>
                    </a:solidFill>
                    <a:latin typeface="Arial"/>
                    <a:ea typeface="Arial"/>
                    <a:cs typeface="Arial"/>
                    <a:sym typeface="Arial"/>
                  </a:rPr>
                  <a:t>5</a:t>
                </a:r>
                <a:endParaRPr sz="2000" b="1" i="0" u="none" strike="noStrike" cap="none" dirty="0">
                  <a:solidFill>
                    <a:srgbClr val="595959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7"/>
          <p:cNvSpPr txBox="1">
            <a:spLocks noGrp="1"/>
          </p:cNvSpPr>
          <p:nvPr>
            <p:ph type="body" idx="1"/>
          </p:nvPr>
        </p:nvSpPr>
        <p:spPr>
          <a:xfrm>
            <a:off x="107504" y="2524836"/>
            <a:ext cx="4341666" cy="1991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ru-RU" b="1" dirty="0" smtClean="0"/>
              <a:t>Тема 1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ru-RU" b="1" dirty="0" err="1" smtClean="0"/>
              <a:t>Людська</a:t>
            </a:r>
            <a:r>
              <a:rPr lang="ru-RU" b="1" dirty="0" smtClean="0"/>
              <a:t> </a:t>
            </a:r>
            <a:r>
              <a:rPr lang="ru-RU" b="1" dirty="0" err="1" smtClean="0"/>
              <a:t>гідність</a:t>
            </a:r>
            <a:r>
              <a:rPr lang="ru-RU" b="1" dirty="0" smtClean="0"/>
              <a:t> та права </a:t>
            </a:r>
            <a:r>
              <a:rPr lang="ru-RU" b="1" dirty="0" err="1" smtClean="0"/>
              <a:t>людини</a:t>
            </a:r>
            <a:endParaRPr b="1" dirty="0"/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598997"/>
              </p:ext>
            </p:extLst>
          </p:nvPr>
        </p:nvGraphicFramePr>
        <p:xfrm>
          <a:off x="5026415" y="928048"/>
          <a:ext cx="3635701" cy="27296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Презентация" r:id="rId4" imgW="4570541" imgH="3427323" progId="PowerPoint.Show.12">
                  <p:embed/>
                </p:oleObj>
              </mc:Choice>
              <mc:Fallback>
                <p:oleObj name="Презентация" r:id="rId4" imgW="4570541" imgH="3427323" progId="PowerPoint.Show.12">
                  <p:embed/>
                  <p:pic>
                    <p:nvPicPr>
                      <p:cNvPr id="0" name="Объект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6415" y="928048"/>
                        <a:ext cx="3635701" cy="272965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9E2D0E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Рисунок 4" descr="Людська гідність і права людини   Громадянська освіта 10 клас Урок № 9 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23"/>
          <a:stretch/>
        </p:blipFill>
        <p:spPr bwMode="auto">
          <a:xfrm>
            <a:off x="259137" y="112415"/>
            <a:ext cx="3234690" cy="18764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214653" y="95536"/>
            <a:ext cx="7519916" cy="1119116"/>
          </a:xfrm>
        </p:spPr>
        <p:txBody>
          <a:bodyPr/>
          <a:lstStyle/>
          <a:p>
            <a:pPr algn="ctr"/>
            <a:r>
              <a:rPr lang="uk-UA" sz="3200" b="1" dirty="0">
                <a:solidFill>
                  <a:schemeClr val="bg1"/>
                </a:solidFill>
              </a:rPr>
              <a:t>21 листопаду </a:t>
            </a:r>
            <a:endParaRPr lang="uk-UA" sz="32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3200" b="1" dirty="0">
                <a:solidFill>
                  <a:schemeClr val="bg1"/>
                </a:solidFill>
              </a:rPr>
              <a:t>В</a:t>
            </a:r>
            <a:r>
              <a:rPr lang="uk-UA" sz="3200" b="1" dirty="0" smtClean="0">
                <a:solidFill>
                  <a:schemeClr val="bg1"/>
                </a:solidFill>
              </a:rPr>
              <a:t>сесвітній </a:t>
            </a:r>
            <a:r>
              <a:rPr lang="uk-UA" sz="3200" b="1" dirty="0">
                <a:solidFill>
                  <a:schemeClr val="bg1"/>
                </a:solidFill>
              </a:rPr>
              <a:t>День </a:t>
            </a:r>
            <a:r>
              <a:rPr lang="uk-UA" sz="3200" b="1" dirty="0" smtClean="0">
                <a:solidFill>
                  <a:schemeClr val="bg1"/>
                </a:solidFill>
              </a:rPr>
              <a:t>Гідності і свободи </a:t>
            </a:r>
            <a:endParaRPr lang="uk-UA" sz="32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62066" y="1556088"/>
            <a:ext cx="539086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uk-UA" sz="2000" b="1" i="1" dirty="0"/>
              <a:t>Ця унікальна ініціатива була запропонована у 2006 році членами спільноти Молодих глобальних лідерів (</a:t>
            </a:r>
            <a:r>
              <a:rPr lang="uk-UA" sz="2000" b="1" i="1" dirty="0" err="1"/>
              <a:t>Young</a:t>
            </a:r>
            <a:r>
              <a:rPr lang="uk-UA" sz="2000" b="1" i="1" dirty="0"/>
              <a:t> </a:t>
            </a:r>
            <a:r>
              <a:rPr lang="uk-UA" sz="2000" b="1" i="1" dirty="0" err="1"/>
              <a:t>Global</a:t>
            </a:r>
            <a:r>
              <a:rPr lang="uk-UA" sz="2000" b="1" i="1" dirty="0"/>
              <a:t> </a:t>
            </a:r>
            <a:r>
              <a:rPr lang="uk-UA" sz="2000" b="1" i="1" dirty="0" err="1"/>
              <a:t>Leaders</a:t>
            </a:r>
            <a:r>
              <a:rPr lang="uk-UA" sz="2000" b="1" i="1" dirty="0"/>
              <a:t>) Усесвітнього економічного форуму (</a:t>
            </a:r>
            <a:r>
              <a:rPr lang="uk-UA" sz="2000" b="1" i="1" dirty="0" err="1"/>
              <a:t>World</a:t>
            </a:r>
            <a:r>
              <a:rPr lang="uk-UA" sz="2000" b="1" i="1" dirty="0"/>
              <a:t> </a:t>
            </a:r>
            <a:r>
              <a:rPr lang="uk-UA" sz="2000" b="1" i="1" dirty="0" err="1"/>
              <a:t>Economic</a:t>
            </a:r>
            <a:r>
              <a:rPr lang="uk-UA" sz="2000" b="1" i="1" dirty="0"/>
              <a:t> </a:t>
            </a:r>
            <a:r>
              <a:rPr lang="uk-UA" sz="2000" b="1" i="1" dirty="0" err="1"/>
              <a:t>Forum</a:t>
            </a:r>
            <a:r>
              <a:rPr lang="uk-UA" sz="2000" b="1" i="1" dirty="0"/>
              <a:t>) спадковим </a:t>
            </a:r>
            <a:r>
              <a:rPr lang="uk-UA" sz="2000" b="1" i="1" dirty="0" err="1"/>
              <a:t>принцем</a:t>
            </a:r>
            <a:r>
              <a:rPr lang="uk-UA" sz="2000" b="1" i="1" dirty="0"/>
              <a:t> </a:t>
            </a:r>
            <a:r>
              <a:rPr lang="uk-UA" sz="2000" b="1" i="1" dirty="0" err="1"/>
              <a:t>Хоконом</a:t>
            </a:r>
            <a:r>
              <a:rPr lang="uk-UA" sz="2000" b="1" i="1" dirty="0"/>
              <a:t> (Норвегія), професором </a:t>
            </a:r>
            <a:r>
              <a:rPr lang="uk-UA" sz="2000" b="1" i="1" dirty="0" err="1"/>
              <a:t>Пеккою</a:t>
            </a:r>
            <a:r>
              <a:rPr lang="uk-UA" sz="2000" b="1" i="1" dirty="0"/>
              <a:t> </a:t>
            </a:r>
            <a:r>
              <a:rPr lang="uk-UA" sz="2000" b="1" i="1" dirty="0" err="1"/>
              <a:t>Хіманеном</a:t>
            </a:r>
            <a:r>
              <a:rPr lang="uk-UA" sz="2000" b="1" i="1" dirty="0"/>
              <a:t> (Фінляндія) і засновником неурядової організації «</a:t>
            </a:r>
            <a:r>
              <a:rPr lang="uk-UA" sz="2000" b="1" i="1" dirty="0" err="1"/>
              <a:t>Оперейшн</a:t>
            </a:r>
            <a:r>
              <a:rPr lang="uk-UA" sz="2000" b="1" i="1" dirty="0"/>
              <a:t> </a:t>
            </a:r>
            <a:r>
              <a:rPr lang="uk-UA" sz="2000" b="1" i="1" dirty="0" err="1"/>
              <a:t>Хоуп</a:t>
            </a:r>
            <a:r>
              <a:rPr lang="uk-UA" sz="2000" b="1" i="1" dirty="0"/>
              <a:t>» Джоном </a:t>
            </a:r>
            <a:r>
              <a:rPr lang="uk-UA" sz="2000" b="1" i="1" dirty="0" err="1"/>
              <a:t>Хоупом</a:t>
            </a:r>
            <a:r>
              <a:rPr lang="uk-UA" sz="2000" b="1" i="1" dirty="0"/>
              <a:t> </a:t>
            </a:r>
            <a:r>
              <a:rPr lang="uk-UA" sz="2000" b="1" i="1" dirty="0" err="1"/>
              <a:t>Браєнтом</a:t>
            </a:r>
            <a:r>
              <a:rPr lang="uk-UA" sz="2000" b="1" i="1" dirty="0"/>
              <a:t> </a:t>
            </a:r>
            <a:r>
              <a:rPr lang="uk-UA" sz="2000" i="1" dirty="0"/>
              <a:t>(США).</a:t>
            </a:r>
            <a:endParaRPr lang="ru-RU" sz="2000" i="1" dirty="0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0057962"/>
              </p:ext>
            </p:extLst>
          </p:nvPr>
        </p:nvGraphicFramePr>
        <p:xfrm>
          <a:off x="-111336" y="1974110"/>
          <a:ext cx="3503612" cy="2630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Презентация" r:id="rId3" imgW="4570541" imgH="3427323" progId="PowerPoint.Show.12">
                  <p:embed/>
                </p:oleObj>
              </mc:Choice>
              <mc:Fallback>
                <p:oleObj name="Презентация" r:id="rId3" imgW="4570541" imgH="3427323" progId="PowerPoint.Show.12">
                  <p:embed/>
                  <p:pic>
                    <p:nvPicPr>
                      <p:cNvPr id="0" name="Объект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11336" y="1974110"/>
                        <a:ext cx="3503612" cy="2630487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9E2D0E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246034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k-UA" b="1" dirty="0">
                <a:solidFill>
                  <a:schemeClr val="bg1"/>
                </a:solidFill>
              </a:rPr>
              <a:t>Гідність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63773" y="834032"/>
            <a:ext cx="8980227" cy="1445143"/>
          </a:xfrm>
        </p:spPr>
        <p:txBody>
          <a:bodyPr/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	</a:t>
            </a:r>
            <a:r>
              <a:rPr lang="uk-UA" sz="2000" b="1" dirty="0" smtClean="0">
                <a:solidFill>
                  <a:srgbClr val="C00000"/>
                </a:solidFill>
              </a:rPr>
              <a:t>Гідність </a:t>
            </a:r>
            <a:r>
              <a:rPr lang="uk-UA" sz="2000" dirty="0">
                <a:solidFill>
                  <a:schemeClr val="tx1"/>
                </a:solidFill>
              </a:rPr>
              <a:t>– </a:t>
            </a:r>
            <a:r>
              <a:rPr lang="uk-UA" sz="1800" b="1" dirty="0">
                <a:solidFill>
                  <a:schemeClr val="tx1"/>
                </a:solidFill>
              </a:rPr>
              <a:t>це морально-етична цінність, що позначає самоусвідомлення та самоповагу людської особистості. Гідність невід’ємна частина особистості</a:t>
            </a:r>
            <a:endParaRPr lang="uk-UA" sz="18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24334" y="1883390"/>
            <a:ext cx="721966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endParaRPr lang="uk-UA" sz="1800" b="1" dirty="0" smtClean="0">
              <a:solidFill>
                <a:srgbClr val="9E2D0E"/>
              </a:solidFill>
            </a:endParaRPr>
          </a:p>
          <a:p>
            <a:pPr marL="0" indent="0" algn="ctr">
              <a:buNone/>
            </a:pPr>
            <a:r>
              <a:rPr lang="uk-UA" sz="1800" b="1" dirty="0" smtClean="0">
                <a:solidFill>
                  <a:srgbClr val="9E2D0E"/>
                </a:solidFill>
              </a:rPr>
              <a:t>ОСНОВНІ ПРИНЦИПИ ГІДНОСТІ</a:t>
            </a:r>
          </a:p>
          <a:p>
            <a:r>
              <a:rPr lang="uk-UA" sz="1800" dirty="0" smtClean="0"/>
              <a:t>1</a:t>
            </a:r>
            <a:r>
              <a:rPr lang="uk-UA" sz="1800" dirty="0"/>
              <a:t>. </a:t>
            </a:r>
            <a:r>
              <a:rPr lang="uk-UA" sz="1800" b="1" dirty="0"/>
              <a:t>Кожна людина має право на гідне життя.</a:t>
            </a:r>
          </a:p>
          <a:p>
            <a:r>
              <a:rPr lang="uk-UA" sz="1800" b="1" dirty="0"/>
              <a:t>2. Гідне життя означає можливість реалізувати </a:t>
            </a:r>
            <a:r>
              <a:rPr lang="uk-UA" sz="1800" b="1" dirty="0" err="1"/>
              <a:t>свій</a:t>
            </a:r>
            <a:r>
              <a:rPr lang="uk-UA" sz="1800" b="1" dirty="0"/>
              <a:t> потенціал, що має підкріплюватися гідною медичною допомогою, освітою, </a:t>
            </a:r>
            <a:r>
              <a:rPr lang="uk-UA" sz="1800" b="1" dirty="0" err="1"/>
              <a:t>за</a:t>
            </a:r>
            <a:r>
              <a:rPr lang="uk-UA" sz="1800" b="1" dirty="0"/>
              <a:t>робітком  і почуттям безпеки.</a:t>
            </a:r>
          </a:p>
          <a:p>
            <a:r>
              <a:rPr lang="uk-UA" sz="1800" b="1" dirty="0"/>
              <a:t>3. Гідність означає свободу вибору </a:t>
            </a:r>
            <a:r>
              <a:rPr lang="uk-UA" sz="1800" b="1" dirty="0" err="1"/>
              <a:t>дій</a:t>
            </a:r>
            <a:r>
              <a:rPr lang="uk-UA" sz="1800" b="1" dirty="0"/>
              <a:t> і повагу до цих прав.</a:t>
            </a:r>
          </a:p>
          <a:p>
            <a:r>
              <a:rPr lang="uk-UA" sz="1800" b="1" dirty="0"/>
              <a:t>4. У </a:t>
            </a:r>
            <a:r>
              <a:rPr lang="uk-UA" sz="1800" b="1" dirty="0" err="1"/>
              <a:t>своїх</a:t>
            </a:r>
            <a:r>
              <a:rPr lang="uk-UA" sz="1800" b="1" dirty="0"/>
              <a:t> діях ми повинні керуватися почуттям </a:t>
            </a:r>
            <a:r>
              <a:rPr lang="uk-UA" sz="1800" b="1" dirty="0" err="1"/>
              <a:t>власної</a:t>
            </a:r>
            <a:r>
              <a:rPr lang="uk-UA" sz="1800" b="1" dirty="0"/>
              <a:t> гідності.</a:t>
            </a:r>
          </a:p>
          <a:p>
            <a:r>
              <a:rPr lang="uk-UA" sz="1800" b="1" dirty="0"/>
              <a:t>5. Перш за все, наша гідність взаємопов’язана з гідністю інших </a:t>
            </a:r>
            <a:r>
              <a:rPr lang="uk-UA" sz="1800" b="1" dirty="0" err="1"/>
              <a:t>людей</a:t>
            </a:r>
            <a:r>
              <a:rPr lang="uk-UA" sz="1800" b="1" dirty="0"/>
              <a:t>.</a:t>
            </a:r>
          </a:p>
        </p:txBody>
      </p:sp>
      <p:pic>
        <p:nvPicPr>
          <p:cNvPr id="5" name="Рисунок 4" descr="https://naurok.com.ua/uploads/files/119754/182804/195411_html/images/182804.00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36147">
            <a:off x="-107005" y="2706554"/>
            <a:ext cx="2314479" cy="1367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46034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8"/>
          <p:cNvSpPr txBox="1">
            <a:spLocks noGrp="1"/>
          </p:cNvSpPr>
          <p:nvPr>
            <p:ph type="body" idx="1"/>
          </p:nvPr>
        </p:nvSpPr>
        <p:spPr>
          <a:xfrm>
            <a:off x="1255594" y="163773"/>
            <a:ext cx="7888406" cy="966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</a:pPr>
            <a:r>
              <a:rPr lang="ru-RU" sz="3200" b="1" dirty="0" err="1">
                <a:solidFill>
                  <a:srgbClr val="FFFFFF"/>
                </a:solidFill>
              </a:rPr>
              <a:t>Поняття</a:t>
            </a:r>
            <a:r>
              <a:rPr lang="ru-RU" sz="3200" b="1" dirty="0">
                <a:solidFill>
                  <a:srgbClr val="FFFFFF"/>
                </a:solidFill>
              </a:rPr>
              <a:t> </a:t>
            </a:r>
            <a:r>
              <a:rPr lang="ru-RU" sz="3200" b="1" dirty="0" err="1">
                <a:solidFill>
                  <a:srgbClr val="FFFFFF"/>
                </a:solidFill>
              </a:rPr>
              <a:t>людської</a:t>
            </a:r>
            <a:r>
              <a:rPr lang="ru-RU" sz="3200" b="1" dirty="0">
                <a:solidFill>
                  <a:srgbClr val="FFFFFF"/>
                </a:solidFill>
              </a:rPr>
              <a:t> </a:t>
            </a:r>
            <a:r>
              <a:rPr lang="ru-RU" sz="3200" b="1" dirty="0" err="1" smtClean="0">
                <a:solidFill>
                  <a:srgbClr val="FFFFFF"/>
                </a:solidFill>
              </a:rPr>
              <a:t>гідності</a:t>
            </a:r>
            <a:endParaRPr sz="3200" b="1" dirty="0"/>
          </a:p>
        </p:txBody>
      </p:sp>
      <p:sp>
        <p:nvSpPr>
          <p:cNvPr id="167" name="Google Shape;167;p28"/>
          <p:cNvSpPr/>
          <p:nvPr/>
        </p:nvSpPr>
        <p:spPr>
          <a:xfrm>
            <a:off x="712381" y="1296537"/>
            <a:ext cx="7762880" cy="750628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>
              <a:buNone/>
            </a:pPr>
            <a:r>
              <a:rPr lang="uk-UA" sz="1600" b="1" i="1" dirty="0">
                <a:solidFill>
                  <a:srgbClr val="C00000"/>
                </a:solidFill>
              </a:rPr>
              <a:t>Людська гідність</a:t>
            </a:r>
            <a:r>
              <a:rPr lang="uk-UA" sz="1600" b="1" dirty="0">
                <a:solidFill>
                  <a:srgbClr val="C00000"/>
                </a:solidFill>
              </a:rPr>
              <a:t> </a:t>
            </a:r>
            <a:r>
              <a:rPr lang="uk-UA" sz="1600" b="1" dirty="0"/>
              <a:t>— це сукупність моральних, світоглядних, професійних якостей людини, які дають їй підстави для самоповаги і для усвідомлення своєї суспільної цінності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168" name="Google Shape;168;p28"/>
          <p:cNvSpPr/>
          <p:nvPr/>
        </p:nvSpPr>
        <p:spPr>
          <a:xfrm>
            <a:off x="712380" y="2047164"/>
            <a:ext cx="8049467" cy="614149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1" dirty="0" err="1">
                <a:solidFill>
                  <a:srgbClr val="C00000"/>
                </a:solidFill>
                <a:sym typeface="Arial"/>
              </a:rPr>
              <a:t>Особиста</a:t>
            </a:r>
            <a:r>
              <a:rPr lang="ru-RU" sz="1600" b="1" i="1" dirty="0">
                <a:solidFill>
                  <a:srgbClr val="C00000"/>
                </a:solidFill>
                <a:sym typeface="Arial"/>
              </a:rPr>
              <a:t> </a:t>
            </a:r>
            <a:r>
              <a:rPr lang="ru-RU" sz="1600" b="1" i="1" dirty="0" err="1">
                <a:solidFill>
                  <a:srgbClr val="C00000"/>
                </a:solidFill>
                <a:sym typeface="Arial"/>
              </a:rPr>
              <a:t>гідність</a:t>
            </a:r>
            <a:r>
              <a:rPr lang="ru-RU" sz="1600" b="1" i="1" dirty="0">
                <a:solidFill>
                  <a:srgbClr val="C00000"/>
                </a:solidFill>
                <a:sym typeface="Arial"/>
              </a:rPr>
              <a:t> 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– стан </a:t>
            </a:r>
            <a:r>
              <a:rPr lang="ru-RU" sz="1600" b="1" dirty="0" err="1">
                <a:solidFill>
                  <a:schemeClr val="dk1"/>
                </a:solidFill>
                <a:sym typeface="Arial"/>
              </a:rPr>
              <a:t>усвідомлення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 особою </a:t>
            </a:r>
            <a:r>
              <a:rPr lang="ru-RU" sz="1600" b="1" dirty="0" err="1" smtClean="0">
                <a:solidFill>
                  <a:schemeClr val="dk1"/>
                </a:solidFill>
                <a:sym typeface="Arial"/>
              </a:rPr>
              <a:t>власної</a:t>
            </a:r>
            <a:r>
              <a:rPr lang="ru-RU" sz="1600" b="1" dirty="0" smtClean="0">
                <a:solidFill>
                  <a:schemeClr val="dk1"/>
                </a:solidFill>
                <a:sym typeface="Arial"/>
              </a:rPr>
              <a:t> </a:t>
            </a:r>
            <a:r>
              <a:rPr lang="ru-RU" sz="1600" b="1" dirty="0" err="1" smtClean="0">
                <a:solidFill>
                  <a:schemeClr val="dk1"/>
                </a:solidFill>
                <a:sym typeface="Arial"/>
              </a:rPr>
              <a:t>цінності</a:t>
            </a:r>
            <a:r>
              <a:rPr lang="ru-RU" sz="1600" b="1" dirty="0" smtClean="0">
                <a:solidFill>
                  <a:schemeClr val="dk1"/>
                </a:solidFill>
                <a:sym typeface="Arial"/>
              </a:rPr>
              <a:t> 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в </a:t>
            </a:r>
            <a:r>
              <a:rPr lang="ru-RU" sz="1600" b="1" dirty="0" err="1">
                <a:solidFill>
                  <a:schemeClr val="dk1"/>
                </a:solidFill>
                <a:sym typeface="Arial"/>
              </a:rPr>
              <a:t>суспільстві</a:t>
            </a:r>
            <a:r>
              <a:rPr lang="ru-RU" sz="1600" dirty="0">
                <a:solidFill>
                  <a:schemeClr val="dk1"/>
                </a:solidFill>
                <a:sym typeface="Arial"/>
              </a:rPr>
              <a:t>.</a:t>
            </a:r>
            <a:endParaRPr sz="1600" dirty="0"/>
          </a:p>
        </p:txBody>
      </p:sp>
      <p:sp>
        <p:nvSpPr>
          <p:cNvPr id="169" name="Google Shape;169;p28"/>
          <p:cNvSpPr/>
          <p:nvPr/>
        </p:nvSpPr>
        <p:spPr>
          <a:xfrm>
            <a:off x="586855" y="2661313"/>
            <a:ext cx="8369487" cy="725778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1" dirty="0" err="1">
                <a:solidFill>
                  <a:srgbClr val="C00000"/>
                </a:solidFill>
                <a:sym typeface="Arial"/>
              </a:rPr>
              <a:t>Гуманізм</a:t>
            </a:r>
            <a:r>
              <a:rPr lang="ru-RU" sz="1600" b="1" dirty="0">
                <a:solidFill>
                  <a:srgbClr val="C00000"/>
                </a:solidFill>
                <a:sym typeface="Arial"/>
              </a:rPr>
              <a:t> –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 </a:t>
            </a:r>
            <a:r>
              <a:rPr lang="ru-RU" sz="1600" b="1" dirty="0" err="1">
                <a:solidFill>
                  <a:schemeClr val="dk1"/>
                </a:solidFill>
                <a:sym typeface="Arial"/>
              </a:rPr>
              <a:t>це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 система </a:t>
            </a:r>
            <a:r>
              <a:rPr lang="ru-RU" sz="1600" b="1" dirty="0" err="1">
                <a:solidFill>
                  <a:schemeClr val="dk1"/>
                </a:solidFill>
                <a:sym typeface="Arial"/>
              </a:rPr>
              <a:t>ідей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 і </a:t>
            </a:r>
            <a:r>
              <a:rPr lang="ru-RU" sz="1600" b="1" dirty="0" err="1">
                <a:solidFill>
                  <a:schemeClr val="dk1"/>
                </a:solidFill>
                <a:sym typeface="Arial"/>
              </a:rPr>
              <a:t>поглядів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 на </a:t>
            </a:r>
            <a:r>
              <a:rPr lang="ru-RU" sz="1600" b="1" dirty="0" err="1">
                <a:solidFill>
                  <a:schemeClr val="dk1"/>
                </a:solidFill>
                <a:sym typeface="Arial"/>
              </a:rPr>
              <a:t>людину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 як на </a:t>
            </a:r>
            <a:r>
              <a:rPr lang="ru-RU" sz="1600" b="1" dirty="0" err="1" smtClean="0">
                <a:solidFill>
                  <a:schemeClr val="dk1"/>
                </a:solidFill>
                <a:sym typeface="Arial"/>
              </a:rPr>
              <a:t>найбільшу</a:t>
            </a:r>
            <a:r>
              <a:rPr lang="ru-RU" sz="1600" b="1" dirty="0" smtClean="0">
                <a:solidFill>
                  <a:schemeClr val="dk1"/>
                </a:solidFill>
                <a:sym typeface="Arial"/>
              </a:rPr>
              <a:t> </a:t>
            </a:r>
            <a:r>
              <a:rPr lang="ru-RU" sz="1600" b="1" dirty="0" err="1">
                <a:solidFill>
                  <a:schemeClr val="dk1"/>
                </a:solidFill>
                <a:sym typeface="Arial"/>
              </a:rPr>
              <a:t>соціальну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 </a:t>
            </a:r>
            <a:r>
              <a:rPr lang="ru-RU" sz="1600" b="1" dirty="0" err="1">
                <a:solidFill>
                  <a:schemeClr val="dk1"/>
                </a:solidFill>
                <a:sym typeface="Arial"/>
              </a:rPr>
              <a:t>цінність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, </a:t>
            </a:r>
            <a:r>
              <a:rPr lang="ru-RU" sz="1600" b="1" dirty="0" err="1">
                <a:solidFill>
                  <a:schemeClr val="dk1"/>
                </a:solidFill>
                <a:sym typeface="Arial"/>
              </a:rPr>
              <a:t>створення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 умов для </a:t>
            </a:r>
            <a:r>
              <a:rPr lang="ru-RU" sz="1600" b="1" dirty="0" err="1">
                <a:solidFill>
                  <a:schemeClr val="dk1"/>
                </a:solidFill>
                <a:sym typeface="Arial"/>
              </a:rPr>
              <a:t>її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 </a:t>
            </a:r>
            <a:r>
              <a:rPr lang="ru-RU" sz="1600" b="1" dirty="0" err="1" smtClean="0">
                <a:solidFill>
                  <a:schemeClr val="dk1"/>
                </a:solidFill>
                <a:sym typeface="Arial"/>
              </a:rPr>
              <a:t>повноцінного</a:t>
            </a:r>
            <a:r>
              <a:rPr lang="ru-RU" sz="1600" b="1" dirty="0" smtClean="0">
                <a:solidFill>
                  <a:schemeClr val="dk1"/>
                </a:solidFill>
                <a:sym typeface="Arial"/>
              </a:rPr>
              <a:t> </a:t>
            </a:r>
            <a:r>
              <a:rPr lang="ru-RU" sz="1600" b="1" dirty="0" err="1">
                <a:solidFill>
                  <a:schemeClr val="dk1"/>
                </a:solidFill>
                <a:sym typeface="Arial"/>
              </a:rPr>
              <a:t>життя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 і </a:t>
            </a:r>
            <a:r>
              <a:rPr lang="ru-RU" sz="1600" b="1" dirty="0" err="1">
                <a:solidFill>
                  <a:schemeClr val="dk1"/>
                </a:solidFill>
                <a:sym typeface="Arial"/>
              </a:rPr>
              <a:t>фізичного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 та духовного </a:t>
            </a:r>
            <a:r>
              <a:rPr lang="ru-RU" sz="1600" b="1" dirty="0" err="1">
                <a:solidFill>
                  <a:schemeClr val="dk1"/>
                </a:solidFill>
                <a:sym typeface="Arial"/>
              </a:rPr>
              <a:t>розвитку</a:t>
            </a:r>
            <a:r>
              <a:rPr lang="ru-RU" sz="1600" b="1" dirty="0">
                <a:solidFill>
                  <a:schemeClr val="dk1"/>
                </a:solidFill>
                <a:sym typeface="Arial"/>
              </a:rPr>
              <a:t>.  </a:t>
            </a:r>
            <a:endParaRPr sz="1600" b="1" dirty="0">
              <a:solidFill>
                <a:schemeClr val="dk1"/>
              </a:solidFill>
              <a:sym typeface="Arial"/>
            </a:endParaRPr>
          </a:p>
        </p:txBody>
      </p:sp>
      <p:pic>
        <p:nvPicPr>
          <p:cNvPr id="7" name="Рисунок 6" descr="C:\Users\Nikitchuk\Downloads\images (1)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" r="-1004" b="38084"/>
          <a:stretch/>
        </p:blipFill>
        <p:spPr bwMode="auto">
          <a:xfrm>
            <a:off x="1665026" y="3562807"/>
            <a:ext cx="5404497" cy="14442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470068" y="320633"/>
            <a:ext cx="6507678" cy="513399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bg1">
                    <a:lumMod val="95000"/>
                  </a:schemeClr>
                </a:solidFill>
              </a:rPr>
              <a:t>Людська гідність</a:t>
            </a:r>
            <a:r>
              <a:rPr lang="uk-UA" dirty="0">
                <a:solidFill>
                  <a:schemeClr val="bg1">
                    <a:lumMod val="95000"/>
                  </a:schemeClr>
                </a:solidFill>
              </a:rPr>
              <a:t>.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ru-RU" dirty="0">
                <a:solidFill>
                  <a:schemeClr val="bg1">
                    <a:lumMod val="95000"/>
                  </a:schemeClr>
                </a:solidFill>
              </a:rPr>
            </a:br>
            <a:endParaRPr lang="uk-UA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</a:rPr>
              <a:t>Критерії</a:t>
            </a:r>
            <a:endParaRPr lang="uk-UA" sz="3200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09454" y="1211284"/>
            <a:ext cx="61395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itchFamily="2" charset="2"/>
              <a:buChar char="q"/>
            </a:pPr>
            <a:r>
              <a:rPr lang="uk-UA" sz="2400" b="1" dirty="0" smtClean="0"/>
              <a:t>Недоторканність </a:t>
            </a:r>
            <a:r>
              <a:rPr lang="uk-UA" sz="2400" b="1" dirty="0"/>
              <a:t>(особистий простір).</a:t>
            </a:r>
            <a:endParaRPr lang="ru-RU" sz="24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2400" b="1" dirty="0"/>
              <a:t>Емоційний простір (психологічний).</a:t>
            </a:r>
            <a:endParaRPr lang="ru-RU" sz="24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2400" b="1" dirty="0"/>
              <a:t>Почуття захищеності.</a:t>
            </a:r>
            <a:endParaRPr lang="ru-RU" sz="24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2400" b="1" dirty="0"/>
              <a:t>Фізична безпека.</a:t>
            </a:r>
            <a:endParaRPr lang="ru-RU" sz="24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2400" b="1" dirty="0"/>
              <a:t>Відсутність почуття страху.</a:t>
            </a:r>
            <a:endParaRPr lang="ru-RU" sz="24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2400" b="1" dirty="0"/>
              <a:t>Презумпція невинуватості.</a:t>
            </a:r>
            <a:endParaRPr lang="ru-RU" sz="24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2400" b="1" dirty="0"/>
              <a:t>Право вибору.</a:t>
            </a:r>
            <a:endParaRPr lang="ru-RU" sz="24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2400" b="1" dirty="0"/>
              <a:t>Право голосу (Хочу бути почутим!</a:t>
            </a:r>
            <a:r>
              <a:rPr lang="uk-UA" sz="2400" dirty="0"/>
              <a:t>)</a:t>
            </a:r>
            <a:endParaRPr lang="ru-RU" sz="2400" dirty="0"/>
          </a:p>
        </p:txBody>
      </p:sp>
      <p:pic>
        <p:nvPicPr>
          <p:cNvPr id="6" name="Рисунок 5" descr="Людська гідність і права людини   Громадянська освіта 10 клас Урок № 9 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23"/>
          <a:stretch/>
        </p:blipFill>
        <p:spPr bwMode="auto">
          <a:xfrm>
            <a:off x="183099" y="1425039"/>
            <a:ext cx="2617173" cy="26754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550883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9"/>
          <p:cNvSpPr/>
          <p:nvPr/>
        </p:nvSpPr>
        <p:spPr>
          <a:xfrm>
            <a:off x="1979712" y="195486"/>
            <a:ext cx="7164288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dirty="0" err="1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Зв’язок</a:t>
            </a:r>
            <a:r>
              <a:rPr lang="ru-RU" sz="2800" b="1" dirty="0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ru-RU" sz="2800" b="1" dirty="0" err="1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між</a:t>
            </a:r>
            <a:r>
              <a:rPr lang="ru-RU" sz="2800" b="1" dirty="0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800" b="1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людською</a:t>
            </a:r>
            <a:r>
              <a:rPr lang="ru-RU" sz="2800" b="1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800" b="1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гідністю</a:t>
            </a:r>
            <a:r>
              <a:rPr lang="ru-RU" sz="2800" b="1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та правами </a:t>
            </a:r>
            <a:r>
              <a:rPr lang="ru-RU" sz="2800" b="1" dirty="0" err="1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людини</a:t>
            </a:r>
            <a:endParaRPr sz="2800" b="1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7" name="Google Shape;177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8184" y="1923678"/>
            <a:ext cx="2727350" cy="263104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8" name="Google Shape;178;p29"/>
          <p:cNvGrpSpPr/>
          <p:nvPr/>
        </p:nvGrpSpPr>
        <p:grpSpPr>
          <a:xfrm>
            <a:off x="223285" y="1149593"/>
            <a:ext cx="4747574" cy="3946707"/>
            <a:chOff x="872606" y="0"/>
            <a:chExt cx="2982636" cy="3711592"/>
          </a:xfrm>
        </p:grpSpPr>
        <p:sp>
          <p:nvSpPr>
            <p:cNvPr id="179" name="Google Shape;179;p29"/>
            <p:cNvSpPr/>
            <p:nvPr/>
          </p:nvSpPr>
          <p:spPr>
            <a:xfrm rot="-5400000">
              <a:off x="408619" y="1126876"/>
              <a:ext cx="2386183" cy="1458210"/>
            </a:xfrm>
            <a:prstGeom prst="round2SameRect">
              <a:avLst>
                <a:gd name="adj1" fmla="val 16670"/>
                <a:gd name="adj2" fmla="val 0"/>
              </a:avLst>
            </a:prstGeom>
            <a:solidFill>
              <a:srgbClr val="CACAC0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29"/>
            <p:cNvSpPr txBox="1"/>
            <p:nvPr/>
          </p:nvSpPr>
          <p:spPr>
            <a:xfrm>
              <a:off x="943803" y="734087"/>
              <a:ext cx="1387013" cy="22437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69850" rIns="62850" bIns="6985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Times New Roman"/>
                <a:buNone/>
              </a:pPr>
              <a:r>
                <a:rPr lang="ru-RU" sz="1100" dirty="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●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Ознаки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що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характеризують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гідність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складають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онтологічну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основу прав і свобод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людини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;</a:t>
              </a:r>
              <a:endParaRPr b="1" dirty="0">
                <a:latin typeface="+mj-lt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385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Times New Roman"/>
                <a:buNone/>
              </a:pP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●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Захист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гідності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був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піднятий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над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усіма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іншими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міркуваннями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, а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захист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природ. прав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людини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став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похідним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від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гідності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людини</a:t>
              </a: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</a:t>
              </a:r>
              <a:endParaRPr b="1" dirty="0">
                <a:solidFill>
                  <a:schemeClr val="dk1"/>
                </a:solidFill>
                <a:latin typeface="+mj-lt"/>
                <a:ea typeface="Times New Roman"/>
                <a:cs typeface="Times New Roman"/>
                <a:sym typeface="Times New Roman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385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b="1" dirty="0">
                <a:solidFill>
                  <a:schemeClr val="dk1"/>
                </a:solidFill>
                <a:latin typeface="+mj-lt"/>
                <a:ea typeface="Times New Roman"/>
                <a:cs typeface="Times New Roman"/>
                <a:sym typeface="Times New Roman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385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Times New Roman"/>
                <a:buNone/>
              </a:pPr>
              <a:r>
                <a:rPr lang="ru-RU" b="1" dirty="0">
                  <a:solidFill>
                    <a:schemeClr val="dk1"/>
                  </a:solidFill>
                  <a:latin typeface="+mj-lt"/>
                  <a:ea typeface="Times New Roman"/>
                  <a:cs typeface="Times New Roman"/>
                  <a:sym typeface="Times New Roman"/>
                </a:rPr>
                <a:t> </a:t>
              </a:r>
              <a:endParaRPr b="1" dirty="0">
                <a:solidFill>
                  <a:schemeClr val="dk1"/>
                </a:solidFill>
                <a:latin typeface="+mj-lt"/>
                <a:ea typeface="Times New Roman"/>
                <a:cs typeface="Times New Roman"/>
                <a:sym typeface="Times New Roman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385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b="1" dirty="0">
                <a:solidFill>
                  <a:schemeClr val="dk1"/>
                </a:solidFill>
                <a:latin typeface="+mj-lt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81" name="Google Shape;181;p29"/>
            <p:cNvSpPr/>
            <p:nvPr/>
          </p:nvSpPr>
          <p:spPr>
            <a:xfrm rot="5400000">
              <a:off x="1933045" y="1126876"/>
              <a:ext cx="2386183" cy="1458210"/>
            </a:xfrm>
            <a:prstGeom prst="round2SameRect">
              <a:avLst>
                <a:gd name="adj1" fmla="val 16670"/>
                <a:gd name="adj2" fmla="val 0"/>
              </a:avLst>
            </a:prstGeom>
            <a:solidFill>
              <a:srgbClr val="CACAC0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29"/>
            <p:cNvSpPr txBox="1"/>
            <p:nvPr/>
          </p:nvSpPr>
          <p:spPr>
            <a:xfrm>
              <a:off x="2397032" y="734087"/>
              <a:ext cx="1387013" cy="22437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2850" tIns="69850" rIns="41900" bIns="6985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Times New Roman"/>
                <a:buNone/>
              </a:pPr>
              <a:r>
                <a:rPr lang="ru-RU" sz="1100" dirty="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● </a:t>
              </a:r>
              <a:r>
                <a:rPr lang="ru-RU" b="1" dirty="0" err="1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Людська</a:t>
              </a: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гідність</a:t>
              </a: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  є основою природного права;</a:t>
              </a:r>
              <a:endParaRPr b="1" dirty="0">
                <a:latin typeface="+mn-lt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385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Times New Roman"/>
                <a:buNone/>
              </a:pP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● </a:t>
              </a:r>
              <a:r>
                <a:rPr lang="ru-RU" b="1" dirty="0" err="1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Крізь</a:t>
              </a: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 призму </a:t>
              </a:r>
              <a:r>
                <a:rPr lang="ru-RU" b="1" dirty="0" err="1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людської</a:t>
              </a: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гідністі</a:t>
              </a: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розглядаються</a:t>
              </a: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  </a:t>
              </a:r>
              <a:r>
                <a:rPr lang="ru-RU" b="1" dirty="0" err="1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правові</a:t>
              </a: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цінності</a:t>
              </a: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;</a:t>
              </a:r>
              <a:endParaRPr b="1" dirty="0">
                <a:latin typeface="+mn-lt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385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Times New Roman"/>
                <a:buNone/>
              </a:pP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● </a:t>
              </a:r>
              <a:r>
                <a:rPr lang="ru-RU" b="1" dirty="0" err="1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Людська</a:t>
              </a: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гідність</a:t>
              </a: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 є </a:t>
              </a:r>
              <a:r>
                <a:rPr lang="ru-RU" b="1" dirty="0" err="1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чинником</a:t>
              </a: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b="1" dirty="0" err="1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що</a:t>
              </a: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формує</a:t>
              </a: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b="1" dirty="0" err="1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гармонію</a:t>
              </a:r>
              <a:r>
                <a:rPr lang="ru-RU" b="1" dirty="0">
                  <a:solidFill>
                    <a:schemeClr val="dk1"/>
                  </a:solidFill>
                  <a:latin typeface="+mn-lt"/>
                  <a:ea typeface="Times New Roman"/>
                  <a:cs typeface="Times New Roman"/>
                  <a:sym typeface="Times New Roman"/>
                </a:rPr>
                <a:t> в межах норм права</a:t>
              </a:r>
              <a:endParaRPr b="1" dirty="0">
                <a:latin typeface="+mn-lt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385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11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385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11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83" name="Google Shape;183;p29"/>
            <p:cNvSpPr/>
            <p:nvPr/>
          </p:nvSpPr>
          <p:spPr>
            <a:xfrm>
              <a:off x="1601562" y="0"/>
              <a:ext cx="1524425" cy="152435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7500" y="60000"/>
                  </a:moveTo>
                  <a:lnTo>
                    <a:pt x="7500" y="60000"/>
                  </a:lnTo>
                  <a:cubicBezTo>
                    <a:pt x="7500" y="33869"/>
                    <a:pt x="26717" y="11717"/>
                    <a:pt x="52586" y="8026"/>
                  </a:cubicBezTo>
                  <a:cubicBezTo>
                    <a:pt x="78454" y="4336"/>
                    <a:pt x="103099" y="20232"/>
                    <a:pt x="110406" y="45320"/>
                  </a:cubicBezTo>
                  <a:lnTo>
                    <a:pt x="117538" y="45320"/>
                  </a:lnTo>
                  <a:lnTo>
                    <a:pt x="105001" y="60000"/>
                  </a:lnTo>
                  <a:lnTo>
                    <a:pt x="87540" y="45320"/>
                  </a:lnTo>
                  <a:lnTo>
                    <a:pt x="94508" y="45320"/>
                  </a:lnTo>
                  <a:lnTo>
                    <a:pt x="94508" y="45320"/>
                  </a:lnTo>
                  <a:cubicBezTo>
                    <a:pt x="87531" y="28919"/>
                    <a:pt x="69973" y="19695"/>
                    <a:pt x="52509" y="23256"/>
                  </a:cubicBezTo>
                  <a:cubicBezTo>
                    <a:pt x="35044" y="26816"/>
                    <a:pt x="22499" y="42177"/>
                    <a:pt x="22499" y="60000"/>
                  </a:cubicBezTo>
                  <a:close/>
                </a:path>
              </a:pathLst>
            </a:custGeom>
            <a:solidFill>
              <a:srgbClr val="797A4F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29"/>
            <p:cNvSpPr/>
            <p:nvPr/>
          </p:nvSpPr>
          <p:spPr>
            <a:xfrm rot="10800000">
              <a:off x="1601562" y="2187241"/>
              <a:ext cx="1524425" cy="152435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7500" y="60000"/>
                  </a:moveTo>
                  <a:lnTo>
                    <a:pt x="7500" y="60000"/>
                  </a:lnTo>
                  <a:cubicBezTo>
                    <a:pt x="7500" y="33869"/>
                    <a:pt x="26717" y="11717"/>
                    <a:pt x="52586" y="8026"/>
                  </a:cubicBezTo>
                  <a:cubicBezTo>
                    <a:pt x="78454" y="4336"/>
                    <a:pt x="103099" y="20232"/>
                    <a:pt x="110406" y="45320"/>
                  </a:cubicBezTo>
                  <a:lnTo>
                    <a:pt x="117538" y="45320"/>
                  </a:lnTo>
                  <a:lnTo>
                    <a:pt x="105001" y="60000"/>
                  </a:lnTo>
                  <a:lnTo>
                    <a:pt x="87540" y="45320"/>
                  </a:lnTo>
                  <a:lnTo>
                    <a:pt x="94508" y="45320"/>
                  </a:lnTo>
                  <a:lnTo>
                    <a:pt x="94508" y="45320"/>
                  </a:lnTo>
                  <a:cubicBezTo>
                    <a:pt x="87531" y="28919"/>
                    <a:pt x="69973" y="19695"/>
                    <a:pt x="52509" y="23256"/>
                  </a:cubicBezTo>
                  <a:cubicBezTo>
                    <a:pt x="35044" y="26816"/>
                    <a:pt x="22499" y="42177"/>
                    <a:pt x="22499" y="60000"/>
                  </a:cubicBezTo>
                  <a:close/>
                </a:path>
              </a:pathLst>
            </a:custGeom>
            <a:solidFill>
              <a:srgbClr val="797A4F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5" name="Google Shape;185;p29"/>
          <p:cNvSpPr/>
          <p:nvPr/>
        </p:nvSpPr>
        <p:spPr>
          <a:xfrm>
            <a:off x="4139952" y="4567717"/>
            <a:ext cx="1800200" cy="380297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D4D4B5"/>
              </a:gs>
              <a:gs pos="35000">
                <a:srgbClr val="DFDFCD"/>
              </a:gs>
              <a:gs pos="100000">
                <a:srgbClr val="F1F4EA"/>
              </a:gs>
            </a:gsLst>
            <a:lin ang="16200000" scaled="0"/>
          </a:gradFill>
          <a:ln w="9525" cap="flat" cmpd="sng">
            <a:solidFill>
              <a:srgbClr val="76794B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Права </a:t>
            </a:r>
            <a:r>
              <a:rPr lang="ru-RU" sz="16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людини</a:t>
            </a:r>
            <a:endParaRPr sz="16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29"/>
          <p:cNvSpPr/>
          <p:nvPr/>
        </p:nvSpPr>
        <p:spPr>
          <a:xfrm>
            <a:off x="827584" y="1371367"/>
            <a:ext cx="2016224" cy="36485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D4D4B5"/>
              </a:gs>
              <a:gs pos="35000">
                <a:srgbClr val="DFDFCD"/>
              </a:gs>
              <a:gs pos="100000">
                <a:srgbClr val="F1F4EA"/>
              </a:gs>
            </a:gsLst>
            <a:lin ang="16200000" scaled="0"/>
          </a:gradFill>
          <a:ln w="9525" cap="flat" cmpd="sng">
            <a:solidFill>
              <a:srgbClr val="76794B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Людська</a:t>
            </a:r>
            <a:r>
              <a:rPr lang="ru-RU" sz="1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гідність</a:t>
            </a:r>
            <a:endParaRPr sz="16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251880" y="354841"/>
            <a:ext cx="6892120" cy="479191"/>
          </a:xfrm>
        </p:spPr>
        <p:txBody>
          <a:bodyPr/>
          <a:lstStyle/>
          <a:p>
            <a:pPr algn="ctr"/>
            <a:endParaRPr lang="uk-UA" sz="24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КОНСТИТУЦІЯ </a:t>
            </a:r>
            <a:r>
              <a:rPr lang="uk-UA" sz="2400" b="1" dirty="0">
                <a:solidFill>
                  <a:schemeClr val="bg1"/>
                </a:solidFill>
              </a:rPr>
              <a:t>УКРАЇНИ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uk-UA" sz="2400" b="1" dirty="0">
                <a:solidFill>
                  <a:schemeClr val="bg1"/>
                </a:solidFill>
              </a:rPr>
              <a:t>Розділ ІІ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endParaRPr lang="uk-UA" sz="2400" dirty="0">
              <a:solidFill>
                <a:schemeClr val="bg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815151" y="834033"/>
            <a:ext cx="7492621" cy="394266"/>
          </a:xfrm>
        </p:spPr>
        <p:txBody>
          <a:bodyPr/>
          <a:lstStyle/>
          <a:p>
            <a:r>
              <a:rPr lang="uk-UA" sz="1800" b="1" dirty="0">
                <a:solidFill>
                  <a:schemeClr val="bg1"/>
                </a:solidFill>
              </a:rPr>
              <a:t>ПРАВА, СВОБОДИ ТА ОБОВ'ЯЗКИ ЛЮДИНИ І </a:t>
            </a:r>
            <a:r>
              <a:rPr lang="uk-UA" sz="1800" b="1" dirty="0" smtClean="0">
                <a:solidFill>
                  <a:schemeClr val="bg1"/>
                </a:solidFill>
              </a:rPr>
              <a:t>ГРОМАДЯНИНА</a:t>
            </a:r>
            <a:endParaRPr lang="uk-UA" sz="1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042852" y="1340644"/>
            <a:ext cx="6101147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uk-UA" sz="2000" b="1" dirty="0">
                <a:solidFill>
                  <a:srgbClr val="C00000"/>
                </a:solidFill>
              </a:rPr>
              <a:t>Стаття 21. </a:t>
            </a:r>
          </a:p>
          <a:p>
            <a:r>
              <a:rPr lang="uk-UA" sz="2000" b="1" i="1" dirty="0"/>
              <a:t>Всі люди вільні та рівні у своїй гідності та правах. Права і свободи людини невідчужувані та непорушні.</a:t>
            </a:r>
            <a:endParaRPr lang="ru-RU" sz="2000" b="1" i="1" dirty="0"/>
          </a:p>
          <a:p>
            <a:pPr marL="0" indent="0" algn="ctr">
              <a:buNone/>
            </a:pPr>
            <a:r>
              <a:rPr lang="uk-UA" sz="2000" b="1" dirty="0">
                <a:solidFill>
                  <a:srgbClr val="C00000"/>
                </a:solidFill>
              </a:rPr>
              <a:t>Стаття 22.</a:t>
            </a:r>
            <a:r>
              <a:rPr lang="uk-UA" sz="2000" b="1" i="1" dirty="0"/>
              <a:t> </a:t>
            </a:r>
          </a:p>
          <a:p>
            <a:r>
              <a:rPr lang="uk-UA" sz="2000" b="1" i="1" dirty="0"/>
              <a:t>Права та свободи людини та громадянина, закріплені цією Конституцією, не є вичерпними.</a:t>
            </a:r>
            <a:endParaRPr lang="ru-RU" sz="2000" b="1" i="1" dirty="0"/>
          </a:p>
          <a:p>
            <a:r>
              <a:rPr lang="uk-UA" sz="2000" b="1" i="1" dirty="0"/>
              <a:t>Конституційні права та свободи гарантуються і не можуть бути скасовано.</a:t>
            </a:r>
            <a:endParaRPr lang="ru-RU" sz="2000" b="1" i="1" dirty="0"/>
          </a:p>
          <a:p>
            <a:endParaRPr lang="uk-UA" dirty="0"/>
          </a:p>
        </p:txBody>
      </p:sp>
      <p:pic>
        <p:nvPicPr>
          <p:cNvPr id="6" name="Picture 2" descr="Конституция Украин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7324"/>
            <a:ext cx="304104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46034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434442" y="938150"/>
            <a:ext cx="6531428" cy="665017"/>
          </a:xfrm>
        </p:spPr>
        <p:txBody>
          <a:bodyPr/>
          <a:lstStyle/>
          <a:p>
            <a:pPr algn="ctr"/>
            <a:r>
              <a:rPr lang="uk-UA" sz="2800" b="1" dirty="0">
                <a:solidFill>
                  <a:schemeClr val="bg1"/>
                </a:solidFill>
                <a:latin typeface="+mn-lt"/>
              </a:rPr>
              <a:t>«Що для мене є свобода»</a:t>
            </a:r>
            <a:endParaRPr lang="ru-RU" sz="2800" dirty="0">
              <a:solidFill>
                <a:schemeClr val="bg1"/>
              </a:solidFill>
              <a:latin typeface="+mn-lt"/>
            </a:endParaRPr>
          </a:p>
          <a:p>
            <a:pPr algn="ctr"/>
            <a:endParaRPr lang="uk-UA" sz="2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uk-UA" b="1" dirty="0" smtClean="0">
                <a:solidFill>
                  <a:schemeClr val="bg1"/>
                </a:solidFill>
              </a:rPr>
              <a:t>Питання для обговорення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850078" y="1603168"/>
            <a:ext cx="5902036" cy="28699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571500" indent="-342900">
              <a:buFont typeface="Wingdings" pitchFamily="2" charset="2"/>
              <a:buChar char="q"/>
            </a:pPr>
            <a:r>
              <a:rPr lang="uk-UA" sz="2400" b="1" dirty="0" smtClean="0">
                <a:solidFill>
                  <a:schemeClr val="tx1"/>
                </a:solidFill>
                <a:latin typeface="+mn-lt"/>
              </a:rPr>
              <a:t>Забезпечення потреб.</a:t>
            </a:r>
            <a:endParaRPr lang="ru-RU" sz="2400" b="1" dirty="0" smtClean="0">
              <a:solidFill>
                <a:schemeClr val="tx1"/>
              </a:solidFill>
              <a:latin typeface="+mn-lt"/>
            </a:endParaRPr>
          </a:p>
          <a:p>
            <a:pPr marL="571500" indent="-342900">
              <a:buFont typeface="Wingdings" pitchFamily="2" charset="2"/>
              <a:buChar char="q"/>
            </a:pPr>
            <a:r>
              <a:rPr lang="uk-UA" sz="2400" b="1" dirty="0" smtClean="0">
                <a:solidFill>
                  <a:schemeClr val="tx1"/>
                </a:solidFill>
                <a:latin typeface="+mn-lt"/>
              </a:rPr>
              <a:t>Свобода як правова норма.</a:t>
            </a:r>
            <a:endParaRPr lang="ru-RU" sz="2400" b="1" dirty="0" smtClean="0">
              <a:solidFill>
                <a:schemeClr val="tx1"/>
              </a:solidFill>
              <a:latin typeface="+mn-lt"/>
            </a:endParaRPr>
          </a:p>
          <a:p>
            <a:pPr marL="571500" indent="-342900">
              <a:buFont typeface="Wingdings" pitchFamily="2" charset="2"/>
              <a:buChar char="q"/>
            </a:pPr>
            <a:r>
              <a:rPr lang="uk-UA" sz="2400" b="1" dirty="0" smtClean="0">
                <a:solidFill>
                  <a:schemeClr val="tx1"/>
                </a:solidFill>
                <a:latin typeface="+mn-lt"/>
              </a:rPr>
              <a:t>Свобода в голові( свободі духу, владі людини над своїм тілом і душею.)</a:t>
            </a:r>
            <a:endParaRPr lang="ru-RU" sz="2400" b="1" dirty="0" smtClean="0">
              <a:solidFill>
                <a:schemeClr val="tx1"/>
              </a:solidFill>
              <a:latin typeface="+mn-lt"/>
            </a:endParaRPr>
          </a:p>
          <a:p>
            <a:pPr marL="571500" indent="-342900">
              <a:buFont typeface="Wingdings" pitchFamily="2" charset="2"/>
              <a:buChar char="q"/>
            </a:pPr>
            <a:r>
              <a:rPr lang="uk-UA" sz="2400" b="1" dirty="0" smtClean="0">
                <a:solidFill>
                  <a:schemeClr val="tx1"/>
                </a:solidFill>
                <a:latin typeface="+mn-lt"/>
              </a:rPr>
              <a:t>Свобода в атмосфері</a:t>
            </a:r>
            <a:r>
              <a:rPr lang="uk-UA" sz="2400" dirty="0" smtClean="0">
                <a:solidFill>
                  <a:schemeClr val="tx1"/>
                </a:solidFill>
                <a:latin typeface="+mn-lt"/>
              </a:rPr>
              <a:t>.</a:t>
            </a:r>
            <a:endParaRPr lang="ru-RU" sz="2400" dirty="0" smtClean="0">
              <a:solidFill>
                <a:schemeClr val="tx1"/>
              </a:solidFill>
              <a:latin typeface="+mn-lt"/>
            </a:endParaRPr>
          </a:p>
          <a:p>
            <a:endParaRPr lang="uk-UA" dirty="0"/>
          </a:p>
        </p:txBody>
      </p:sp>
      <p:pic>
        <p:nvPicPr>
          <p:cNvPr id="7" name="Рисунок 6" descr="https://naurok.com.ua/uploads/files/160470/125433/136932_images/thumb_11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83" y="1223159"/>
            <a:ext cx="2850078" cy="2778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Nikitchuk\Downloads\Без названия (2)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08" b="9460"/>
          <a:stretch/>
        </p:blipFill>
        <p:spPr bwMode="auto">
          <a:xfrm>
            <a:off x="7271479" y="3204530"/>
            <a:ext cx="1788795" cy="19389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108613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3"/>
          <p:cNvSpPr txBox="1">
            <a:spLocks noGrp="1"/>
          </p:cNvSpPr>
          <p:nvPr>
            <p:ph type="body" idx="1"/>
          </p:nvPr>
        </p:nvSpPr>
        <p:spPr>
          <a:xfrm>
            <a:off x="150125" y="3179928"/>
            <a:ext cx="4229377" cy="126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ru-RU" b="1" dirty="0">
                <a:latin typeface="Times New Roman"/>
                <a:ea typeface="Times New Roman"/>
                <a:cs typeface="Times New Roman"/>
                <a:sym typeface="Times New Roman"/>
              </a:rPr>
              <a:t>Тема 2. </a:t>
            </a:r>
            <a:endParaRPr lang="ru-RU" b="1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ru-RU" b="1" dirty="0" err="1" smtClean="0">
                <a:latin typeface="Times New Roman"/>
                <a:ea typeface="Times New Roman"/>
                <a:cs typeface="Times New Roman"/>
                <a:sym typeface="Times New Roman"/>
              </a:rPr>
              <a:t>Еволюція</a:t>
            </a:r>
            <a:r>
              <a:rPr lang="ru-RU" b="1" dirty="0" smtClean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b="1" dirty="0">
                <a:latin typeface="Times New Roman"/>
                <a:ea typeface="Times New Roman"/>
                <a:cs typeface="Times New Roman"/>
                <a:sym typeface="Times New Roman"/>
              </a:rPr>
              <a:t>прав </a:t>
            </a:r>
            <a:r>
              <a:rPr lang="ru-RU" b="1" dirty="0" err="1">
                <a:latin typeface="Times New Roman"/>
                <a:ea typeface="Times New Roman"/>
                <a:cs typeface="Times New Roman"/>
                <a:sym typeface="Times New Roman"/>
              </a:rPr>
              <a:t>людини</a:t>
            </a:r>
            <a:endParaRPr b="1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Google Shape;255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8365" y="272954"/>
            <a:ext cx="2988860" cy="243671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34"/>
          <p:cNvSpPr txBox="1">
            <a:spLocks noGrp="1"/>
          </p:cNvSpPr>
          <p:nvPr>
            <p:ph type="body" idx="1"/>
          </p:nvPr>
        </p:nvSpPr>
        <p:spPr>
          <a:xfrm>
            <a:off x="38100" y="114300"/>
            <a:ext cx="9154633" cy="6953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ru-RU" b="1" dirty="0" err="1"/>
              <a:t>Еволюція</a:t>
            </a:r>
            <a:r>
              <a:rPr lang="ru-RU" b="1" dirty="0"/>
              <a:t> прав </a:t>
            </a:r>
            <a:r>
              <a:rPr lang="ru-RU" b="1" dirty="0" err="1" smtClean="0"/>
              <a:t>людини</a:t>
            </a:r>
            <a:r>
              <a:rPr lang="ru-RU" b="1" dirty="0" smtClean="0"/>
              <a:t> (</a:t>
            </a:r>
            <a:r>
              <a:rPr lang="ru-RU" b="1" dirty="0" err="1" smtClean="0"/>
              <a:t>етапи</a:t>
            </a:r>
            <a:r>
              <a:rPr lang="ru-RU" b="1" dirty="0"/>
              <a:t>)</a:t>
            </a:r>
            <a:endParaRPr b="1" dirty="0"/>
          </a:p>
        </p:txBody>
      </p:sp>
      <p:pic>
        <p:nvPicPr>
          <p:cNvPr id="253" name="Google Shape;253;p34"/>
          <p:cNvPicPr preferRelativeResize="0"/>
          <p:nvPr/>
        </p:nvPicPr>
        <p:blipFill rotWithShape="1">
          <a:blip r:embed="rId3">
            <a:alphaModFix/>
          </a:blip>
          <a:srcRect t="15001"/>
          <a:stretch/>
        </p:blipFill>
        <p:spPr>
          <a:xfrm>
            <a:off x="251520" y="1050724"/>
            <a:ext cx="5957894" cy="39451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72200" y="1050724"/>
            <a:ext cx="2180861" cy="1287766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55" name="Google Shape;255;p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57098" y="3651868"/>
            <a:ext cx="2180861" cy="1405217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56" name="Google Shape;256;p3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357098" y="2351296"/>
            <a:ext cx="2180861" cy="1287766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5"/>
          <p:cNvSpPr txBox="1">
            <a:spLocks noGrp="1"/>
          </p:cNvSpPr>
          <p:nvPr>
            <p:ph type="body" idx="1"/>
          </p:nvPr>
        </p:nvSpPr>
        <p:spPr>
          <a:xfrm>
            <a:off x="-180754" y="697612"/>
            <a:ext cx="9144000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ru-RU"/>
              <a:t>Infographic Style</a:t>
            </a:r>
            <a:endParaRPr/>
          </a:p>
        </p:txBody>
      </p:sp>
      <p:sp>
        <p:nvSpPr>
          <p:cNvPr id="262" name="Google Shape;262;p35"/>
          <p:cNvSpPr txBox="1">
            <a:spLocks noGrp="1"/>
          </p:cNvSpPr>
          <p:nvPr>
            <p:ph type="body" idx="2"/>
          </p:nvPr>
        </p:nvSpPr>
        <p:spPr>
          <a:xfrm>
            <a:off x="0" y="687667"/>
            <a:ext cx="9144000" cy="288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rPr lang="ru-RU"/>
              <a:t>Insert the title of your subtitle Here</a:t>
            </a:r>
            <a:endParaRPr/>
          </a:p>
        </p:txBody>
      </p:sp>
      <p:pic>
        <p:nvPicPr>
          <p:cNvPr id="263" name="Google Shape;263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159488"/>
            <a:ext cx="8963246" cy="5302987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35"/>
          <p:cNvSpPr/>
          <p:nvPr/>
        </p:nvSpPr>
        <p:spPr>
          <a:xfrm>
            <a:off x="2573080" y="-106324"/>
            <a:ext cx="3678864" cy="754910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 err="1">
                <a:solidFill>
                  <a:schemeClr val="bg1"/>
                </a:solidFill>
                <a:latin typeface="+mj-lt"/>
                <a:ea typeface="Times New Roman"/>
                <a:cs typeface="Times New Roman"/>
                <a:sym typeface="Times New Roman"/>
              </a:rPr>
              <a:t>Закріплення</a:t>
            </a:r>
            <a:r>
              <a:rPr lang="ru-RU" sz="2400" b="1" dirty="0">
                <a:solidFill>
                  <a:schemeClr val="bg1"/>
                </a:solidFill>
                <a:latin typeface="+mj-lt"/>
                <a:ea typeface="Times New Roman"/>
                <a:cs typeface="Times New Roman"/>
                <a:sym typeface="Times New Roman"/>
              </a:rPr>
              <a:t> прав </a:t>
            </a:r>
            <a:r>
              <a:rPr lang="ru-RU" sz="2400" b="1" dirty="0" err="1">
                <a:solidFill>
                  <a:schemeClr val="bg1"/>
                </a:solidFill>
                <a:latin typeface="+mj-lt"/>
                <a:ea typeface="Times New Roman"/>
                <a:cs typeface="Times New Roman"/>
                <a:sym typeface="Times New Roman"/>
              </a:rPr>
              <a:t>людини</a:t>
            </a:r>
            <a:endParaRPr sz="2400" b="1" dirty="0">
              <a:solidFill>
                <a:schemeClr val="bg1"/>
              </a:solidFill>
              <a:latin typeface="+mj-lt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39"/>
          <p:cNvSpPr txBox="1">
            <a:spLocks noGrp="1"/>
          </p:cNvSpPr>
          <p:nvPr>
            <p:ph type="body" idx="1"/>
          </p:nvPr>
        </p:nvSpPr>
        <p:spPr>
          <a:xfrm>
            <a:off x="0" y="119286"/>
            <a:ext cx="9144000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>
              <a:spcBef>
                <a:spcPts val="0"/>
              </a:spcBef>
            </a:pPr>
            <a:r>
              <a:rPr lang="ru-RU" sz="3200" b="1" dirty="0" err="1"/>
              <a:t>Класифікація</a:t>
            </a:r>
            <a:r>
              <a:rPr lang="ru-RU" sz="3200" b="1" dirty="0"/>
              <a:t> прав </a:t>
            </a:r>
            <a:r>
              <a:rPr lang="ru-RU" sz="3200" b="1" dirty="0" err="1"/>
              <a:t>людини</a:t>
            </a:r>
            <a:r>
              <a:rPr lang="ru-RU" sz="3200" b="1" dirty="0"/>
              <a:t> за </a:t>
            </a:r>
            <a:r>
              <a:rPr lang="ru-RU" sz="3200" b="1" dirty="0" err="1"/>
              <a:t>змістом</a:t>
            </a:r>
            <a:endParaRPr lang="ru-RU" sz="3200" b="1" dirty="0"/>
          </a:p>
        </p:txBody>
      </p:sp>
      <p:grpSp>
        <p:nvGrpSpPr>
          <p:cNvPr id="318" name="Google Shape;318;p39"/>
          <p:cNvGrpSpPr/>
          <p:nvPr/>
        </p:nvGrpSpPr>
        <p:grpSpPr>
          <a:xfrm>
            <a:off x="1424762" y="925033"/>
            <a:ext cx="6138701" cy="3062695"/>
            <a:chOff x="-10832" y="531597"/>
            <a:chExt cx="5954623" cy="2684581"/>
          </a:xfrm>
        </p:grpSpPr>
        <p:sp>
          <p:nvSpPr>
            <p:cNvPr id="319" name="Google Shape;319;p39"/>
            <p:cNvSpPr/>
            <p:nvPr/>
          </p:nvSpPr>
          <p:spPr>
            <a:xfrm>
              <a:off x="123976" y="534665"/>
              <a:ext cx="2828154" cy="1639003"/>
            </a:xfrm>
            <a:prstGeom prst="rect">
              <a:avLst/>
            </a:prstGeom>
            <a:solidFill>
              <a:srgbClr val="797A4F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39"/>
            <p:cNvSpPr txBox="1"/>
            <p:nvPr/>
          </p:nvSpPr>
          <p:spPr>
            <a:xfrm>
              <a:off x="-10832" y="649622"/>
              <a:ext cx="2812677" cy="13061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lvl="0" algn="ctr">
                <a:lnSpc>
                  <a:spcPct val="90000"/>
                </a:lnSpc>
                <a:buClr>
                  <a:schemeClr val="lt1"/>
                </a:buClr>
                <a:buSzPts val="1200"/>
              </a:pPr>
              <a:r>
                <a:rPr lang="ru-RU" sz="1600" b="1" u="sng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Особисті</a:t>
              </a:r>
              <a:endParaRPr lang="ru-RU" sz="1600" b="1" dirty="0">
                <a:solidFill>
                  <a:schemeClr val="bg1"/>
                </a:solidFill>
              </a:endParaRPr>
            </a:p>
            <a:p>
              <a:pPr lvl="0" algn="ctr">
                <a:lnSpc>
                  <a:spcPct val="90000"/>
                </a:lnSpc>
                <a:spcBef>
                  <a:spcPts val="420"/>
                </a:spcBef>
                <a:buClr>
                  <a:schemeClr val="lt1"/>
                </a:buClr>
                <a:buSzPts val="1200"/>
              </a:pPr>
              <a:r>
                <a:rPr lang="ru-RU" sz="1600" b="1" dirty="0" smtClean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Право 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на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життя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повагу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недоторканність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житла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таємне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листування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особисту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err="1" smtClean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недоторканність</a:t>
              </a:r>
              <a:endParaRPr sz="16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321" name="Google Shape;321;p39"/>
            <p:cNvSpPr/>
            <p:nvPr/>
          </p:nvSpPr>
          <p:spPr>
            <a:xfrm>
              <a:off x="3028561" y="531597"/>
              <a:ext cx="2856236" cy="1306126"/>
            </a:xfrm>
            <a:prstGeom prst="rect">
              <a:avLst/>
            </a:prstGeom>
            <a:solidFill>
              <a:srgbClr val="797A4F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39"/>
            <p:cNvSpPr txBox="1"/>
            <p:nvPr/>
          </p:nvSpPr>
          <p:spPr>
            <a:xfrm>
              <a:off x="3028561" y="531597"/>
              <a:ext cx="2856236" cy="13061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lvl="0" algn="ctr">
                <a:lnSpc>
                  <a:spcPct val="90000"/>
                </a:lnSpc>
                <a:buClr>
                  <a:schemeClr val="lt1"/>
                </a:buClr>
                <a:buSzPts val="1200"/>
              </a:pPr>
              <a:r>
                <a:rPr lang="ru-RU" sz="1600" b="1" u="sng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Культурні</a:t>
              </a:r>
              <a:endParaRPr lang="ru-RU" sz="1800" b="1" dirty="0">
                <a:solidFill>
                  <a:schemeClr val="bg1"/>
                </a:solidFill>
              </a:endParaRPr>
            </a:p>
            <a:p>
              <a:pPr lvl="0" algn="ctr">
                <a:lnSpc>
                  <a:spcPct val="90000"/>
                </a:lnSpc>
                <a:spcBef>
                  <a:spcPts val="420"/>
                </a:spcBef>
                <a:buClr>
                  <a:schemeClr val="lt1"/>
                </a:buClr>
                <a:buSzPts val="1200"/>
              </a:pPr>
              <a:r>
                <a:rPr lang="ru-RU" sz="1600" b="1" dirty="0" smtClean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Право 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на: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результати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своєї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інтелектуальної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праці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освіту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свободу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технічної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наукової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художньої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творчості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доступ до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духовних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досягнень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smtClean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народу</a:t>
              </a:r>
              <a:endParaRPr lang="ru-RU" sz="16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323" name="Google Shape;323;p39"/>
            <p:cNvSpPr/>
            <p:nvPr/>
          </p:nvSpPr>
          <p:spPr>
            <a:xfrm>
              <a:off x="95959" y="1910052"/>
              <a:ext cx="2856171" cy="1306126"/>
            </a:xfrm>
            <a:prstGeom prst="rect">
              <a:avLst/>
            </a:prstGeom>
            <a:solidFill>
              <a:srgbClr val="797A4F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39"/>
            <p:cNvSpPr txBox="1"/>
            <p:nvPr/>
          </p:nvSpPr>
          <p:spPr>
            <a:xfrm>
              <a:off x="123085" y="1770650"/>
              <a:ext cx="2856171" cy="13061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lvl="0" algn="ctr">
                <a:lnSpc>
                  <a:spcPct val="90000"/>
                </a:lnSpc>
                <a:buClr>
                  <a:schemeClr val="lt1"/>
                </a:buClr>
                <a:buSzPts val="1200"/>
              </a:pPr>
              <a:r>
                <a:rPr lang="ru-RU" sz="1600" b="1" u="sng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Політичні</a:t>
              </a:r>
              <a:endParaRPr lang="ru-RU" sz="1600" b="1" dirty="0">
                <a:solidFill>
                  <a:schemeClr val="bg1"/>
                </a:solidFill>
              </a:endParaRPr>
            </a:p>
            <a:p>
              <a:pPr lvl="0" algn="ctr">
                <a:lnSpc>
                  <a:spcPct val="90000"/>
                </a:lnSpc>
                <a:spcBef>
                  <a:spcPts val="420"/>
                </a:spcBef>
                <a:buClr>
                  <a:schemeClr val="lt1"/>
                </a:buClr>
                <a:buSzPts val="1200"/>
              </a:pPr>
              <a:r>
                <a:rPr lang="ru-RU" sz="1600" b="1" dirty="0" smtClean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Право 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на свободу думки та слова, на участь в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управлінні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держ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. справами, на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об’єднання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в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політ.партії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на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страйк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</a:p>
          </p:txBody>
        </p:sp>
        <p:sp>
          <p:nvSpPr>
            <p:cNvPr id="325" name="Google Shape;325;p39"/>
            <p:cNvSpPr/>
            <p:nvPr/>
          </p:nvSpPr>
          <p:spPr>
            <a:xfrm>
              <a:off x="3024338" y="1904919"/>
              <a:ext cx="2919453" cy="1306126"/>
            </a:xfrm>
            <a:prstGeom prst="rect">
              <a:avLst/>
            </a:prstGeom>
            <a:solidFill>
              <a:srgbClr val="797A4F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39"/>
            <p:cNvSpPr txBox="1"/>
            <p:nvPr/>
          </p:nvSpPr>
          <p:spPr>
            <a:xfrm>
              <a:off x="3024338" y="1904919"/>
              <a:ext cx="2919453" cy="13061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lvl="0" algn="ctr">
                <a:lnSpc>
                  <a:spcPct val="90000"/>
                </a:lnSpc>
                <a:buClr>
                  <a:schemeClr val="lt1"/>
                </a:buClr>
                <a:buSzPts val="1200"/>
              </a:pPr>
              <a:r>
                <a:rPr lang="ru-RU" sz="1600" b="1" u="sng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Соціальні</a:t>
              </a:r>
              <a:endParaRPr lang="ru-RU" sz="1600" b="1" u="sng" dirty="0">
                <a:solidFill>
                  <a:schemeClr val="bg1"/>
                </a:solidFill>
              </a:endParaRPr>
            </a:p>
            <a:p>
              <a:pPr lvl="0" algn="ctr">
                <a:lnSpc>
                  <a:spcPct val="90000"/>
                </a:lnSpc>
                <a:spcBef>
                  <a:spcPts val="420"/>
                </a:spcBef>
                <a:buClr>
                  <a:schemeClr val="lt1"/>
                </a:buClr>
                <a:buSzPts val="1200"/>
              </a:pPr>
              <a:r>
                <a:rPr lang="ru-RU" sz="1600" b="1" dirty="0" smtClean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Право 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на: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працю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відпочинок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соціальний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захист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медичну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допомогу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достатній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життєвий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рівень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,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забезпечене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для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життя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довкілля</a:t>
              </a:r>
              <a:r>
                <a:rPr lang="ru-RU" sz="1600" b="1" dirty="0">
                  <a:solidFill>
                    <a:schemeClr val="bg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</a:p>
          </p:txBody>
        </p:sp>
      </p:grpSp>
      <p:pic>
        <p:nvPicPr>
          <p:cNvPr id="327" name="Google Shape;327;p39"/>
          <p:cNvPicPr preferRelativeResize="0"/>
          <p:nvPr/>
        </p:nvPicPr>
        <p:blipFill rotWithShape="1">
          <a:blip r:embed="rId3">
            <a:alphaModFix/>
          </a:blip>
          <a:srcRect l="18043" r="14774"/>
          <a:stretch/>
        </p:blipFill>
        <p:spPr>
          <a:xfrm>
            <a:off x="94694" y="966177"/>
            <a:ext cx="1440160" cy="122494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2073349" y="3994122"/>
            <a:ext cx="4678325" cy="10563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chemeClr val="lt1"/>
              </a:buClr>
              <a:buSzPts val="1200"/>
            </a:pPr>
            <a:r>
              <a:rPr lang="ru-RU" sz="1600" b="1" u="sng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Економічні</a:t>
            </a:r>
            <a:endParaRPr lang="ru-RU" sz="1600" b="1" dirty="0">
              <a:solidFill>
                <a:schemeClr val="bg1"/>
              </a:solidFill>
            </a:endParaRPr>
          </a:p>
          <a:p>
            <a:pPr lvl="0" algn="ctr">
              <a:lnSpc>
                <a:spcPct val="90000"/>
              </a:lnSpc>
              <a:spcBef>
                <a:spcPts val="420"/>
              </a:spcBef>
              <a:buClr>
                <a:schemeClr val="lt1"/>
              </a:buClr>
              <a:buSzPts val="1200"/>
            </a:pPr>
            <a:r>
              <a:rPr lang="ru-RU" sz="16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Право </a:t>
            </a:r>
            <a:r>
              <a:rPr lang="ru-RU" sz="16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</a:t>
            </a:r>
            <a:r>
              <a:rPr lang="ru-RU" sz="1600" b="1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приватну</a:t>
            </a:r>
            <a:r>
              <a:rPr lang="ru-RU" sz="16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власність</a:t>
            </a:r>
            <a:r>
              <a:rPr lang="ru-RU" sz="16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на </a:t>
            </a:r>
            <a:r>
              <a:rPr lang="ru-RU" sz="1600" b="1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підприємницьку</a:t>
            </a:r>
            <a:r>
              <a:rPr lang="ru-RU" sz="16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діяльність</a:t>
            </a:r>
            <a:r>
              <a:rPr lang="ru-RU" sz="16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на </a:t>
            </a:r>
            <a:r>
              <a:rPr lang="ru-RU" sz="1600" b="1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користування</a:t>
            </a:r>
            <a:r>
              <a:rPr lang="ru-RU" sz="16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об’єктами</a:t>
            </a:r>
            <a:r>
              <a:rPr lang="ru-RU" sz="16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державної</a:t>
            </a:r>
            <a:r>
              <a:rPr lang="ru-RU" sz="16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власності</a:t>
            </a:r>
            <a:endParaRPr lang="ru-RU" sz="1600" b="1" dirty="0">
              <a:solidFill>
                <a:schemeClr val="bg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" name="Google Shape;305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14492" y="3994122"/>
            <a:ext cx="1989266" cy="9564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306;p3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5508" y="3862763"/>
            <a:ext cx="1424763" cy="1219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329;p3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614287" y="2415122"/>
            <a:ext cx="1416469" cy="12249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304;p3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8057" y="2270624"/>
            <a:ext cx="1424762" cy="13694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307;p3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563463" y="1001650"/>
            <a:ext cx="1467293" cy="13368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033516" y="436728"/>
            <a:ext cx="7110484" cy="903916"/>
          </a:xfrm>
        </p:spPr>
        <p:txBody>
          <a:bodyPr/>
          <a:lstStyle/>
          <a:p>
            <a:pPr algn="ctr"/>
            <a:r>
              <a:rPr lang="uk-UA" sz="3200" b="1" dirty="0"/>
              <a:t>Права і свободи людини в </a:t>
            </a:r>
            <a:r>
              <a:rPr lang="uk-UA" sz="3200" b="1" dirty="0" smtClean="0"/>
              <a:t>документах</a:t>
            </a:r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770496" y="1340644"/>
            <a:ext cx="637350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800" b="1" i="1" dirty="0">
                <a:solidFill>
                  <a:srgbClr val="C00000"/>
                </a:solidFill>
              </a:rPr>
              <a:t>Права і свободи людини в документах</a:t>
            </a:r>
            <a:endParaRPr lang="ru-RU" sz="1800" dirty="0">
              <a:solidFill>
                <a:srgbClr val="C00000"/>
              </a:solidFill>
            </a:endParaRPr>
          </a:p>
          <a:p>
            <a:pPr marL="285750" lvl="0" indent="-285750">
              <a:buFont typeface="Wingdings" pitchFamily="2" charset="2"/>
              <a:buChar char="q"/>
            </a:pPr>
            <a:r>
              <a:rPr lang="uk-UA" sz="1800" b="1" dirty="0"/>
              <a:t>Міжнародного рівня </a:t>
            </a:r>
            <a:r>
              <a:rPr lang="ru-RU" sz="1800" b="1" dirty="0"/>
              <a:t>— </a:t>
            </a:r>
            <a:r>
              <a:rPr lang="uk-UA" sz="1800" b="1" dirty="0"/>
              <a:t>Міжнародний білль про права;</a:t>
            </a:r>
            <a:endParaRPr lang="ru-RU" sz="1800" b="1" dirty="0"/>
          </a:p>
          <a:p>
            <a:pPr marL="285750" lvl="0" indent="-285750">
              <a:buFont typeface="Wingdings" pitchFamily="2" charset="2"/>
              <a:buChar char="q"/>
            </a:pPr>
            <a:r>
              <a:rPr lang="uk-UA" sz="1800" b="1" dirty="0"/>
              <a:t>Загальна декларація прав людини </a:t>
            </a:r>
            <a:r>
              <a:rPr lang="ru-RU" sz="1800" b="1" dirty="0"/>
              <a:t>1948 р.;</a:t>
            </a:r>
          </a:p>
          <a:p>
            <a:pPr marL="285750" lvl="0" indent="-285750">
              <a:buFont typeface="Wingdings" pitchFamily="2" charset="2"/>
              <a:buChar char="q"/>
            </a:pPr>
            <a:r>
              <a:rPr lang="uk-UA" sz="1800" b="1" dirty="0"/>
              <a:t>Міжнародний пакт про громадянські і політичні права </a:t>
            </a:r>
            <a:r>
              <a:rPr lang="ru-RU" sz="1800" b="1" dirty="0"/>
              <a:t>1966 </a:t>
            </a:r>
            <a:r>
              <a:rPr lang="uk-UA" sz="1800" b="1" dirty="0"/>
              <a:t>рік;</a:t>
            </a:r>
            <a:endParaRPr lang="ru-RU" sz="1800" b="1" dirty="0"/>
          </a:p>
          <a:p>
            <a:pPr marL="285750" lvl="0" indent="-285750">
              <a:buFont typeface="Wingdings" pitchFamily="2" charset="2"/>
              <a:buChar char="q"/>
            </a:pPr>
            <a:r>
              <a:rPr lang="uk-UA" sz="1800" b="1" dirty="0"/>
              <a:t>Міжнародний пакт про соціальні, економічні та культурні права;</a:t>
            </a:r>
            <a:endParaRPr lang="ru-RU" sz="1800" b="1" dirty="0"/>
          </a:p>
          <a:p>
            <a:pPr marL="285750" lvl="0" indent="-285750">
              <a:buFont typeface="Wingdings" pitchFamily="2" charset="2"/>
              <a:buChar char="q"/>
            </a:pPr>
            <a:r>
              <a:rPr lang="uk-UA" sz="1800" b="1" dirty="0"/>
              <a:t>європейського рівня </a:t>
            </a:r>
            <a:r>
              <a:rPr lang="ru-RU" sz="1800" b="1" dirty="0"/>
              <a:t>— </a:t>
            </a:r>
            <a:r>
              <a:rPr lang="uk-UA" sz="1800" b="1" dirty="0"/>
              <a:t>Європейська Конвенція про захист прав людини та основних свобод;</a:t>
            </a:r>
            <a:endParaRPr lang="ru-RU" sz="1800" b="1" dirty="0"/>
          </a:p>
          <a:p>
            <a:pPr marL="285750" lvl="0" indent="-285750">
              <a:buFont typeface="Wingdings" pitchFamily="2" charset="2"/>
              <a:buChar char="q"/>
            </a:pPr>
            <a:r>
              <a:rPr lang="uk-UA" sz="1800" b="1" dirty="0"/>
              <a:t>державного рівня </a:t>
            </a:r>
            <a:r>
              <a:rPr lang="ru-RU" sz="1800" b="1" dirty="0"/>
              <a:t>— </a:t>
            </a:r>
            <a:r>
              <a:rPr lang="uk-UA" sz="1800" b="1" dirty="0"/>
              <a:t>Конституція України.</a:t>
            </a:r>
            <a:endParaRPr lang="ru-RU" sz="1800" b="1" dirty="0"/>
          </a:p>
        </p:txBody>
      </p:sp>
      <p:pic>
        <p:nvPicPr>
          <p:cNvPr id="5" name="Picture 2" descr="Конституция Украин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43" y="1228299"/>
            <a:ext cx="2434796" cy="2845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14323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42"/>
          <p:cNvSpPr txBox="1">
            <a:spLocks noGrp="1"/>
          </p:cNvSpPr>
          <p:nvPr>
            <p:ph type="body" idx="1"/>
          </p:nvPr>
        </p:nvSpPr>
        <p:spPr>
          <a:xfrm>
            <a:off x="0" y="2078181"/>
            <a:ext cx="3916907" cy="2648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indent="0" algn="ctr">
              <a:spcBef>
                <a:spcPts val="0"/>
              </a:spcBef>
            </a:pPr>
            <a:r>
              <a:rPr lang="ru-RU" sz="3200" b="1" dirty="0" smtClean="0"/>
              <a:t>Тема 3</a:t>
            </a:r>
          </a:p>
          <a:p>
            <a:pPr marL="0" indent="0" algn="ctr">
              <a:spcBef>
                <a:spcPts val="0"/>
              </a:spcBef>
            </a:pPr>
            <a:r>
              <a:rPr lang="en-GB" sz="3200" b="1" dirty="0" err="1" smtClean="0">
                <a:latin typeface="Times New Roman" pitchFamily="18" charset="0"/>
                <a:cs typeface="Times New Roman" pitchFamily="18" charset="0"/>
              </a:rPr>
              <a:t>Історія</a:t>
            </a:r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виникнення поняття «м</a:t>
            </a:r>
            <a:r>
              <a:rPr lang="en-GB" sz="3200" b="1" dirty="0" err="1">
                <a:latin typeface="Times New Roman" pitchFamily="18" charset="0"/>
                <a:cs typeface="Times New Roman" pitchFamily="18" charset="0"/>
              </a:rPr>
              <a:t>іжнародн</a:t>
            </a:r>
            <a:r>
              <a:rPr lang="uk-UA" sz="3200" b="1" dirty="0" err="1">
                <a:latin typeface="Times New Roman" pitchFamily="18" charset="0"/>
                <a:cs typeface="Times New Roman" pitchFamily="18" charset="0"/>
              </a:rPr>
              <a:t>ого</a:t>
            </a:r>
            <a:r>
              <a:rPr lang="en-GB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en-GB" sz="3200" b="1" dirty="0" err="1">
                <a:latin typeface="Times New Roman" pitchFamily="18" charset="0"/>
                <a:cs typeface="Times New Roman" pitchFamily="18" charset="0"/>
              </a:rPr>
              <a:t>уманітарн</a:t>
            </a:r>
            <a:r>
              <a:rPr lang="uk-UA" sz="3200" b="1" dirty="0" err="1">
                <a:latin typeface="Times New Roman" pitchFamily="18" charset="0"/>
                <a:cs typeface="Times New Roman" pitchFamily="18" charset="0"/>
              </a:rPr>
              <a:t>ого</a:t>
            </a:r>
            <a:r>
              <a:rPr lang="en-GB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b="1" dirty="0" err="1">
                <a:latin typeface="Times New Roman" pitchFamily="18" charset="0"/>
                <a:cs typeface="Times New Roman" pitchFamily="18" charset="0"/>
              </a:rPr>
              <a:t>прав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а(МГТ)»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98" y="304589"/>
            <a:ext cx="1512335" cy="15123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620" y="304589"/>
            <a:ext cx="1859697" cy="15979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023582" y="230674"/>
            <a:ext cx="7792872" cy="576064"/>
          </a:xfrm>
        </p:spPr>
        <p:txBody>
          <a:bodyPr/>
          <a:lstStyle/>
          <a:p>
            <a:pPr algn="r"/>
            <a:r>
              <a:rPr lang="ru-RU" sz="2400" b="1" dirty="0" smtClean="0"/>
              <a:t>Жан </a:t>
            </a:r>
            <a:r>
              <a:rPr lang="ru-RU" sz="2400" b="1" dirty="0" err="1" smtClean="0"/>
              <a:t>Анрі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Дюнан</a:t>
            </a:r>
            <a:r>
              <a:rPr lang="ru-RU" sz="2400" b="1" dirty="0" smtClean="0"/>
              <a:t> та </a:t>
            </a:r>
            <a:r>
              <a:rPr lang="uk-UA" sz="2400" b="1" dirty="0" smtClean="0"/>
              <a:t>Гійом - </a:t>
            </a:r>
            <a:r>
              <a:rPr lang="uk-UA" sz="2400" b="1" dirty="0" err="1" smtClean="0"/>
              <a:t>Андрі</a:t>
            </a:r>
            <a:r>
              <a:rPr lang="uk-UA" sz="2400" b="1" dirty="0" smtClean="0"/>
              <a:t> </a:t>
            </a:r>
            <a:r>
              <a:rPr lang="uk-UA" sz="2400" b="1" dirty="0" err="1"/>
              <a:t>Д</a:t>
            </a:r>
            <a:r>
              <a:rPr lang="uk-UA" sz="2800" b="1" dirty="0" err="1"/>
              <a:t>юфур</a:t>
            </a:r>
            <a:r>
              <a:rPr lang="uk-UA" sz="2800" b="1" dirty="0"/>
              <a:t>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983036" y="834032"/>
            <a:ext cx="7160964" cy="567255"/>
          </a:xfrm>
        </p:spPr>
        <p:txBody>
          <a:bodyPr/>
          <a:lstStyle/>
          <a:p>
            <a:r>
              <a:rPr lang="uk-UA" sz="2000" b="1" dirty="0" smtClean="0"/>
              <a:t>ініціатори підписання </a:t>
            </a:r>
            <a:r>
              <a:rPr lang="uk-UA" sz="2000" b="1" dirty="0"/>
              <a:t>Женевської конвенції</a:t>
            </a:r>
            <a:endParaRPr lang="ru-RU" sz="2000" dirty="0"/>
          </a:p>
          <a:p>
            <a:r>
              <a:rPr lang="ru-RU" sz="2000" dirty="0"/>
              <a:t>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52242" y="1282535"/>
            <a:ext cx="439294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Початок </a:t>
            </a:r>
            <a:r>
              <a:rPr lang="ru-RU" sz="2400" dirty="0" err="1" smtClean="0"/>
              <a:t>розвитку</a:t>
            </a:r>
            <a:r>
              <a:rPr lang="ru-RU" sz="2400" dirty="0" smtClean="0"/>
              <a:t> </a:t>
            </a:r>
            <a:r>
              <a:rPr lang="ru-RU" sz="2400" dirty="0" err="1" smtClean="0"/>
              <a:t>міжнародного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гуманітарного</a:t>
            </a:r>
            <a:r>
              <a:rPr lang="ru-RU" sz="2400" dirty="0" smtClean="0"/>
              <a:t> права </a:t>
            </a:r>
            <a:r>
              <a:rPr lang="ru-RU" sz="2400" dirty="0" err="1" smtClean="0"/>
              <a:t>пов'язують</a:t>
            </a:r>
            <a:r>
              <a:rPr lang="ru-RU" sz="2400" dirty="0" smtClean="0"/>
              <a:t> з </a:t>
            </a:r>
            <a:r>
              <a:rPr lang="ru-RU" sz="2400" dirty="0" err="1" smtClean="0"/>
              <a:t>прийняттям</a:t>
            </a:r>
            <a:r>
              <a:rPr lang="ru-RU" sz="2400" dirty="0" smtClean="0"/>
              <a:t> 22 </a:t>
            </a:r>
            <a:r>
              <a:rPr lang="ru-RU" sz="2400" dirty="0" err="1" smtClean="0"/>
              <a:t>серпня</a:t>
            </a:r>
            <a:r>
              <a:rPr lang="ru-RU" sz="2400" dirty="0" smtClean="0"/>
              <a:t> 1864 на </a:t>
            </a:r>
            <a:r>
              <a:rPr lang="ru-RU" sz="2400" dirty="0" err="1" smtClean="0"/>
              <a:t>дипломатичній</a:t>
            </a:r>
            <a:r>
              <a:rPr lang="ru-RU" sz="2400" dirty="0" smtClean="0"/>
              <a:t> </a:t>
            </a:r>
            <a:r>
              <a:rPr lang="ru-RU" sz="2400" dirty="0" err="1" smtClean="0"/>
              <a:t>конференції</a:t>
            </a:r>
            <a:r>
              <a:rPr lang="ru-RU" sz="2400" dirty="0" smtClean="0"/>
              <a:t> в </a:t>
            </a:r>
            <a:r>
              <a:rPr lang="ru-RU" sz="2400" dirty="0" err="1" smtClean="0"/>
              <a:t>Женеві</a:t>
            </a:r>
            <a:r>
              <a:rPr lang="ru-RU" sz="2400" dirty="0" smtClean="0"/>
              <a:t> </a:t>
            </a:r>
            <a:r>
              <a:rPr lang="ru-RU" sz="2400" dirty="0" err="1" smtClean="0"/>
              <a:t>Конвенції</a:t>
            </a:r>
            <a:r>
              <a:rPr lang="ru-RU" sz="2400" dirty="0" smtClean="0"/>
              <a:t> про </a:t>
            </a:r>
            <a:r>
              <a:rPr lang="ru-RU" sz="2400" dirty="0" err="1" smtClean="0"/>
              <a:t>поліпшення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долі</a:t>
            </a:r>
            <a:r>
              <a:rPr lang="ru-RU" sz="2400" dirty="0" smtClean="0"/>
              <a:t> </a:t>
            </a:r>
            <a:r>
              <a:rPr lang="ru-RU" sz="2400" dirty="0" err="1" smtClean="0"/>
              <a:t>поранених</a:t>
            </a:r>
            <a:r>
              <a:rPr lang="ru-RU" sz="2400" dirty="0" smtClean="0"/>
              <a:t> і </a:t>
            </a:r>
            <a:r>
              <a:rPr lang="ru-RU" sz="2400" dirty="0" err="1" smtClean="0"/>
              <a:t>хворих</a:t>
            </a:r>
            <a:r>
              <a:rPr lang="ru-RU" sz="2400" dirty="0" smtClean="0"/>
              <a:t> </a:t>
            </a:r>
            <a:r>
              <a:rPr lang="ru-RU" sz="2400" dirty="0" err="1" smtClean="0"/>
              <a:t>воїнів</a:t>
            </a:r>
            <a:r>
              <a:rPr lang="ru-RU" sz="2400" dirty="0" smtClean="0"/>
              <a:t> </a:t>
            </a:r>
            <a:r>
              <a:rPr lang="ru-RU" sz="2400" dirty="0" err="1" smtClean="0"/>
              <a:t>під</a:t>
            </a:r>
            <a:r>
              <a:rPr lang="ru-RU" sz="2400" dirty="0" smtClean="0"/>
              <a:t> час </a:t>
            </a:r>
            <a:r>
              <a:rPr lang="ru-RU" sz="2400" dirty="0" err="1" smtClean="0"/>
              <a:t>сухопутної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війни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3074" name="Picture 2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684" y="1554651"/>
            <a:ext cx="2329131" cy="2829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Історія гуманітарного задуму 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82" r="15386" b="4550"/>
          <a:stretch/>
        </p:blipFill>
        <p:spPr bwMode="auto">
          <a:xfrm>
            <a:off x="-31727" y="2112519"/>
            <a:ext cx="2683823" cy="2125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3550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583140" y="257969"/>
            <a:ext cx="7560860" cy="576064"/>
          </a:xfrm>
        </p:spPr>
        <p:txBody>
          <a:bodyPr/>
          <a:lstStyle/>
          <a:p>
            <a:pPr algn="ctr"/>
            <a:r>
              <a:rPr lang="uk-UA" sz="2800" b="1" dirty="0"/>
              <a:t>Міжнародний комітет допомоги пораненим – «Комітет п’яти»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67284" y="1364777"/>
            <a:ext cx="489954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/>
              <a:t>Для поширення цих ідей А. </a:t>
            </a:r>
            <a:r>
              <a:rPr lang="uk-UA" sz="2000" b="1" dirty="0" err="1" smtClean="0"/>
              <a:t>Дюнана</a:t>
            </a:r>
            <a:r>
              <a:rPr lang="uk-UA" sz="2000" b="1" dirty="0" smtClean="0"/>
              <a:t> в 1863 році в Женеві було створено Міжнародний комітет допомоги пораненим – «Комітет п’яти» в складі генерала </a:t>
            </a:r>
            <a:r>
              <a:rPr lang="uk-UA" sz="2000" b="1" dirty="0" err="1" smtClean="0"/>
              <a:t>Дюфура</a:t>
            </a:r>
            <a:r>
              <a:rPr lang="uk-UA" sz="2000" b="1" dirty="0" smtClean="0"/>
              <a:t>, Гюстава </a:t>
            </a:r>
            <a:r>
              <a:rPr lang="uk-UA" sz="2000" b="1" dirty="0" err="1" smtClean="0"/>
              <a:t>Муанье</a:t>
            </a:r>
            <a:r>
              <a:rPr lang="uk-UA" sz="2000" b="1" dirty="0" smtClean="0"/>
              <a:t>, </a:t>
            </a:r>
            <a:r>
              <a:rPr lang="uk-UA" sz="2000" b="1" dirty="0" err="1" smtClean="0"/>
              <a:t>Анрі</a:t>
            </a:r>
            <a:r>
              <a:rPr lang="uk-UA" sz="2000" b="1" dirty="0" smtClean="0"/>
              <a:t> </a:t>
            </a:r>
            <a:r>
              <a:rPr lang="uk-UA" sz="2000" b="1" dirty="0" err="1" smtClean="0"/>
              <a:t>Дюнана</a:t>
            </a:r>
            <a:r>
              <a:rPr lang="uk-UA" sz="2000" b="1" dirty="0" smtClean="0"/>
              <a:t>, доктора Лун </a:t>
            </a:r>
            <a:r>
              <a:rPr lang="uk-UA" sz="2000" b="1" dirty="0" err="1" smtClean="0"/>
              <a:t>Аппіа</a:t>
            </a:r>
            <a:r>
              <a:rPr lang="uk-UA" sz="2000" b="1" dirty="0" smtClean="0"/>
              <a:t>, доктора Теодора </a:t>
            </a:r>
            <a:r>
              <a:rPr lang="uk-UA" sz="2000" b="1" dirty="0" err="1" smtClean="0"/>
              <a:t>Монуарта</a:t>
            </a:r>
            <a:r>
              <a:rPr lang="uk-UA" sz="2000" b="1" dirty="0" smtClean="0"/>
              <a:t>. </a:t>
            </a:r>
          </a:p>
          <a:p>
            <a:pPr algn="ctr"/>
            <a:r>
              <a:rPr lang="uk-UA" sz="2000" b="1" dirty="0" smtClean="0">
                <a:solidFill>
                  <a:srgbClr val="C00000"/>
                </a:solidFill>
              </a:rPr>
              <a:t>З 1880 року цей «Комітет</a:t>
            </a:r>
          </a:p>
          <a:p>
            <a:pPr algn="ctr"/>
            <a:r>
              <a:rPr lang="uk-UA" sz="2000" b="1" dirty="0" smtClean="0">
                <a:solidFill>
                  <a:srgbClr val="C00000"/>
                </a:solidFill>
              </a:rPr>
              <a:t>п’яти» стане відомим як Міжнародний комітет Червоного Хреста</a:t>
            </a:r>
            <a:endParaRPr lang="uk-UA" sz="2000" b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337"/>
            <a:ext cx="4103618" cy="3466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79008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231986" y="257969"/>
            <a:ext cx="6912014" cy="576064"/>
          </a:xfrm>
        </p:spPr>
        <p:txBody>
          <a:bodyPr/>
          <a:lstStyle/>
          <a:p>
            <a:pPr algn="ctr"/>
            <a:r>
              <a:rPr lang="ru-RU" sz="2400" b="1" dirty="0" err="1"/>
              <a:t>Міжнародний</a:t>
            </a:r>
            <a:r>
              <a:rPr lang="ru-RU" sz="2400" b="1" dirty="0"/>
              <a:t> </a:t>
            </a:r>
            <a:r>
              <a:rPr lang="ru-RU" sz="2400" b="1" dirty="0" err="1"/>
              <a:t>Комітет</a:t>
            </a:r>
            <a:r>
              <a:rPr lang="ru-RU" sz="2400" b="1" dirty="0"/>
              <a:t> Червоного </a:t>
            </a:r>
            <a:r>
              <a:rPr lang="ru-RU" sz="2400" b="1" dirty="0" err="1"/>
              <a:t>Хреста</a:t>
            </a:r>
            <a:r>
              <a:rPr lang="ru-RU" sz="2400" b="1" dirty="0"/>
              <a:t> </a:t>
            </a:r>
            <a:endParaRPr lang="uk-UA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02507" y="1306287"/>
            <a:ext cx="626432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ru-RU" sz="2000" dirty="0" err="1"/>
              <a:t>Міжнародний</a:t>
            </a:r>
            <a:r>
              <a:rPr lang="ru-RU" sz="2000" dirty="0"/>
              <a:t> </a:t>
            </a:r>
            <a:r>
              <a:rPr lang="ru-RU" sz="2000" dirty="0" err="1"/>
              <a:t>Комітет</a:t>
            </a:r>
            <a:r>
              <a:rPr lang="ru-RU" sz="2000" dirty="0"/>
              <a:t> Червоного </a:t>
            </a:r>
            <a:r>
              <a:rPr lang="ru-RU" sz="2000" dirty="0" err="1"/>
              <a:t>Хреста</a:t>
            </a:r>
            <a:r>
              <a:rPr lang="ru-RU" sz="2000" dirty="0"/>
              <a:t> (МКЧХ,) —</a:t>
            </a:r>
            <a:r>
              <a:rPr lang="ru-RU" sz="2000" dirty="0" err="1"/>
              <a:t>гуманітарна</a:t>
            </a:r>
            <a:r>
              <a:rPr lang="ru-RU" sz="2000" dirty="0"/>
              <a:t> </a:t>
            </a:r>
            <a:r>
              <a:rPr lang="ru-RU" sz="2000" dirty="0" err="1"/>
              <a:t>установа</a:t>
            </a:r>
            <a:r>
              <a:rPr lang="ru-RU" sz="2000" dirty="0"/>
              <a:t>, яка </a:t>
            </a:r>
            <a:r>
              <a:rPr lang="ru-RU" sz="2000" dirty="0" err="1"/>
              <a:t>була</a:t>
            </a:r>
            <a:r>
              <a:rPr lang="ru-RU" sz="2000" dirty="0"/>
              <a:t> заснована </a:t>
            </a:r>
            <a:r>
              <a:rPr lang="ru-RU" sz="2000" dirty="0" err="1"/>
              <a:t>Анрі</a:t>
            </a:r>
            <a:r>
              <a:rPr lang="ru-RU" sz="2000" dirty="0"/>
              <a:t> </a:t>
            </a:r>
            <a:r>
              <a:rPr lang="ru-RU" sz="2000" dirty="0" err="1"/>
              <a:t>Дюнаном</a:t>
            </a:r>
            <a:r>
              <a:rPr lang="ru-RU" sz="2000" dirty="0"/>
              <a:t> в 1863 </a:t>
            </a:r>
            <a:r>
              <a:rPr lang="ru-RU" sz="2000" dirty="0" err="1"/>
              <a:t>році</a:t>
            </a:r>
            <a:r>
              <a:rPr lang="ru-RU" sz="2000" dirty="0"/>
              <a:t> в </a:t>
            </a:r>
            <a:r>
              <a:rPr lang="ru-RU" sz="2000" dirty="0" err="1"/>
              <a:t>Женеві</a:t>
            </a:r>
            <a:r>
              <a:rPr lang="ru-RU" sz="2000" dirty="0"/>
              <a:t>, </a:t>
            </a:r>
            <a:r>
              <a:rPr lang="ru-RU" sz="2000" dirty="0" err="1"/>
              <a:t>Швейцарія</a:t>
            </a:r>
            <a:r>
              <a:rPr lang="ru-RU" sz="2000" dirty="0"/>
              <a:t>. </a:t>
            </a:r>
            <a:r>
              <a:rPr lang="ru-RU" sz="2000" dirty="0" err="1"/>
              <a:t>Ії</a:t>
            </a:r>
            <a:r>
              <a:rPr lang="ru-RU" sz="2000" dirty="0"/>
              <a:t> </a:t>
            </a:r>
            <a:r>
              <a:rPr lang="ru-RU" sz="2000" dirty="0" err="1"/>
              <a:t>повноваження</a:t>
            </a:r>
            <a:r>
              <a:rPr lang="ru-RU" sz="2000" dirty="0"/>
              <a:t> </a:t>
            </a:r>
            <a:r>
              <a:rPr lang="ru-RU" sz="2000" dirty="0" err="1"/>
              <a:t>базуються</a:t>
            </a:r>
            <a:r>
              <a:rPr lang="ru-RU" sz="2000" dirty="0"/>
              <a:t> на </a:t>
            </a:r>
            <a:r>
              <a:rPr lang="ru-RU" sz="2000" dirty="0" err="1"/>
              <a:t>міжнародному</a:t>
            </a:r>
            <a:r>
              <a:rPr lang="ru-RU" sz="2000" dirty="0"/>
              <a:t> </a:t>
            </a:r>
            <a:r>
              <a:rPr lang="ru-RU" sz="2000" dirty="0" err="1"/>
              <a:t>гуманітарному</a:t>
            </a:r>
            <a:r>
              <a:rPr lang="ru-RU" sz="2000" dirty="0"/>
              <a:t> </a:t>
            </a:r>
            <a:r>
              <a:rPr lang="ru-RU" sz="2000" dirty="0" err="1"/>
              <a:t>праві</a:t>
            </a:r>
            <a:r>
              <a:rPr lang="ru-RU" sz="2000" dirty="0"/>
              <a:t> </a:t>
            </a:r>
            <a:r>
              <a:rPr lang="ru-RU" sz="2000" dirty="0" err="1"/>
              <a:t>Женевських</a:t>
            </a:r>
            <a:r>
              <a:rPr lang="ru-RU" sz="2000" dirty="0"/>
              <a:t> </a:t>
            </a:r>
            <a:r>
              <a:rPr lang="ru-RU" sz="2000" dirty="0" err="1"/>
              <a:t>конвенцій</a:t>
            </a:r>
            <a:r>
              <a:rPr lang="ru-RU" sz="2000" dirty="0"/>
              <a:t>, для </a:t>
            </a:r>
            <a:r>
              <a:rPr lang="ru-RU" sz="2000" dirty="0" err="1"/>
              <a:t>захисту</a:t>
            </a:r>
            <a:r>
              <a:rPr lang="ru-RU" sz="2000" dirty="0"/>
              <a:t> жертв </a:t>
            </a:r>
            <a:r>
              <a:rPr lang="ru-RU" sz="2000" dirty="0" err="1"/>
              <a:t>міжнародних</a:t>
            </a:r>
            <a:r>
              <a:rPr lang="ru-RU" sz="2000" dirty="0"/>
              <a:t> і </a:t>
            </a:r>
            <a:r>
              <a:rPr lang="ru-RU" sz="2000" dirty="0" err="1"/>
              <a:t>внутрішніх</a:t>
            </a:r>
            <a:r>
              <a:rPr lang="ru-RU" sz="2000" dirty="0"/>
              <a:t> </a:t>
            </a:r>
            <a:r>
              <a:rPr lang="ru-RU" sz="2000" dirty="0" err="1"/>
              <a:t>збройних</a:t>
            </a:r>
            <a:r>
              <a:rPr lang="ru-RU" sz="2000" dirty="0"/>
              <a:t> </a:t>
            </a:r>
            <a:r>
              <a:rPr lang="ru-RU" sz="2000" dirty="0" err="1"/>
              <a:t>конфліктів</a:t>
            </a:r>
            <a:r>
              <a:rPr lang="ru-RU" sz="2000" dirty="0"/>
              <a:t>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ru-RU" sz="2000" dirty="0" err="1"/>
              <a:t>Міжнародний</a:t>
            </a:r>
            <a:r>
              <a:rPr lang="ru-RU" sz="2000" dirty="0"/>
              <a:t> </a:t>
            </a:r>
            <a:r>
              <a:rPr lang="ru-RU" sz="2000" dirty="0" err="1"/>
              <a:t>комітет</a:t>
            </a:r>
            <a:r>
              <a:rPr lang="ru-RU" sz="2000" dirty="0"/>
              <a:t> Червоного </a:t>
            </a:r>
            <a:r>
              <a:rPr lang="ru-RU" sz="2000" dirty="0" err="1"/>
              <a:t>Хреста</a:t>
            </a:r>
            <a:r>
              <a:rPr lang="ru-RU" sz="2000" dirty="0"/>
              <a:t> — </a:t>
            </a:r>
            <a:r>
              <a:rPr lang="ru-RU" sz="2000" dirty="0" err="1"/>
              <a:t>частина</a:t>
            </a:r>
            <a:r>
              <a:rPr lang="ru-RU" sz="2000" dirty="0"/>
              <a:t> </a:t>
            </a:r>
            <a:r>
              <a:rPr lang="ru-RU" sz="2000" dirty="0" err="1"/>
              <a:t>Міжнародного</a:t>
            </a:r>
            <a:r>
              <a:rPr lang="ru-RU" sz="2000" dirty="0"/>
              <a:t> </a:t>
            </a:r>
            <a:r>
              <a:rPr lang="ru-RU" sz="2000" dirty="0" err="1"/>
              <a:t>Руху</a:t>
            </a:r>
            <a:r>
              <a:rPr lang="ru-RU" sz="2000" dirty="0"/>
              <a:t> Червоного </a:t>
            </a:r>
            <a:r>
              <a:rPr lang="ru-RU" sz="2000" dirty="0" err="1"/>
              <a:t>Хреста</a:t>
            </a:r>
            <a:r>
              <a:rPr lang="ru-RU" sz="2000" dirty="0"/>
              <a:t> і Червоного </a:t>
            </a:r>
            <a:r>
              <a:rPr lang="ru-RU" sz="2000" dirty="0" err="1"/>
              <a:t>Півмісяця</a:t>
            </a:r>
            <a:r>
              <a:rPr lang="ru-RU" sz="2000" dirty="0"/>
              <a:t> разом з </a:t>
            </a:r>
            <a:r>
              <a:rPr lang="ru-RU" sz="2000" dirty="0" err="1"/>
              <a:t>Міжнародною</a:t>
            </a:r>
            <a:r>
              <a:rPr lang="ru-RU" sz="2000" dirty="0"/>
              <a:t> </a:t>
            </a:r>
            <a:r>
              <a:rPr lang="ru-RU" sz="2000" dirty="0" err="1"/>
              <a:t>Федерацією</a:t>
            </a:r>
            <a:r>
              <a:rPr lang="ru-RU" sz="2000" dirty="0"/>
              <a:t> і 186 </a:t>
            </a:r>
            <a:r>
              <a:rPr lang="ru-RU" sz="2000" dirty="0" err="1"/>
              <a:t>національними</a:t>
            </a:r>
            <a:r>
              <a:rPr lang="ru-RU" sz="2000" dirty="0"/>
              <a:t> </a:t>
            </a:r>
            <a:r>
              <a:rPr lang="ru-RU" sz="2000" dirty="0" err="1" smtClean="0"/>
              <a:t>товариствами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50" y="2519278"/>
            <a:ext cx="2918791" cy="2624222"/>
          </a:xfrm>
          <a:prstGeom prst="rect">
            <a:avLst/>
          </a:prstGeom>
        </p:spPr>
      </p:pic>
      <p:pic>
        <p:nvPicPr>
          <p:cNvPr id="6" name="Picture 10" descr="http://smalltalks.ru/images/stories/henri-dunant-cruz-roja-suiz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9" t="-8690" r="5620" b="8690"/>
          <a:stretch/>
        </p:blipFill>
        <p:spPr bwMode="auto">
          <a:xfrm>
            <a:off x="155250" y="614149"/>
            <a:ext cx="2076736" cy="2478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9008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48"/>
          <p:cNvSpPr txBox="1">
            <a:spLocks noGrp="1"/>
          </p:cNvSpPr>
          <p:nvPr>
            <p:ph type="body" idx="1"/>
          </p:nvPr>
        </p:nvSpPr>
        <p:spPr>
          <a:xfrm>
            <a:off x="-95003" y="2113809"/>
            <a:ext cx="4476997" cy="24741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spcBef>
                <a:spcPts val="750"/>
              </a:spcBef>
            </a:pPr>
            <a:r>
              <a:rPr lang="ru-RU" b="1" dirty="0"/>
              <a:t>Тема 4. </a:t>
            </a:r>
            <a:endParaRPr lang="ru-RU" b="1" dirty="0" smtClean="0"/>
          </a:p>
          <a:p>
            <a:pPr algn="ctr">
              <a:spcBef>
                <a:spcPts val="750"/>
              </a:spcBef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Головні 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завдання та принципи МГП</a:t>
            </a:r>
          </a:p>
        </p:txBody>
      </p:sp>
      <p:pic>
        <p:nvPicPr>
          <p:cNvPr id="7170" name="Picture 2" descr="женевская конвенц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202" y="396022"/>
            <a:ext cx="4315114" cy="288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1302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793174" y="0"/>
            <a:ext cx="7006442" cy="1556088"/>
          </a:xfrm>
        </p:spPr>
        <p:txBody>
          <a:bodyPr/>
          <a:lstStyle/>
          <a:p>
            <a:pPr algn="ctr"/>
            <a:r>
              <a:rPr lang="uk-UA" sz="3200" b="1" dirty="0">
                <a:solidFill>
                  <a:schemeClr val="bg1"/>
                </a:solidFill>
              </a:rPr>
              <a:t>Жан </a:t>
            </a:r>
            <a:r>
              <a:rPr lang="uk-UA" sz="3200" b="1" dirty="0" err="1" smtClean="0">
                <a:solidFill>
                  <a:schemeClr val="bg1"/>
                </a:solidFill>
              </a:rPr>
              <a:t>Пікте</a:t>
            </a:r>
            <a:r>
              <a:rPr lang="uk-UA" sz="3200" b="1" dirty="0" smtClean="0">
                <a:solidFill>
                  <a:schemeClr val="bg1"/>
                </a:solidFill>
              </a:rPr>
              <a:t> </a:t>
            </a:r>
            <a:endParaRPr lang="en-US" sz="3200" b="1" dirty="0">
              <a:solidFill>
                <a:schemeClr val="bg1"/>
              </a:solidFill>
            </a:endParaRPr>
          </a:p>
          <a:p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58466" y="870333"/>
            <a:ext cx="8185533" cy="685335"/>
          </a:xfrm>
          <a:solidFill>
            <a:schemeClr val="accent5"/>
          </a:solidFill>
        </p:spPr>
        <p:txBody>
          <a:bodyPr/>
          <a:lstStyle/>
          <a:p>
            <a:pPr indent="-457200" algn="ctr"/>
            <a:endParaRPr lang="uk-UA" sz="2000" b="1" dirty="0" smtClean="0">
              <a:solidFill>
                <a:schemeClr val="bg1"/>
              </a:solidFill>
            </a:endParaRPr>
          </a:p>
          <a:p>
            <a:pPr indent="-457200" algn="ctr"/>
            <a:r>
              <a:rPr lang="uk-UA" sz="2000" b="1" dirty="0" smtClean="0">
                <a:solidFill>
                  <a:schemeClr val="bg1"/>
                </a:solidFill>
              </a:rPr>
              <a:t>Загальновизнаним </a:t>
            </a:r>
            <a:r>
              <a:rPr lang="uk-UA" sz="2000" b="1" dirty="0">
                <a:solidFill>
                  <a:schemeClr val="bg1"/>
                </a:solidFill>
              </a:rPr>
              <a:t>автором </a:t>
            </a:r>
            <a:r>
              <a:rPr lang="uk-UA" sz="2000" b="1" dirty="0" smtClean="0">
                <a:solidFill>
                  <a:schemeClr val="bg1"/>
                </a:solidFill>
              </a:rPr>
              <a:t>терміну </a:t>
            </a:r>
            <a:r>
              <a:rPr lang="uk-UA" sz="2000" b="1" dirty="0">
                <a:solidFill>
                  <a:schemeClr val="bg1"/>
                </a:solidFill>
              </a:rPr>
              <a:t>"міжнародне гуманітарне право" є </a:t>
            </a:r>
            <a:r>
              <a:rPr lang="uk-UA" sz="2000" b="1" dirty="0" smtClean="0">
                <a:solidFill>
                  <a:schemeClr val="bg1"/>
                </a:solidFill>
              </a:rPr>
              <a:t>швейцарський </a:t>
            </a:r>
            <a:r>
              <a:rPr lang="uk-UA" sz="2000" b="1" dirty="0">
                <a:solidFill>
                  <a:schemeClr val="bg1"/>
                </a:solidFill>
              </a:rPr>
              <a:t>юрист Жан </a:t>
            </a:r>
            <a:r>
              <a:rPr lang="uk-UA" sz="2000" b="1" dirty="0" err="1">
                <a:solidFill>
                  <a:schemeClr val="bg1"/>
                </a:solidFill>
              </a:rPr>
              <a:t>Пікте</a:t>
            </a:r>
            <a:r>
              <a:rPr lang="uk-UA" sz="2000" b="1" dirty="0">
                <a:solidFill>
                  <a:schemeClr val="bg1"/>
                </a:solidFill>
              </a:rPr>
              <a:t>. </a:t>
            </a:r>
            <a:endParaRPr lang="en-US" sz="2000" b="1" dirty="0">
              <a:solidFill>
                <a:schemeClr val="bg1"/>
              </a:solidFill>
            </a:endParaRPr>
          </a:p>
          <a:p>
            <a:endParaRPr lang="uk-UA" sz="2000" dirty="0">
              <a:solidFill>
                <a:schemeClr val="bg1"/>
              </a:solidFill>
            </a:endParaRPr>
          </a:p>
        </p:txBody>
      </p:sp>
      <p:pic>
        <p:nvPicPr>
          <p:cNvPr id="4098" name="Picture 2" descr="Пикте, Жан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74" y="1698171"/>
            <a:ext cx="2502553" cy="3146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075709" y="1698171"/>
            <a:ext cx="545077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uk-UA" b="1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Жан </a:t>
            </a:r>
            <a:r>
              <a:rPr lang="uk-UA" sz="2000" b="1" dirty="0" err="1" smtClean="0">
                <a:solidFill>
                  <a:schemeClr val="accent2">
                    <a:lumMod val="50000"/>
                  </a:schemeClr>
                </a:solidFill>
              </a:rPr>
              <a:t>Пікте</a:t>
            </a:r>
            <a:r>
              <a:rPr lang="uk-UA" sz="2000" b="1" dirty="0" smtClean="0">
                <a:solidFill>
                  <a:schemeClr val="accent2">
                    <a:lumMod val="50000"/>
                  </a:schemeClr>
                </a:solidFill>
              </a:rPr>
              <a:t> з </a:t>
            </a:r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1946р. очолював Міжнародний Комітет Червоного Хреста (МКЧХ) і був відповідальним за підготовчу роботу, пов'язану з прийняттям у 1949 р. чотирьох Женевських конвенцій про захист жертв війни. </a:t>
            </a:r>
            <a:r>
              <a:rPr lang="uk-UA" sz="2000" b="1" dirty="0" smtClean="0">
                <a:solidFill>
                  <a:schemeClr val="accent2">
                    <a:lumMod val="50000"/>
                  </a:schemeClr>
                </a:solidFill>
              </a:rPr>
              <a:t>Він відповідав </a:t>
            </a:r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за складання загального звіту про діяльність МКЧХ під час Другої світової війни. </a:t>
            </a:r>
          </a:p>
        </p:txBody>
      </p:sp>
    </p:spTree>
    <p:extLst>
      <p:ext uri="{BB962C8B-B14F-4D97-AF65-F5344CB8AC3E}">
        <p14:creationId xmlns:p14="http://schemas.microsoft.com/office/powerpoint/2010/main" val="14979008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b="1" dirty="0">
                <a:solidFill>
                  <a:schemeClr val="bg1"/>
                </a:solidFill>
              </a:rPr>
              <a:t>Основні принципи МГП</a:t>
            </a:r>
          </a:p>
        </p:txBody>
      </p:sp>
      <p:sp>
        <p:nvSpPr>
          <p:cNvPr id="5" name="AutoShape 2" descr="Пикте, Жан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4" descr="Пикте, Жан — Википедия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3135086" y="1246908"/>
            <a:ext cx="624641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uk-UA" sz="1800" b="1" dirty="0">
                <a:solidFill>
                  <a:schemeClr val="tx1"/>
                </a:solidFill>
              </a:rPr>
              <a:t>гуманність</a:t>
            </a:r>
            <a:r>
              <a:rPr lang="uk-UA" sz="1800" b="1" dirty="0" smtClean="0">
                <a:solidFill>
                  <a:schemeClr val="tx1"/>
                </a:solidFill>
              </a:rPr>
              <a:t>, </a:t>
            </a:r>
            <a:endParaRPr lang="uk-UA" sz="1800" b="1" dirty="0">
              <a:solidFill>
                <a:schemeClr val="tx1"/>
              </a:solidFill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uk-UA" sz="1800" b="1" dirty="0" smtClean="0">
                <a:solidFill>
                  <a:schemeClr val="tx1"/>
                </a:solidFill>
              </a:rPr>
              <a:t>обмеження засобів і методів ведення війни,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1800" b="1" dirty="0" smtClean="0">
                <a:solidFill>
                  <a:schemeClr val="tx1"/>
                </a:solidFill>
              </a:rPr>
              <a:t>вибір </a:t>
            </a:r>
            <a:r>
              <a:rPr lang="uk-UA" sz="1800" b="1" dirty="0">
                <a:solidFill>
                  <a:schemeClr val="tx1"/>
                </a:solidFill>
              </a:rPr>
              <a:t>дозволених засобів і методів ведення воєнних дій,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1800" b="1" dirty="0" smtClean="0">
                <a:solidFill>
                  <a:schemeClr val="tx1"/>
                </a:solidFill>
              </a:rPr>
              <a:t> захист довкілля під час збройного конфлікту,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1800" b="1" dirty="0" smtClean="0">
                <a:solidFill>
                  <a:schemeClr val="tx1"/>
                </a:solidFill>
              </a:rPr>
              <a:t>дотримання </a:t>
            </a:r>
            <a:r>
              <a:rPr lang="uk-UA" sz="1800" b="1" dirty="0">
                <a:solidFill>
                  <a:schemeClr val="tx1"/>
                </a:solidFill>
              </a:rPr>
              <a:t>розрізнення між комбатантами і </a:t>
            </a:r>
            <a:r>
              <a:rPr lang="uk-UA" sz="1800" b="1" dirty="0" err="1">
                <a:solidFill>
                  <a:schemeClr val="tx1"/>
                </a:solidFill>
              </a:rPr>
              <a:t>некомбатантами</a:t>
            </a:r>
            <a:r>
              <a:rPr lang="uk-UA" sz="1800" b="1" dirty="0">
                <a:solidFill>
                  <a:schemeClr val="tx1"/>
                </a:solidFill>
              </a:rPr>
              <a:t>,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1800" b="1" dirty="0">
                <a:solidFill>
                  <a:schemeClr val="tx1"/>
                </a:solidFill>
              </a:rPr>
              <a:t>неприпустимість дискримінації особи,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1800" b="1" dirty="0">
                <a:solidFill>
                  <a:schemeClr val="tx1"/>
                </a:solidFill>
              </a:rPr>
              <a:t>захист цивільного населення та цивільних об'єктів, а також жертв війни,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1800" b="1" dirty="0">
                <a:solidFill>
                  <a:schemeClr val="tx1"/>
                </a:solidFill>
              </a:rPr>
              <a:t>карна відповідальність за порушення принципів і норм МГП</a:t>
            </a:r>
          </a:p>
        </p:txBody>
      </p:sp>
      <p:pic>
        <p:nvPicPr>
          <p:cNvPr id="8" name="Picture 2" descr="Виникнення, суть, принципи і джерела міжнародного гуманітарного пра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53" y="1343964"/>
            <a:ext cx="2871233" cy="215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79008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280492" y="222343"/>
            <a:ext cx="6863508" cy="879344"/>
          </a:xfrm>
        </p:spPr>
        <p:txBody>
          <a:bodyPr/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Норми МГП</a:t>
            </a:r>
          </a:p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«ПРАВО ГААГИ»</a:t>
            </a:r>
            <a:endParaRPr lang="uk-UA" sz="2800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0628" y="1269243"/>
            <a:ext cx="8775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i="1" dirty="0" err="1"/>
              <a:t>Норми</a:t>
            </a:r>
            <a:r>
              <a:rPr lang="ru-RU" sz="1800" b="1" i="1" dirty="0"/>
              <a:t> </a:t>
            </a:r>
            <a:r>
              <a:rPr lang="ru-RU" sz="1800" b="1" i="1" dirty="0" err="1"/>
              <a:t>міжнародного</a:t>
            </a:r>
            <a:r>
              <a:rPr lang="ru-RU" sz="1800" b="1" i="1" dirty="0"/>
              <a:t> права, </a:t>
            </a:r>
            <a:r>
              <a:rPr lang="ru-RU" sz="1800" b="1" i="1" dirty="0" err="1"/>
              <a:t>що</a:t>
            </a:r>
            <a:r>
              <a:rPr lang="ru-RU" sz="1800" b="1" i="1" dirty="0"/>
              <a:t> </a:t>
            </a:r>
            <a:r>
              <a:rPr lang="ru-RU" sz="1800" b="1" i="1" dirty="0" err="1"/>
              <a:t>регламентують</a:t>
            </a:r>
            <a:r>
              <a:rPr lang="ru-RU" sz="1800" b="1" i="1" dirty="0"/>
              <a:t> </a:t>
            </a:r>
            <a:r>
              <a:rPr lang="ru-RU" sz="1800" b="1" i="1" dirty="0" err="1"/>
              <a:t>ведення</a:t>
            </a:r>
            <a:r>
              <a:rPr lang="ru-RU" sz="1800" b="1" i="1" dirty="0"/>
              <a:t> </a:t>
            </a:r>
            <a:r>
              <a:rPr lang="ru-RU" sz="1800" b="1" i="1" dirty="0" err="1"/>
              <a:t>військових</a:t>
            </a:r>
            <a:r>
              <a:rPr lang="ru-RU" sz="1800" b="1" i="1" dirty="0"/>
              <a:t> </a:t>
            </a:r>
            <a:r>
              <a:rPr lang="ru-RU" sz="1800" b="1" i="1" dirty="0" err="1"/>
              <a:t>дій</a:t>
            </a:r>
            <a:r>
              <a:rPr lang="ru-RU" sz="1800" b="1" i="1" dirty="0"/>
              <a:t>, </a:t>
            </a:r>
            <a:r>
              <a:rPr lang="ru-RU" sz="1800" b="1" i="1" dirty="0" err="1"/>
              <a:t>були</a:t>
            </a:r>
            <a:r>
              <a:rPr lang="ru-RU" sz="1800" b="1" i="1" dirty="0"/>
              <a:t> </a:t>
            </a:r>
            <a:r>
              <a:rPr lang="ru-RU" sz="1800" b="1" i="1" dirty="0" err="1"/>
              <a:t>значною</a:t>
            </a:r>
            <a:r>
              <a:rPr lang="ru-RU" sz="1800" b="1" i="1" dirty="0"/>
              <a:t> </a:t>
            </a:r>
            <a:r>
              <a:rPr lang="ru-RU" sz="1800" b="1" i="1" dirty="0" err="1"/>
              <a:t>мірою</a:t>
            </a:r>
            <a:r>
              <a:rPr lang="ru-RU" sz="1800" b="1" i="1" dirty="0"/>
              <a:t> </a:t>
            </a:r>
            <a:r>
              <a:rPr lang="ru-RU" sz="1800" b="1" i="1" dirty="0" err="1"/>
              <a:t>кодифіковані</a:t>
            </a:r>
            <a:r>
              <a:rPr lang="ru-RU" sz="1800" b="1" i="1" dirty="0"/>
              <a:t> в </a:t>
            </a:r>
            <a:r>
              <a:rPr lang="ru-RU" sz="1800" b="1" i="1" dirty="0" err="1"/>
              <a:t>результаті</a:t>
            </a:r>
            <a:r>
              <a:rPr lang="ru-RU" sz="1800" b="1" i="1" dirty="0"/>
              <a:t> </a:t>
            </a:r>
            <a:r>
              <a:rPr lang="ru-RU" sz="1800" b="1" i="1" dirty="0" err="1"/>
              <a:t>роботи</a:t>
            </a:r>
            <a:r>
              <a:rPr lang="ru-RU" sz="1800" b="1" i="1" dirty="0"/>
              <a:t> </a:t>
            </a:r>
            <a:r>
              <a:rPr lang="ru-RU" sz="1800" b="1" i="1" dirty="0" err="1"/>
              <a:t>двох</a:t>
            </a:r>
            <a:r>
              <a:rPr lang="ru-RU" sz="1800" b="1" i="1" dirty="0"/>
              <a:t> </a:t>
            </a:r>
            <a:r>
              <a:rPr lang="ru-RU" sz="1800" b="1" i="1" dirty="0" err="1"/>
              <a:t>Гаазьких</a:t>
            </a:r>
            <a:r>
              <a:rPr lang="ru-RU" sz="1800" b="1" i="1" dirty="0"/>
              <a:t> </a:t>
            </a:r>
            <a:r>
              <a:rPr lang="ru-RU" sz="1800" b="1" i="1" dirty="0" err="1"/>
              <a:t>конференцій</a:t>
            </a:r>
            <a:r>
              <a:rPr lang="ru-RU" sz="1800" b="1" i="1" dirty="0"/>
              <a:t> </a:t>
            </a:r>
            <a:r>
              <a:rPr lang="ru-RU" sz="1800" b="1" i="1" dirty="0" err="1"/>
              <a:t>світу</a:t>
            </a:r>
            <a:r>
              <a:rPr lang="ru-RU" sz="1800" b="1" i="1" dirty="0"/>
              <a:t> в 1899 і 1907 </a:t>
            </a:r>
            <a:r>
              <a:rPr lang="ru-RU" sz="1800" b="1" i="1" dirty="0" err="1"/>
              <a:t>рр</a:t>
            </a:r>
            <a:r>
              <a:rPr lang="ru-RU" sz="1800" b="1" i="1" dirty="0"/>
              <a:t>. </a:t>
            </a:r>
            <a:r>
              <a:rPr lang="ru-RU" sz="1800" b="1" i="1" dirty="0" err="1"/>
              <a:t>Ці</a:t>
            </a:r>
            <a:r>
              <a:rPr lang="ru-RU" sz="1800" b="1" i="1" dirty="0"/>
              <a:t> </a:t>
            </a:r>
            <a:r>
              <a:rPr lang="ru-RU" sz="1800" b="1" i="1" dirty="0" err="1"/>
              <a:t>норми</a:t>
            </a:r>
            <a:r>
              <a:rPr lang="ru-RU" sz="1800" b="1" i="1" dirty="0"/>
              <a:t> в </a:t>
            </a:r>
            <a:r>
              <a:rPr lang="ru-RU" sz="1800" b="1" i="1" dirty="0" err="1"/>
              <a:t>Міжнародному</a:t>
            </a:r>
            <a:r>
              <a:rPr lang="ru-RU" sz="1800" b="1" i="1" dirty="0"/>
              <a:t> </a:t>
            </a:r>
            <a:r>
              <a:rPr lang="ru-RU" sz="1800" b="1" i="1" dirty="0" err="1"/>
              <a:t>гуманітарному</a:t>
            </a:r>
            <a:r>
              <a:rPr lang="ru-RU" sz="1800" b="1" i="1" dirty="0"/>
              <a:t> </a:t>
            </a:r>
            <a:r>
              <a:rPr lang="ru-RU" sz="1800" b="1" i="1" dirty="0" err="1"/>
              <a:t>праві</a:t>
            </a:r>
            <a:r>
              <a:rPr lang="ru-RU" sz="1800" b="1" i="1" dirty="0"/>
              <a:t> </a:t>
            </a:r>
            <a:r>
              <a:rPr lang="ru-RU" sz="1800" b="1" i="1" dirty="0" err="1"/>
              <a:t>отримали</a:t>
            </a:r>
            <a:r>
              <a:rPr lang="ru-RU" sz="1800" b="1" i="1" dirty="0"/>
              <a:t> </a:t>
            </a:r>
            <a:r>
              <a:rPr lang="ru-RU" sz="1800" b="1" i="1" dirty="0" err="1"/>
              <a:t>назву</a:t>
            </a:r>
            <a:r>
              <a:rPr lang="ru-RU" sz="1800" b="1" i="1" dirty="0"/>
              <a:t> «право Гааги»</a:t>
            </a:r>
            <a:endParaRPr lang="uk-UA" sz="18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479471" y="2601617"/>
            <a:ext cx="592578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uk-UA" sz="1800" b="1" dirty="0">
                <a:solidFill>
                  <a:srgbClr val="FF0000"/>
                </a:solidFill>
              </a:rPr>
              <a:t>Норми згруповані в наступні розділи: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uk-UA" sz="1800" b="1" dirty="0" smtClean="0"/>
              <a:t>медичний </a:t>
            </a:r>
            <a:r>
              <a:rPr lang="uk-UA" sz="1800" b="1" dirty="0"/>
              <a:t>персонал і </a:t>
            </a:r>
            <a:r>
              <a:rPr lang="uk-UA" sz="1800" b="1" dirty="0" smtClean="0"/>
              <a:t>установи;</a:t>
            </a:r>
            <a:endParaRPr lang="uk-UA" sz="1800" b="1" dirty="0"/>
          </a:p>
          <a:p>
            <a:pPr marL="285750" indent="-285750">
              <a:buFont typeface="Wingdings" pitchFamily="2" charset="2"/>
              <a:buChar char="q"/>
            </a:pPr>
            <a:r>
              <a:rPr lang="uk-UA" sz="1800" b="1" dirty="0"/>
              <a:t>поранені та </a:t>
            </a:r>
            <a:r>
              <a:rPr lang="uk-UA" sz="1800" b="1" dirty="0" smtClean="0"/>
              <a:t>хворі;</a:t>
            </a:r>
            <a:endParaRPr lang="uk-UA" sz="1800" b="1" dirty="0"/>
          </a:p>
          <a:p>
            <a:pPr marL="285750" indent="-285750">
              <a:buFont typeface="Wingdings" pitchFamily="2" charset="2"/>
              <a:buChar char="q"/>
            </a:pPr>
            <a:r>
              <a:rPr lang="uk-UA" sz="1800" b="1" dirty="0" smtClean="0"/>
              <a:t>Військовополонені;</a:t>
            </a:r>
            <a:endParaRPr lang="uk-UA" sz="1800" b="1" dirty="0"/>
          </a:p>
          <a:p>
            <a:pPr marL="285750" indent="-285750">
              <a:buFont typeface="Wingdings" pitchFamily="2" charset="2"/>
              <a:buChar char="q"/>
            </a:pPr>
            <a:r>
              <a:rPr lang="uk-UA" sz="1800" b="1" dirty="0"/>
              <a:t>цивільне </a:t>
            </a:r>
            <a:r>
              <a:rPr lang="uk-UA" sz="1800" b="1" dirty="0" smtClean="0"/>
              <a:t>населення;</a:t>
            </a:r>
            <a:endParaRPr lang="uk-UA" sz="1800" b="1" dirty="0"/>
          </a:p>
          <a:p>
            <a:pPr marL="285750" indent="-285750">
              <a:buFont typeface="Wingdings" pitchFamily="2" charset="2"/>
              <a:buChar char="q"/>
            </a:pPr>
            <a:r>
              <a:rPr lang="uk-UA" sz="1800" b="1" dirty="0"/>
              <a:t>цивільні </a:t>
            </a:r>
            <a:r>
              <a:rPr lang="uk-UA" sz="1800" b="1" dirty="0" smtClean="0"/>
              <a:t>об’єкти;</a:t>
            </a:r>
            <a:endParaRPr lang="uk-UA" sz="1800" b="1" dirty="0"/>
          </a:p>
          <a:p>
            <a:pPr marL="285750" indent="-285750">
              <a:buFont typeface="Wingdings" pitchFamily="2" charset="2"/>
              <a:buChar char="q"/>
            </a:pPr>
            <a:r>
              <a:rPr lang="uk-UA" sz="1800" b="1" dirty="0"/>
              <a:t>окуповані </a:t>
            </a:r>
            <a:r>
              <a:rPr lang="uk-UA" sz="1800" b="1" dirty="0" smtClean="0"/>
              <a:t>території;</a:t>
            </a:r>
            <a:endParaRPr lang="uk-UA" sz="1800" b="1" dirty="0"/>
          </a:p>
          <a:p>
            <a:pPr marL="285750" indent="-285750">
              <a:buFont typeface="Wingdings" pitchFamily="2" charset="2"/>
              <a:buChar char="q"/>
            </a:pPr>
            <a:r>
              <a:rPr lang="uk-UA" sz="1800" b="1" dirty="0"/>
              <a:t>і</a:t>
            </a:r>
            <a:r>
              <a:rPr lang="uk-UA" sz="1800" b="1" dirty="0" smtClean="0"/>
              <a:t>нтернування </a:t>
            </a:r>
            <a:r>
              <a:rPr lang="ru-RU" sz="1800" b="1" dirty="0" err="1" smtClean="0"/>
              <a:t>засоби</a:t>
            </a:r>
            <a:r>
              <a:rPr lang="ru-RU" sz="1800" b="1" dirty="0" smtClean="0"/>
              <a:t> </a:t>
            </a:r>
            <a:r>
              <a:rPr lang="ru-RU" sz="1800" b="1" dirty="0"/>
              <a:t>й </a:t>
            </a:r>
            <a:r>
              <a:rPr lang="ru-RU" sz="1800" b="1" dirty="0" err="1"/>
              <a:t>методи</a:t>
            </a:r>
            <a:r>
              <a:rPr lang="ru-RU" sz="1800" b="1" dirty="0"/>
              <a:t> </a:t>
            </a:r>
            <a:r>
              <a:rPr lang="ru-RU" sz="1800" b="1" dirty="0" err="1"/>
              <a:t>ведення</a:t>
            </a:r>
            <a:r>
              <a:rPr lang="ru-RU" sz="1800" b="1" dirty="0"/>
              <a:t> </a:t>
            </a:r>
            <a:r>
              <a:rPr lang="ru-RU" sz="1800" b="1" dirty="0" err="1"/>
              <a:t>воєнних</a:t>
            </a:r>
            <a:r>
              <a:rPr lang="ru-RU" sz="1800" b="1" dirty="0"/>
              <a:t> </a:t>
            </a:r>
            <a:r>
              <a:rPr lang="ru-RU" sz="1800" b="1" dirty="0" err="1" smtClean="0"/>
              <a:t>дій</a:t>
            </a:r>
            <a:r>
              <a:rPr lang="ru-RU" sz="1800" b="1" dirty="0" smtClean="0"/>
              <a:t>.</a:t>
            </a:r>
            <a:endParaRPr lang="uk-UA" sz="18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8" y="2707323"/>
            <a:ext cx="3016333" cy="221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8367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590776" y="127340"/>
            <a:ext cx="6695728" cy="576064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bg1"/>
                </a:solidFill>
              </a:rPr>
              <a:t>Завдання МГП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480850" y="1340644"/>
            <a:ext cx="6093134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uk-UA" sz="1800" b="1" dirty="0">
                <a:solidFill>
                  <a:srgbClr val="C00000"/>
                </a:solidFill>
              </a:rPr>
              <a:t>МГП виконує такі завдання</a:t>
            </a:r>
            <a:r>
              <a:rPr lang="uk-UA" sz="1800" b="1" dirty="0">
                <a:solidFill>
                  <a:schemeClr val="tx1"/>
                </a:solidFill>
              </a:rPr>
              <a:t>: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2000" dirty="0" smtClean="0">
                <a:solidFill>
                  <a:schemeClr val="tx1"/>
                </a:solidFill>
              </a:rPr>
              <a:t>визначає </a:t>
            </a:r>
            <a:r>
              <a:rPr lang="uk-UA" sz="2000" dirty="0">
                <a:solidFill>
                  <a:schemeClr val="tx1"/>
                </a:solidFill>
              </a:rPr>
              <a:t>правовий статус осіб і об'єктів, які перебувають у районі ведення воєнних дій, захищає об'єкти, що не мають військового значення;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2000" dirty="0" smtClean="0">
                <a:solidFill>
                  <a:schemeClr val="tx1"/>
                </a:solidFill>
              </a:rPr>
              <a:t>встановлює </a:t>
            </a:r>
            <a:r>
              <a:rPr lang="uk-UA" sz="2000" dirty="0">
                <a:solidFill>
                  <a:schemeClr val="tx1"/>
                </a:solidFill>
              </a:rPr>
              <a:t>ряд обмежень у виборі засобів і методів ведення воєнних дій сторонами, що воюють;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2000" dirty="0" smtClean="0">
                <a:solidFill>
                  <a:schemeClr val="tx1"/>
                </a:solidFill>
              </a:rPr>
              <a:t>регламентує </a:t>
            </a:r>
            <a:r>
              <a:rPr lang="uk-UA" sz="2000" dirty="0">
                <a:solidFill>
                  <a:schemeClr val="tx1"/>
                </a:solidFill>
              </a:rPr>
              <a:t>права та обов'язки осіб, яких захищає МГП;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2000" dirty="0" smtClean="0">
                <a:solidFill>
                  <a:schemeClr val="tx1"/>
                </a:solidFill>
              </a:rPr>
              <a:t>установлює </a:t>
            </a:r>
            <a:r>
              <a:rPr lang="uk-UA" sz="2000" dirty="0">
                <a:solidFill>
                  <a:schemeClr val="tx1"/>
                </a:solidFill>
              </a:rPr>
              <a:t>відповідальність держави й окремих осіб за порушення норм МГП</a:t>
            </a:r>
            <a:r>
              <a:rPr lang="uk-UA" sz="2000" dirty="0"/>
              <a:t>.</a:t>
            </a:r>
          </a:p>
        </p:txBody>
      </p:sp>
      <p:pic>
        <p:nvPicPr>
          <p:cNvPr id="5" name="Picture 2" descr="C:\Users\Ігор\Desktop\картинки МГП\330px-МКЧХ_роздає_допомогу_у_таборі_для_тимчасово_переміщених_осіб_в_Іраку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30114"/>
            <a:ext cx="2480850" cy="178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38367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48"/>
          <p:cNvSpPr txBox="1">
            <a:spLocks noGrp="1"/>
          </p:cNvSpPr>
          <p:nvPr>
            <p:ph type="body" idx="1"/>
          </p:nvPr>
        </p:nvSpPr>
        <p:spPr>
          <a:xfrm>
            <a:off x="-95003" y="2113809"/>
            <a:ext cx="5035493" cy="24741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spcBef>
                <a:spcPts val="750"/>
              </a:spcBef>
            </a:pPr>
            <a:r>
              <a:rPr lang="ru-RU" b="1" dirty="0" smtClean="0"/>
              <a:t>Тема 5</a:t>
            </a:r>
          </a:p>
          <a:p>
            <a:r>
              <a:rPr lang="ru-RU" sz="3200" b="1" dirty="0" err="1">
                <a:solidFill>
                  <a:schemeClr val="bg1"/>
                </a:solidFill>
              </a:rPr>
              <a:t>Женевські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конвенції</a:t>
            </a:r>
            <a:r>
              <a:rPr lang="ru-RU" sz="3200" b="1" dirty="0">
                <a:solidFill>
                  <a:schemeClr val="bg1"/>
                </a:solidFill>
              </a:rPr>
              <a:t>— </a:t>
            </a:r>
            <a:r>
              <a:rPr lang="ru-RU" sz="3200" b="1" dirty="0" err="1">
                <a:solidFill>
                  <a:schemeClr val="bg1"/>
                </a:solidFill>
              </a:rPr>
              <a:t>основні</a:t>
            </a:r>
            <a:r>
              <a:rPr lang="ru-RU" sz="3200" b="1" dirty="0">
                <a:solidFill>
                  <a:schemeClr val="bg1"/>
                </a:solidFill>
              </a:rPr>
              <a:t> нормативно-</a:t>
            </a:r>
            <a:r>
              <a:rPr lang="ru-RU" sz="3200" b="1" dirty="0" err="1">
                <a:solidFill>
                  <a:schemeClr val="bg1"/>
                </a:solidFill>
              </a:rPr>
              <a:t>правові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акти</a:t>
            </a:r>
            <a:r>
              <a:rPr lang="ru-RU" sz="3200" b="1" dirty="0">
                <a:solidFill>
                  <a:schemeClr val="bg1"/>
                </a:solidFill>
              </a:rPr>
              <a:t> МГП</a:t>
            </a:r>
          </a:p>
        </p:txBody>
      </p:sp>
      <p:pic>
        <p:nvPicPr>
          <p:cNvPr id="4098" name="Picture 2" descr="undefin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246" y="1932651"/>
            <a:ext cx="3240000" cy="2645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женевская конвенци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65" y="216627"/>
            <a:ext cx="1983179" cy="204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497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306472" y="257969"/>
            <a:ext cx="6837528" cy="576064"/>
          </a:xfrm>
        </p:spPr>
        <p:txBody>
          <a:bodyPr/>
          <a:lstStyle/>
          <a:p>
            <a:pPr algn="ctr"/>
            <a:r>
              <a:rPr lang="ru-RU" sz="3200" b="1" dirty="0" err="1">
                <a:solidFill>
                  <a:schemeClr val="bg1"/>
                </a:solidFill>
              </a:rPr>
              <a:t>Женевські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конвенції</a:t>
            </a:r>
            <a:r>
              <a:rPr lang="ru-RU" sz="3200" b="1" dirty="0">
                <a:solidFill>
                  <a:schemeClr val="bg1"/>
                </a:solidFill>
              </a:rPr>
              <a:t>— </a:t>
            </a:r>
            <a:r>
              <a:rPr lang="ru-RU" sz="3200" b="1" dirty="0" err="1">
                <a:solidFill>
                  <a:schemeClr val="bg1"/>
                </a:solidFill>
              </a:rPr>
              <a:t>основні</a:t>
            </a:r>
            <a:r>
              <a:rPr lang="ru-RU" sz="3200" b="1" dirty="0">
                <a:solidFill>
                  <a:schemeClr val="bg1"/>
                </a:solidFill>
              </a:rPr>
              <a:t> нормативно-</a:t>
            </a:r>
            <a:r>
              <a:rPr lang="ru-RU" sz="3200" b="1" dirty="0" err="1">
                <a:solidFill>
                  <a:schemeClr val="bg1"/>
                </a:solidFill>
              </a:rPr>
              <a:t>правові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акти</a:t>
            </a:r>
            <a:r>
              <a:rPr lang="ru-RU" sz="3200" b="1" dirty="0">
                <a:solidFill>
                  <a:schemeClr val="bg1"/>
                </a:solidFill>
              </a:rPr>
              <a:t> МГП</a:t>
            </a:r>
            <a:endParaRPr lang="uk-UA" sz="32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5999" y="1556088"/>
            <a:ext cx="6475863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itchFamily="2" charset="2"/>
              <a:buChar char="q"/>
            </a:pPr>
            <a:r>
              <a:rPr lang="ru-RU" sz="2000" dirty="0" smtClean="0">
                <a:solidFill>
                  <a:srgbClr val="C00000"/>
                </a:solidFill>
              </a:rPr>
              <a:t> </a:t>
            </a:r>
            <a:r>
              <a:rPr lang="ru-RU" sz="2000" b="1" dirty="0">
                <a:solidFill>
                  <a:srgbClr val="C00000"/>
                </a:solidFill>
              </a:rPr>
              <a:t>І </a:t>
            </a:r>
            <a:r>
              <a:rPr lang="ru-RU" sz="2000" b="1" dirty="0" err="1" smtClean="0">
                <a:solidFill>
                  <a:srgbClr val="C00000"/>
                </a:solidFill>
              </a:rPr>
              <a:t>Конвенція</a:t>
            </a:r>
            <a:endParaRPr lang="ru-RU" sz="20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2000" b="1" dirty="0" smtClean="0"/>
              <a:t>«Про </a:t>
            </a:r>
            <a:r>
              <a:rPr lang="ru-RU" sz="2000" b="1" dirty="0" err="1"/>
              <a:t>поліпшення</a:t>
            </a:r>
            <a:r>
              <a:rPr lang="ru-RU" sz="2000" b="1" dirty="0"/>
              <a:t> </a:t>
            </a:r>
            <a:r>
              <a:rPr lang="ru-RU" sz="2000" b="1" dirty="0" err="1"/>
              <a:t>становища</a:t>
            </a:r>
            <a:r>
              <a:rPr lang="ru-RU" sz="2000" b="1" dirty="0" err="1" smtClean="0"/>
              <a:t>«Про</a:t>
            </a:r>
            <a:r>
              <a:rPr lang="ru-RU" sz="2000" b="1" dirty="0" smtClean="0"/>
              <a:t> </a:t>
            </a:r>
            <a:r>
              <a:rPr lang="ru-RU" sz="2000" b="1" dirty="0" err="1"/>
              <a:t>поліпшення</a:t>
            </a:r>
            <a:r>
              <a:rPr lang="ru-RU" sz="2000" b="1" dirty="0"/>
              <a:t> становища </a:t>
            </a:r>
            <a:r>
              <a:rPr lang="ru-RU" sz="2000" b="1" dirty="0" err="1"/>
              <a:t>поранених</a:t>
            </a:r>
            <a:r>
              <a:rPr lang="ru-RU" sz="2000" b="1" dirty="0"/>
              <a:t> і </a:t>
            </a:r>
            <a:r>
              <a:rPr lang="ru-RU" sz="2000" b="1" dirty="0" err="1"/>
              <a:t>хворих</a:t>
            </a:r>
            <a:r>
              <a:rPr lang="ru-RU" sz="2000" b="1" dirty="0"/>
              <a:t> у </a:t>
            </a:r>
            <a:r>
              <a:rPr lang="ru-RU" sz="2000" b="1" dirty="0" err="1"/>
              <a:t>діючих</a:t>
            </a:r>
            <a:r>
              <a:rPr lang="ru-RU" sz="2000" b="1" dirty="0"/>
              <a:t> </a:t>
            </a:r>
            <a:r>
              <a:rPr lang="ru-RU" sz="2000" b="1" dirty="0" err="1"/>
              <a:t>арміях</a:t>
            </a:r>
            <a:r>
              <a:rPr lang="ru-RU" sz="2000" b="1" dirty="0"/>
              <a:t>» </a:t>
            </a:r>
            <a:endParaRPr lang="ru-RU" sz="2000" b="1" dirty="0">
              <a:solidFill>
                <a:srgbClr val="C00000"/>
              </a:solidFill>
            </a:endParaRPr>
          </a:p>
          <a:p>
            <a:pPr marL="342900" indent="-342900" algn="ctr">
              <a:buFont typeface="Wingdings" pitchFamily="2" charset="2"/>
              <a:buChar char="q"/>
            </a:pPr>
            <a:r>
              <a:rPr lang="ru-RU" sz="2000" b="1" dirty="0">
                <a:solidFill>
                  <a:srgbClr val="C00000"/>
                </a:solidFill>
              </a:rPr>
              <a:t>II </a:t>
            </a:r>
            <a:r>
              <a:rPr lang="ru-RU" sz="2000" b="1" dirty="0" err="1" smtClean="0">
                <a:solidFill>
                  <a:srgbClr val="C00000"/>
                </a:solidFill>
              </a:rPr>
              <a:t>Конвенція</a:t>
            </a:r>
            <a:endParaRPr lang="ru-RU" sz="20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2000" b="1" dirty="0" smtClean="0"/>
              <a:t>«Про </a:t>
            </a:r>
            <a:r>
              <a:rPr lang="ru-RU" sz="2000" b="1" dirty="0" err="1"/>
              <a:t>поліпшення</a:t>
            </a:r>
            <a:r>
              <a:rPr lang="ru-RU" sz="2000" b="1" dirty="0"/>
              <a:t> становища </a:t>
            </a:r>
            <a:r>
              <a:rPr lang="ru-RU" sz="2000" b="1" dirty="0" err="1"/>
              <a:t>поранених</a:t>
            </a:r>
            <a:r>
              <a:rPr lang="ru-RU" sz="2000" b="1" dirty="0"/>
              <a:t>, </a:t>
            </a:r>
            <a:r>
              <a:rPr lang="ru-RU" sz="2000" b="1" dirty="0" err="1"/>
              <a:t>хворих</a:t>
            </a:r>
            <a:r>
              <a:rPr lang="ru-RU" sz="2000" b="1" dirty="0"/>
              <a:t> і </a:t>
            </a:r>
            <a:r>
              <a:rPr lang="ru-RU" sz="2000" b="1" dirty="0" err="1"/>
              <a:t>осіб</a:t>
            </a:r>
            <a:r>
              <a:rPr lang="ru-RU" sz="2000" b="1" dirty="0"/>
              <a:t>, </a:t>
            </a:r>
            <a:r>
              <a:rPr lang="ru-RU" sz="2000" b="1" dirty="0" err="1"/>
              <a:t>які</a:t>
            </a:r>
            <a:r>
              <a:rPr lang="ru-RU" sz="2000" b="1" dirty="0"/>
              <a:t> </a:t>
            </a:r>
            <a:r>
              <a:rPr lang="ru-RU" sz="2000" b="1" dirty="0" err="1"/>
              <a:t>зазнали</a:t>
            </a:r>
            <a:r>
              <a:rPr lang="ru-RU" sz="2000" b="1" dirty="0"/>
              <a:t> </a:t>
            </a:r>
            <a:r>
              <a:rPr lang="ru-RU" sz="2000" b="1" dirty="0" err="1"/>
              <a:t>корабельної</a:t>
            </a:r>
            <a:r>
              <a:rPr lang="ru-RU" sz="2000" b="1" dirty="0"/>
              <a:t> </a:t>
            </a:r>
            <a:r>
              <a:rPr lang="ru-RU" sz="2000" b="1" dirty="0" err="1"/>
              <a:t>аварії</a:t>
            </a:r>
            <a:r>
              <a:rPr lang="ru-RU" sz="2000" b="1" dirty="0"/>
              <a:t>, </a:t>
            </a:r>
            <a:r>
              <a:rPr lang="ru-RU" sz="2000" b="1" dirty="0" err="1"/>
              <a:t>зі</a:t>
            </a:r>
            <a:r>
              <a:rPr lang="ru-RU" sz="2000" b="1" dirty="0"/>
              <a:t> складу </a:t>
            </a:r>
            <a:r>
              <a:rPr lang="ru-RU" sz="2000" b="1" dirty="0" err="1"/>
              <a:t>збройних</a:t>
            </a:r>
            <a:r>
              <a:rPr lang="ru-RU" sz="2000" b="1" dirty="0"/>
              <a:t> сил на </a:t>
            </a:r>
            <a:r>
              <a:rPr lang="ru-RU" sz="2000" b="1" dirty="0" err="1"/>
              <a:t>морі</a:t>
            </a:r>
            <a:r>
              <a:rPr lang="ru-RU" sz="2000" b="1" dirty="0" smtClean="0"/>
              <a:t>»</a:t>
            </a:r>
            <a:endParaRPr lang="ru-RU" sz="2000" b="1" dirty="0" smtClean="0">
              <a:solidFill>
                <a:srgbClr val="C00000"/>
              </a:solidFill>
            </a:endParaRPr>
          </a:p>
          <a:p>
            <a:pPr marL="342900" indent="-342900" algn="ctr">
              <a:buFont typeface="Wingdings" pitchFamily="2" charset="2"/>
              <a:buChar char="q"/>
            </a:pPr>
            <a:r>
              <a:rPr lang="ru-RU" sz="2000" b="1" dirty="0">
                <a:solidFill>
                  <a:srgbClr val="C00000"/>
                </a:solidFill>
              </a:rPr>
              <a:t>III </a:t>
            </a:r>
            <a:r>
              <a:rPr lang="ru-RU" sz="2000" b="1" dirty="0" err="1" smtClean="0">
                <a:solidFill>
                  <a:srgbClr val="C00000"/>
                </a:solidFill>
              </a:rPr>
              <a:t>Конвенція</a:t>
            </a:r>
            <a:endParaRPr lang="ru-RU" sz="20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2000" b="1" dirty="0" smtClean="0"/>
              <a:t>«Про </a:t>
            </a:r>
            <a:r>
              <a:rPr lang="ru-RU" sz="2000" b="1" dirty="0" err="1" smtClean="0"/>
              <a:t>поводження</a:t>
            </a:r>
            <a:r>
              <a:rPr lang="ru-RU" sz="2000" b="1" dirty="0" smtClean="0"/>
              <a:t> з </a:t>
            </a:r>
            <a:r>
              <a:rPr lang="ru-RU" sz="2000" b="1" dirty="0" err="1" smtClean="0"/>
              <a:t>військовополоненими</a:t>
            </a:r>
            <a:r>
              <a:rPr lang="ru-RU" sz="2000" b="1" dirty="0" smtClean="0"/>
              <a:t>» </a:t>
            </a:r>
            <a:endParaRPr lang="ru-RU" sz="2000" b="1" dirty="0" smtClean="0">
              <a:solidFill>
                <a:srgbClr val="C00000"/>
              </a:solidFill>
            </a:endParaRPr>
          </a:p>
          <a:p>
            <a:pPr marL="342900" indent="-342900" algn="ctr">
              <a:buFont typeface="Wingdings" pitchFamily="2" charset="2"/>
              <a:buChar char="q"/>
            </a:pPr>
            <a:r>
              <a:rPr lang="ru-RU" sz="2000" b="1" dirty="0">
                <a:solidFill>
                  <a:srgbClr val="C00000"/>
                </a:solidFill>
              </a:rPr>
              <a:t>IV</a:t>
            </a:r>
            <a:r>
              <a:rPr lang="ru-RU" sz="2000" dirty="0">
                <a:solidFill>
                  <a:srgbClr val="C00000"/>
                </a:solidFill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</a:rPr>
              <a:t>Конвенція</a:t>
            </a:r>
            <a:endParaRPr lang="ru-RU" sz="20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2000" b="1" dirty="0" smtClean="0"/>
              <a:t>«Про </a:t>
            </a:r>
            <a:r>
              <a:rPr lang="ru-RU" sz="2000" b="1" dirty="0" err="1"/>
              <a:t>захист</a:t>
            </a:r>
            <a:r>
              <a:rPr lang="ru-RU" sz="2000" b="1" dirty="0"/>
              <a:t> </a:t>
            </a:r>
            <a:r>
              <a:rPr lang="ru-RU" sz="2000" b="1" dirty="0" err="1"/>
              <a:t>цивільного</a:t>
            </a:r>
            <a:r>
              <a:rPr lang="ru-RU" sz="2000" b="1" dirty="0"/>
              <a:t> </a:t>
            </a:r>
            <a:r>
              <a:rPr lang="ru-RU" sz="2000" b="1" dirty="0" err="1"/>
              <a:t>населення</a:t>
            </a:r>
            <a:r>
              <a:rPr lang="ru-RU" sz="2000" b="1" dirty="0"/>
              <a:t> </a:t>
            </a:r>
            <a:r>
              <a:rPr lang="ru-RU" sz="2000" b="1" dirty="0" err="1"/>
              <a:t>під</a:t>
            </a:r>
            <a:r>
              <a:rPr lang="ru-RU" sz="2000" b="1" dirty="0"/>
              <a:t> час </a:t>
            </a:r>
            <a:r>
              <a:rPr lang="ru-RU" sz="2000" b="1" dirty="0" err="1"/>
              <a:t>війни</a:t>
            </a:r>
            <a:r>
              <a:rPr lang="ru-RU" sz="2000" b="1" dirty="0"/>
              <a:t>» 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6146" name="Picture 2" descr="женевская конвенц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1372"/>
            <a:ext cx="2424520" cy="2497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38367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545911" y="1"/>
            <a:ext cx="8598089" cy="1092530"/>
          </a:xfrm>
          <a:solidFill>
            <a:schemeClr val="accent1"/>
          </a:solidFill>
        </p:spPr>
        <p:txBody>
          <a:bodyPr/>
          <a:lstStyle/>
          <a:p>
            <a:pPr marL="0" indent="0" algn="ctr">
              <a:tabLst>
                <a:tab pos="1077913" algn="l"/>
              </a:tabLst>
            </a:pPr>
            <a:r>
              <a:rPr lang="ru-RU" sz="3000" b="1" dirty="0" smtClean="0">
                <a:solidFill>
                  <a:schemeClr val="bg1"/>
                </a:solidFill>
              </a:rPr>
              <a:t>І </a:t>
            </a:r>
            <a:r>
              <a:rPr lang="uk-UA" sz="2800" b="1" dirty="0">
                <a:solidFill>
                  <a:schemeClr val="bg1"/>
                </a:solidFill>
              </a:rPr>
              <a:t>Женевська </a:t>
            </a:r>
            <a:r>
              <a:rPr lang="uk-UA" sz="2800" b="1" dirty="0" smtClean="0">
                <a:solidFill>
                  <a:schemeClr val="bg1"/>
                </a:solidFill>
              </a:rPr>
              <a:t>к</a:t>
            </a:r>
            <a:r>
              <a:rPr lang="ru-RU" sz="3000" b="1" dirty="0" err="1" smtClean="0">
                <a:solidFill>
                  <a:schemeClr val="bg1"/>
                </a:solidFill>
              </a:rPr>
              <a:t>онвенція</a:t>
            </a:r>
            <a:r>
              <a:rPr lang="ru-RU" sz="3000" b="1" dirty="0" smtClean="0">
                <a:solidFill>
                  <a:schemeClr val="bg1"/>
                </a:solidFill>
              </a:rPr>
              <a:t> </a:t>
            </a:r>
            <a:r>
              <a:rPr lang="ru-RU" sz="3000" b="1" dirty="0">
                <a:solidFill>
                  <a:schemeClr val="bg1"/>
                </a:solidFill>
              </a:rPr>
              <a:t>про </a:t>
            </a:r>
            <a:r>
              <a:rPr lang="ru-RU" sz="3000" b="1" dirty="0" err="1">
                <a:solidFill>
                  <a:schemeClr val="bg1"/>
                </a:solidFill>
              </a:rPr>
              <a:t>поліпшення</a:t>
            </a:r>
            <a:r>
              <a:rPr lang="ru-RU" sz="3000" b="1" dirty="0">
                <a:solidFill>
                  <a:schemeClr val="bg1"/>
                </a:solidFill>
              </a:rPr>
              <a:t> </a:t>
            </a:r>
            <a:r>
              <a:rPr lang="ru-RU" sz="3000" b="1" dirty="0" err="1">
                <a:solidFill>
                  <a:schemeClr val="bg1"/>
                </a:solidFill>
              </a:rPr>
              <a:t>долі</a:t>
            </a:r>
            <a:r>
              <a:rPr lang="ru-RU" sz="3000" b="1" dirty="0">
                <a:solidFill>
                  <a:schemeClr val="bg1"/>
                </a:solidFill>
              </a:rPr>
              <a:t> </a:t>
            </a:r>
            <a:r>
              <a:rPr lang="ru-RU" sz="3000" b="1" dirty="0" err="1">
                <a:solidFill>
                  <a:schemeClr val="bg1"/>
                </a:solidFill>
              </a:rPr>
              <a:t>поранених</a:t>
            </a:r>
            <a:r>
              <a:rPr lang="ru-RU" sz="3000" b="1" dirty="0">
                <a:solidFill>
                  <a:schemeClr val="bg1"/>
                </a:solidFill>
              </a:rPr>
              <a:t> і </a:t>
            </a:r>
            <a:r>
              <a:rPr lang="ru-RU" sz="3000" b="1" dirty="0" err="1">
                <a:solidFill>
                  <a:schemeClr val="bg1"/>
                </a:solidFill>
              </a:rPr>
              <a:t>хворих</a:t>
            </a:r>
            <a:r>
              <a:rPr lang="ru-RU" sz="3000" b="1" dirty="0">
                <a:solidFill>
                  <a:schemeClr val="bg1"/>
                </a:solidFill>
              </a:rPr>
              <a:t> у </a:t>
            </a:r>
            <a:r>
              <a:rPr lang="ru-RU" sz="3000" b="1" dirty="0" err="1">
                <a:solidFill>
                  <a:schemeClr val="bg1"/>
                </a:solidFill>
              </a:rPr>
              <a:t>діючих</a:t>
            </a:r>
            <a:r>
              <a:rPr lang="ru-RU" sz="3000" b="1" dirty="0">
                <a:solidFill>
                  <a:schemeClr val="bg1"/>
                </a:solidFill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</a:rPr>
              <a:t>арміях</a:t>
            </a:r>
            <a:endParaRPr lang="uk-UA" sz="3000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5911" y="1214650"/>
            <a:ext cx="85980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1800" b="1" i="1" dirty="0" err="1"/>
              <a:t>Зобов'язує</a:t>
            </a:r>
            <a:r>
              <a:rPr lang="ru-RU" sz="1800" b="1" i="1" dirty="0"/>
              <a:t> </a:t>
            </a:r>
            <a:r>
              <a:rPr lang="ru-RU" sz="1800" b="1" i="1" dirty="0" err="1"/>
              <a:t>її</a:t>
            </a:r>
            <a:r>
              <a:rPr lang="ru-RU" sz="1800" b="1" i="1" dirty="0"/>
              <a:t> </a:t>
            </a:r>
            <a:r>
              <a:rPr lang="ru-RU" sz="1800" b="1" i="1" dirty="0" err="1"/>
              <a:t>учасників</a:t>
            </a:r>
            <a:r>
              <a:rPr lang="ru-RU" sz="1800" b="1" i="1" dirty="0"/>
              <a:t> </a:t>
            </a:r>
            <a:r>
              <a:rPr lang="ru-RU" sz="1800" b="1" i="1" dirty="0" err="1"/>
              <a:t>збирати</a:t>
            </a:r>
            <a:r>
              <a:rPr lang="ru-RU" sz="1800" b="1" i="1" dirty="0"/>
              <a:t> на </a:t>
            </a:r>
            <a:r>
              <a:rPr lang="ru-RU" sz="1800" b="1" i="1" dirty="0" err="1"/>
              <a:t>полі</a:t>
            </a:r>
            <a:r>
              <a:rPr lang="ru-RU" sz="1800" b="1" i="1" dirty="0"/>
              <a:t> бою </a:t>
            </a:r>
            <a:r>
              <a:rPr lang="ru-RU" sz="1800" b="1" i="1" dirty="0" err="1"/>
              <a:t>поранених</a:t>
            </a:r>
            <a:r>
              <a:rPr lang="ru-RU" sz="1800" b="1" i="1" dirty="0"/>
              <a:t> і </a:t>
            </a:r>
            <a:r>
              <a:rPr lang="ru-RU" sz="1800" b="1" i="1" dirty="0" err="1"/>
              <a:t>хворих</a:t>
            </a:r>
            <a:r>
              <a:rPr lang="ru-RU" sz="1800" b="1" i="1" dirty="0"/>
              <a:t> супротивника і </a:t>
            </a:r>
            <a:r>
              <a:rPr lang="ru-RU" sz="1800" b="1" i="1" dirty="0" err="1"/>
              <a:t>надавати</a:t>
            </a:r>
            <a:r>
              <a:rPr lang="ru-RU" sz="1800" b="1" i="1" dirty="0"/>
              <a:t> </a:t>
            </a:r>
            <a:r>
              <a:rPr lang="ru-RU" sz="1800" b="1" i="1" dirty="0" err="1"/>
              <a:t>їм</a:t>
            </a:r>
            <a:r>
              <a:rPr lang="ru-RU" sz="1800" b="1" i="1" dirty="0"/>
              <a:t> </a:t>
            </a:r>
            <a:r>
              <a:rPr lang="ru-RU" sz="1800" b="1" i="1" dirty="0" err="1"/>
              <a:t>допомогу</a:t>
            </a:r>
            <a:endParaRPr lang="ru-RU" sz="18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79427" y="1860981"/>
            <a:ext cx="656457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1800" b="1" dirty="0">
                <a:solidFill>
                  <a:srgbClr val="C00000"/>
                </a:solidFill>
              </a:rPr>
              <a:t>Стосовно всіх поранених і хворих, незалежно від того, до якої сторони вони належать, забороняються такі дії: </a:t>
            </a:r>
            <a:endParaRPr lang="uk-UA" sz="1800" b="1" dirty="0" smtClean="0">
              <a:solidFill>
                <a:srgbClr val="C00000"/>
              </a:solidFill>
            </a:endParaRP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uk-UA" sz="1800" b="1" dirty="0" smtClean="0">
                <a:solidFill>
                  <a:schemeClr val="tx1"/>
                </a:solidFill>
              </a:rPr>
              <a:t>Всякі </a:t>
            </a:r>
            <a:r>
              <a:rPr lang="uk-UA" sz="1800" b="1" dirty="0">
                <a:solidFill>
                  <a:schemeClr val="tx1"/>
                </a:solidFill>
              </a:rPr>
              <a:t>види вбивств, </a:t>
            </a:r>
            <a:r>
              <a:rPr lang="uk-UA" sz="1800" b="1" dirty="0" smtClean="0">
                <a:solidFill>
                  <a:schemeClr val="tx1"/>
                </a:solidFill>
              </a:rPr>
              <a:t>жорстоке </a:t>
            </a:r>
            <a:r>
              <a:rPr lang="uk-UA" sz="1800" b="1" dirty="0">
                <a:solidFill>
                  <a:schemeClr val="tx1"/>
                </a:solidFill>
              </a:rPr>
              <a:t>поводження, тортури і катування</a:t>
            </a:r>
            <a:r>
              <a:rPr lang="uk-UA" sz="1800" b="1" dirty="0" smtClean="0">
                <a:solidFill>
                  <a:schemeClr val="tx1"/>
                </a:solidFill>
              </a:rPr>
              <a:t>;</a:t>
            </a: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uk-UA" sz="1800" b="1" dirty="0" smtClean="0">
                <a:solidFill>
                  <a:schemeClr val="tx1"/>
                </a:solidFill>
              </a:rPr>
              <a:t> Медичні </a:t>
            </a:r>
            <a:r>
              <a:rPr lang="uk-UA" sz="1800" b="1" dirty="0">
                <a:solidFill>
                  <a:schemeClr val="tx1"/>
                </a:solidFill>
              </a:rPr>
              <a:t>або наукові експерименти; </a:t>
            </a:r>
            <a:endParaRPr lang="uk-UA" sz="1800" b="1" dirty="0" smtClean="0">
              <a:solidFill>
                <a:schemeClr val="tx1"/>
              </a:solidFill>
            </a:endParaRP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uk-UA" sz="1800" b="1" dirty="0" smtClean="0">
                <a:solidFill>
                  <a:schemeClr val="tx1"/>
                </a:solidFill>
              </a:rPr>
              <a:t>Взяття </a:t>
            </a:r>
            <a:r>
              <a:rPr lang="uk-UA" sz="1800" b="1" dirty="0">
                <a:solidFill>
                  <a:schemeClr val="tx1"/>
                </a:solidFill>
              </a:rPr>
              <a:t>заручників; </a:t>
            </a:r>
            <a:endParaRPr lang="uk-UA" sz="1800" b="1" dirty="0" smtClean="0">
              <a:solidFill>
                <a:schemeClr val="tx1"/>
              </a:solidFill>
            </a:endParaRP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uk-UA" sz="1800" b="1" dirty="0" smtClean="0">
                <a:solidFill>
                  <a:schemeClr val="tx1"/>
                </a:solidFill>
              </a:rPr>
              <a:t>Посягання </a:t>
            </a:r>
            <a:r>
              <a:rPr lang="uk-UA" sz="1800" b="1" dirty="0">
                <a:solidFill>
                  <a:schemeClr val="tx1"/>
                </a:solidFill>
              </a:rPr>
              <a:t>на людську </a:t>
            </a:r>
            <a:r>
              <a:rPr lang="uk-UA" sz="1800" b="1" dirty="0" smtClean="0">
                <a:solidFill>
                  <a:schemeClr val="tx1"/>
                </a:solidFill>
              </a:rPr>
              <a:t>гідність; </a:t>
            </a: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uk-UA" sz="1800" b="1" dirty="0" smtClean="0">
                <a:solidFill>
                  <a:schemeClr val="tx1"/>
                </a:solidFill>
              </a:rPr>
              <a:t>Засудження </a:t>
            </a:r>
            <a:r>
              <a:rPr lang="uk-UA" sz="1800" b="1" dirty="0">
                <a:solidFill>
                  <a:schemeClr val="tx1"/>
                </a:solidFill>
              </a:rPr>
              <a:t>і застосування покарання без попереднього судового рішення, винесеного належним чином судом, за наявності судових гарантій. </a:t>
            </a:r>
            <a:br>
              <a:rPr lang="uk-UA" sz="1800" b="1" dirty="0">
                <a:solidFill>
                  <a:schemeClr val="tx1"/>
                </a:solidFill>
              </a:rPr>
            </a:br>
            <a:endParaRPr lang="uk-UA" sz="1800" b="1" dirty="0">
              <a:solidFill>
                <a:schemeClr val="tx1"/>
              </a:solidFill>
            </a:endParaRP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9" t="4712" r="4300" b="17908"/>
          <a:stretch>
            <a:fillRect/>
          </a:stretch>
        </p:blipFill>
        <p:spPr>
          <a:xfrm>
            <a:off x="127190" y="2142699"/>
            <a:ext cx="2315760" cy="2474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38367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696037" y="0"/>
            <a:ext cx="8447964" cy="2101755"/>
          </a:xfrm>
          <a:solidFill>
            <a:schemeClr val="accent2"/>
          </a:solidFill>
        </p:spPr>
        <p:txBody>
          <a:bodyPr/>
          <a:lstStyle/>
          <a:p>
            <a:endParaRPr lang="uk-UA" sz="2800" b="1" dirty="0" smtClean="0"/>
          </a:p>
          <a:p>
            <a:pPr algn="ctr"/>
            <a:r>
              <a:rPr lang="uk-UA" sz="2800" b="1" dirty="0" smtClean="0"/>
              <a:t>ІІ </a:t>
            </a:r>
            <a:r>
              <a:rPr lang="uk-UA" sz="2800" b="1" dirty="0">
                <a:solidFill>
                  <a:schemeClr val="bg1"/>
                </a:solidFill>
              </a:rPr>
              <a:t>Женевська к</a:t>
            </a:r>
            <a:r>
              <a:rPr lang="ru-RU" sz="3000" b="1" dirty="0" err="1">
                <a:solidFill>
                  <a:schemeClr val="bg1"/>
                </a:solidFill>
              </a:rPr>
              <a:t>онвенція</a:t>
            </a:r>
            <a:r>
              <a:rPr lang="uk-UA" sz="2800" b="1" dirty="0" smtClean="0"/>
              <a:t> </a:t>
            </a:r>
            <a:r>
              <a:rPr lang="uk-UA" sz="2800" b="1" dirty="0"/>
              <a:t>про поліпшення долі </a:t>
            </a:r>
            <a:r>
              <a:rPr lang="uk-UA" sz="2800" b="1" dirty="0" smtClean="0"/>
              <a:t>поранених, </a:t>
            </a:r>
            <a:r>
              <a:rPr lang="uk-UA" sz="2800" b="1" dirty="0"/>
              <a:t>хворих і осіб,що зазнали корабельної </a:t>
            </a:r>
            <a:r>
              <a:rPr lang="uk-UA" sz="2800" b="1" dirty="0" smtClean="0"/>
              <a:t>аварії, зі </a:t>
            </a:r>
            <a:r>
              <a:rPr lang="uk-UA" sz="2800" b="1" dirty="0"/>
              <a:t>складу збройних сил на морі</a:t>
            </a:r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86391" y="2210938"/>
            <a:ext cx="499383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err="1">
                <a:solidFill>
                  <a:schemeClr val="tx1"/>
                </a:solidFill>
              </a:rPr>
              <a:t>Визначає</a:t>
            </a:r>
            <a:r>
              <a:rPr lang="ru-RU" sz="2000" b="1" i="1" dirty="0">
                <a:solidFill>
                  <a:schemeClr val="tx1"/>
                </a:solidFill>
              </a:rPr>
              <a:t> правила </a:t>
            </a:r>
            <a:r>
              <a:rPr lang="ru-RU" sz="2000" b="1" i="1" dirty="0" err="1">
                <a:solidFill>
                  <a:schemeClr val="tx1"/>
                </a:solidFill>
              </a:rPr>
              <a:t>поводження</a:t>
            </a:r>
            <a:r>
              <a:rPr lang="ru-RU" sz="2000" b="1" i="1" dirty="0">
                <a:solidFill>
                  <a:schemeClr val="tx1"/>
                </a:solidFill>
              </a:rPr>
              <a:t> з </a:t>
            </a:r>
            <a:r>
              <a:rPr lang="ru-RU" sz="2000" b="1" i="1" dirty="0" err="1">
                <a:solidFill>
                  <a:schemeClr val="tx1"/>
                </a:solidFill>
              </a:rPr>
              <a:t>пораненими</a:t>
            </a:r>
            <a:r>
              <a:rPr lang="ru-RU" sz="2000" b="1" i="1" dirty="0">
                <a:solidFill>
                  <a:schemeClr val="tx1"/>
                </a:solidFill>
              </a:rPr>
              <a:t> та </a:t>
            </a:r>
            <a:r>
              <a:rPr lang="ru-RU" sz="2000" b="1" i="1" dirty="0" err="1">
                <a:solidFill>
                  <a:schemeClr val="tx1"/>
                </a:solidFill>
              </a:rPr>
              <a:t>хворими</a:t>
            </a:r>
            <a:r>
              <a:rPr lang="ru-RU" sz="2000" b="1" i="1" dirty="0">
                <a:solidFill>
                  <a:schemeClr val="tx1"/>
                </a:solidFill>
              </a:rPr>
              <a:t> </a:t>
            </a:r>
            <a:r>
              <a:rPr lang="ru-RU" sz="2000" b="1" i="1" dirty="0" err="1">
                <a:solidFill>
                  <a:schemeClr val="tx1"/>
                </a:solidFill>
              </a:rPr>
              <a:t>під</a:t>
            </a:r>
            <a:r>
              <a:rPr lang="ru-RU" sz="2000" b="1" i="1" dirty="0">
                <a:solidFill>
                  <a:schemeClr val="tx1"/>
                </a:solidFill>
              </a:rPr>
              <a:t> час </a:t>
            </a:r>
            <a:r>
              <a:rPr lang="ru-RU" sz="2000" b="1" i="1" dirty="0" err="1">
                <a:solidFill>
                  <a:schemeClr val="tx1"/>
                </a:solidFill>
              </a:rPr>
              <a:t>морської</a:t>
            </a:r>
            <a:r>
              <a:rPr lang="ru-RU" sz="2000" b="1" i="1" dirty="0">
                <a:solidFill>
                  <a:schemeClr val="tx1"/>
                </a:solidFill>
              </a:rPr>
              <a:t> </a:t>
            </a:r>
            <a:r>
              <a:rPr lang="ru-RU" sz="2000" b="1" i="1" dirty="0" err="1">
                <a:solidFill>
                  <a:schemeClr val="tx1"/>
                </a:solidFill>
              </a:rPr>
              <a:t>війни</a:t>
            </a:r>
            <a:r>
              <a:rPr lang="ru-RU" sz="2000" b="1" i="1" dirty="0">
                <a:solidFill>
                  <a:schemeClr val="tx1"/>
                </a:solidFill>
              </a:rPr>
              <a:t>, за </a:t>
            </a:r>
            <a:r>
              <a:rPr lang="ru-RU" sz="2000" b="1" i="1" dirty="0" err="1">
                <a:solidFill>
                  <a:schemeClr val="tx1"/>
                </a:solidFill>
              </a:rPr>
              <a:t>аналогією</a:t>
            </a:r>
            <a:r>
              <a:rPr lang="ru-RU" sz="2000" b="1" i="1" dirty="0">
                <a:solidFill>
                  <a:schemeClr val="tx1"/>
                </a:solidFill>
              </a:rPr>
              <a:t> з правилами, </a:t>
            </a:r>
            <a:r>
              <a:rPr lang="ru-RU" sz="2000" b="1" i="1" dirty="0" err="1">
                <a:solidFill>
                  <a:schemeClr val="tx1"/>
                </a:solidFill>
              </a:rPr>
              <a:t>передбаченими</a:t>
            </a:r>
            <a:r>
              <a:rPr lang="ru-RU" sz="2000" b="1" i="1" dirty="0">
                <a:solidFill>
                  <a:schemeClr val="tx1"/>
                </a:solidFill>
              </a:rPr>
              <a:t> </a:t>
            </a:r>
            <a:r>
              <a:rPr lang="ru-RU" sz="2000" b="1" i="1" dirty="0" err="1">
                <a:solidFill>
                  <a:schemeClr val="tx1"/>
                </a:solidFill>
              </a:rPr>
              <a:t>Конвенцією</a:t>
            </a:r>
            <a:r>
              <a:rPr lang="ru-RU" sz="2000" b="1" i="1" dirty="0">
                <a:solidFill>
                  <a:schemeClr val="tx1"/>
                </a:solidFill>
              </a:rPr>
              <a:t> про </a:t>
            </a:r>
            <a:r>
              <a:rPr lang="ru-RU" sz="2000" b="1" i="1" dirty="0" err="1">
                <a:solidFill>
                  <a:schemeClr val="tx1"/>
                </a:solidFill>
              </a:rPr>
              <a:t>поліпшення</a:t>
            </a:r>
            <a:r>
              <a:rPr lang="ru-RU" sz="2000" b="1" i="1" dirty="0">
                <a:solidFill>
                  <a:schemeClr val="tx1"/>
                </a:solidFill>
              </a:rPr>
              <a:t> становища </a:t>
            </a:r>
            <a:r>
              <a:rPr lang="ru-RU" sz="2000" b="1" i="1" dirty="0" err="1">
                <a:solidFill>
                  <a:schemeClr val="tx1"/>
                </a:solidFill>
              </a:rPr>
              <a:t>поранених</a:t>
            </a:r>
            <a:r>
              <a:rPr lang="ru-RU" sz="2000" b="1" i="1" dirty="0">
                <a:solidFill>
                  <a:schemeClr val="tx1"/>
                </a:solidFill>
              </a:rPr>
              <a:t> і </a:t>
            </a:r>
            <a:r>
              <a:rPr lang="ru-RU" sz="2000" b="1" i="1" dirty="0" err="1">
                <a:solidFill>
                  <a:schemeClr val="tx1"/>
                </a:solidFill>
              </a:rPr>
              <a:t>хворих</a:t>
            </a:r>
            <a:r>
              <a:rPr lang="ru-RU" sz="2000" b="1" i="1" dirty="0">
                <a:solidFill>
                  <a:schemeClr val="tx1"/>
                </a:solidFill>
              </a:rPr>
              <a:t> у </a:t>
            </a:r>
            <a:r>
              <a:rPr lang="ru-RU" sz="2000" b="1" i="1" dirty="0" err="1">
                <a:solidFill>
                  <a:schemeClr val="tx1"/>
                </a:solidFill>
              </a:rPr>
              <a:t>діючих</a:t>
            </a:r>
            <a:r>
              <a:rPr lang="ru-RU" sz="2000" b="1" i="1" dirty="0">
                <a:solidFill>
                  <a:schemeClr val="tx1"/>
                </a:solidFill>
              </a:rPr>
              <a:t> </a:t>
            </a:r>
            <a:r>
              <a:rPr lang="ru-RU" sz="2000" b="1" i="1" dirty="0" err="1">
                <a:solidFill>
                  <a:schemeClr val="tx1"/>
                </a:solidFill>
              </a:rPr>
              <a:t>арміях</a:t>
            </a:r>
            <a:r>
              <a:rPr lang="ru-RU" sz="2000" b="1" i="1" dirty="0">
                <a:solidFill>
                  <a:schemeClr val="tx1"/>
                </a:solidFill>
              </a:rPr>
              <a:t>. </a:t>
            </a:r>
            <a:endParaRPr lang="uk-UA" sz="2000" b="1" i="1" dirty="0">
              <a:solidFill>
                <a:schemeClr val="tx1"/>
              </a:solidFill>
            </a:endParaRPr>
          </a:p>
        </p:txBody>
      </p:sp>
      <p:pic>
        <p:nvPicPr>
          <p:cNvPr id="5" name="Picture 2" descr="C:\Users\Ігор\Desktop\картинки МГП\завантаження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321" y="2450983"/>
            <a:ext cx="2860649" cy="2006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38367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600502" y="259307"/>
            <a:ext cx="8420669" cy="1064526"/>
          </a:xfrm>
          <a:solidFill>
            <a:schemeClr val="accent2"/>
          </a:solidFill>
        </p:spPr>
        <p:txBody>
          <a:bodyPr/>
          <a:lstStyle/>
          <a:p>
            <a:endParaRPr lang="uk-UA" sz="3200" b="1" dirty="0" smtClean="0"/>
          </a:p>
          <a:p>
            <a:pPr algn="ctr"/>
            <a:r>
              <a:rPr lang="uk-UA" sz="3200" b="1" dirty="0" smtClean="0"/>
              <a:t>ІІІ </a:t>
            </a:r>
            <a:r>
              <a:rPr lang="uk-UA" sz="3200" b="1" dirty="0">
                <a:solidFill>
                  <a:schemeClr val="bg1"/>
                </a:solidFill>
              </a:rPr>
              <a:t>Женевська к</a:t>
            </a:r>
            <a:r>
              <a:rPr lang="ru-RU" sz="3200" b="1" dirty="0" err="1">
                <a:solidFill>
                  <a:schemeClr val="bg1"/>
                </a:solidFill>
              </a:rPr>
              <a:t>онвенція</a:t>
            </a:r>
            <a:r>
              <a:rPr lang="uk-UA" sz="3200" b="1" dirty="0" smtClean="0"/>
              <a:t> </a:t>
            </a:r>
            <a:r>
              <a:rPr lang="uk-UA" sz="3200" b="1" dirty="0"/>
              <a:t>про поводження з військовополоненими </a:t>
            </a:r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14901" y="1323833"/>
            <a:ext cx="73015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err="1"/>
              <a:t>Регламентує</a:t>
            </a:r>
            <a:r>
              <a:rPr lang="ru-RU" sz="2000" b="1" i="1" dirty="0"/>
              <a:t> </a:t>
            </a:r>
            <a:r>
              <a:rPr lang="ru-RU" sz="2000" b="1" i="1" dirty="0" err="1"/>
              <a:t>головні</a:t>
            </a:r>
            <a:r>
              <a:rPr lang="ru-RU" sz="2000" b="1" i="1" dirty="0"/>
              <a:t> правила </a:t>
            </a:r>
            <a:r>
              <a:rPr lang="ru-RU" sz="2000" b="1" i="1" dirty="0" err="1"/>
              <a:t>поводження</a:t>
            </a:r>
            <a:r>
              <a:rPr lang="ru-RU" sz="2000" b="1" i="1" dirty="0"/>
              <a:t> </a:t>
            </a:r>
            <a:r>
              <a:rPr lang="ru-RU" sz="2000" b="1" i="1" dirty="0" err="1"/>
              <a:t>воюючих</a:t>
            </a:r>
            <a:r>
              <a:rPr lang="ru-RU" sz="2000" b="1" i="1" dirty="0"/>
              <a:t> </a:t>
            </a:r>
            <a:r>
              <a:rPr lang="ru-RU" sz="2000" b="1" i="1" dirty="0" err="1"/>
              <a:t>сторін</a:t>
            </a:r>
            <a:r>
              <a:rPr lang="ru-RU" sz="2000" b="1" i="1" dirty="0"/>
              <a:t> з </a:t>
            </a:r>
            <a:r>
              <a:rPr lang="ru-RU" sz="2000" b="1" i="1" dirty="0" err="1"/>
              <a:t>військовополоненими</a:t>
            </a:r>
            <a:endParaRPr lang="uk-UA" sz="2000" b="1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111690" y="2031719"/>
            <a:ext cx="566382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000" b="1" dirty="0">
                <a:solidFill>
                  <a:schemeClr val="tx1"/>
                </a:solidFill>
              </a:rPr>
              <a:t>З моменту взяття в полон відповідальність за військовополонених несе держава, яка їх захопила, а не окремі командири, що, зрозуміло, не виключає кримінальної відповідальності останніх за злочини проти військовополонених. Військовополонений не злочинець, а солдат, що виконував свій обов'язок. </a:t>
            </a:r>
          </a:p>
          <a:p>
            <a:pPr>
              <a:defRPr/>
            </a:pP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16" t="6717" r="4300" b="19671"/>
          <a:stretch/>
        </p:blipFill>
        <p:spPr>
          <a:xfrm>
            <a:off x="600502" y="2202140"/>
            <a:ext cx="2088108" cy="2521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38367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09858" y="272955"/>
            <a:ext cx="9048465" cy="982639"/>
          </a:xfrm>
          <a:solidFill>
            <a:schemeClr val="accent2"/>
          </a:solidFill>
        </p:spPr>
        <p:txBody>
          <a:bodyPr/>
          <a:lstStyle/>
          <a:p>
            <a:pPr algn="ctr"/>
            <a:r>
              <a:rPr lang="uk-UA" sz="2800" b="1" dirty="0">
                <a:solidFill>
                  <a:schemeClr val="bg1"/>
                </a:solidFill>
              </a:rPr>
              <a:t>І</a:t>
            </a:r>
            <a:r>
              <a:rPr lang="en-US" sz="2800" b="1" dirty="0">
                <a:solidFill>
                  <a:schemeClr val="bg1"/>
                </a:solidFill>
              </a:rPr>
              <a:t>V </a:t>
            </a:r>
            <a:r>
              <a:rPr lang="uk-UA" sz="2800" b="1" dirty="0">
                <a:solidFill>
                  <a:schemeClr val="bg1"/>
                </a:solidFill>
              </a:rPr>
              <a:t>Женевська к</a:t>
            </a:r>
            <a:r>
              <a:rPr lang="ru-RU" sz="2800" b="1" dirty="0" err="1">
                <a:solidFill>
                  <a:schemeClr val="bg1"/>
                </a:solidFill>
              </a:rPr>
              <a:t>онвенція</a:t>
            </a:r>
            <a:r>
              <a:rPr lang="uk-UA" sz="2800" b="1" dirty="0" smtClean="0">
                <a:solidFill>
                  <a:schemeClr val="bg1"/>
                </a:solidFill>
              </a:rPr>
              <a:t>     конвенція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про </a:t>
            </a:r>
            <a:r>
              <a:rPr lang="ru-RU" sz="2800" b="1" dirty="0" err="1">
                <a:solidFill>
                  <a:schemeClr val="bg1"/>
                </a:solidFill>
              </a:rPr>
              <a:t>захист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цивільного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населення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під</a:t>
            </a:r>
            <a:r>
              <a:rPr lang="ru-RU" sz="2800" b="1" dirty="0">
                <a:solidFill>
                  <a:schemeClr val="bg1"/>
                </a:solidFill>
              </a:rPr>
              <a:t> час </a:t>
            </a:r>
            <a:r>
              <a:rPr lang="ru-RU" sz="2800" b="1" dirty="0" err="1">
                <a:solidFill>
                  <a:schemeClr val="bg1"/>
                </a:solidFill>
              </a:rPr>
              <a:t>війни</a:t>
            </a:r>
            <a:endParaRPr lang="uk-UA" sz="2800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4842" y="1255594"/>
            <a:ext cx="7970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1800" b="1" i="1" dirty="0" err="1"/>
              <a:t>Передбачає</a:t>
            </a:r>
            <a:r>
              <a:rPr lang="ru-RU" sz="1800" b="1" i="1" dirty="0"/>
              <a:t> </a:t>
            </a:r>
            <a:r>
              <a:rPr lang="ru-RU" sz="1800" b="1" i="1" dirty="0" err="1"/>
              <a:t>гуманне</a:t>
            </a:r>
            <a:r>
              <a:rPr lang="ru-RU" sz="1800" b="1" i="1" dirty="0"/>
              <a:t> </a:t>
            </a:r>
            <a:r>
              <a:rPr lang="ru-RU" sz="1800" b="1" i="1" dirty="0" err="1"/>
              <a:t>поводження</a:t>
            </a:r>
            <a:r>
              <a:rPr lang="ru-RU" sz="1800" b="1" i="1" dirty="0"/>
              <a:t> з </a:t>
            </a:r>
            <a:r>
              <a:rPr lang="ru-RU" sz="1800" b="1" i="1" dirty="0" err="1"/>
              <a:t>населенням</a:t>
            </a:r>
            <a:r>
              <a:rPr lang="ru-RU" sz="1800" b="1" i="1" dirty="0"/>
              <a:t>, </a:t>
            </a:r>
            <a:r>
              <a:rPr lang="ru-RU" sz="1800" b="1" i="1" dirty="0" err="1"/>
              <a:t>що</a:t>
            </a:r>
            <a:r>
              <a:rPr lang="ru-RU" sz="1800" b="1" i="1" dirty="0"/>
              <a:t> </a:t>
            </a:r>
            <a:r>
              <a:rPr lang="ru-RU" sz="1800" b="1" i="1" dirty="0" err="1"/>
              <a:t>перебуває</a:t>
            </a:r>
            <a:r>
              <a:rPr lang="ru-RU" sz="1800" b="1" i="1" dirty="0"/>
              <a:t> на </a:t>
            </a:r>
            <a:r>
              <a:rPr lang="ru-RU" sz="1800" b="1" i="1" dirty="0" err="1"/>
              <a:t>окупованій</a:t>
            </a:r>
            <a:r>
              <a:rPr lang="ru-RU" sz="1800" b="1" i="1" dirty="0"/>
              <a:t> </a:t>
            </a:r>
            <a:r>
              <a:rPr lang="ru-RU" sz="1800" b="1" i="1" dirty="0" err="1"/>
              <a:t>території</a:t>
            </a:r>
            <a:r>
              <a:rPr lang="ru-RU" sz="1800" b="1" i="1" dirty="0"/>
              <a:t>, і </a:t>
            </a:r>
            <a:r>
              <a:rPr lang="ru-RU" sz="1800" b="1" i="1" dirty="0" err="1"/>
              <a:t>захищає</a:t>
            </a:r>
            <a:r>
              <a:rPr lang="ru-RU" sz="1800" b="1" i="1" dirty="0"/>
              <a:t> </a:t>
            </a:r>
            <a:r>
              <a:rPr lang="ru-RU" sz="1800" b="1" i="1" dirty="0" err="1"/>
              <a:t>його</a:t>
            </a:r>
            <a:r>
              <a:rPr lang="ru-RU" sz="1800" b="1" i="1" dirty="0"/>
              <a:t> права. </a:t>
            </a:r>
            <a:endParaRPr lang="uk-UA" sz="18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53194" y="1901926"/>
            <a:ext cx="6044895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  <a:defRPr/>
            </a:pPr>
            <a:r>
              <a:rPr lang="uk-UA" sz="1800" b="1" dirty="0">
                <a:solidFill>
                  <a:schemeClr val="tx1"/>
                </a:solidFill>
              </a:rPr>
              <a:t>Забороняється вести бойові дії проти </a:t>
            </a:r>
            <a:r>
              <a:rPr lang="uk-UA" sz="1800" b="1" dirty="0" smtClean="0">
                <a:solidFill>
                  <a:schemeClr val="tx1"/>
                </a:solidFill>
              </a:rPr>
              <a:t>цивільного </a:t>
            </a:r>
            <a:r>
              <a:rPr lang="uk-UA" sz="1800" b="1" dirty="0">
                <a:solidFill>
                  <a:schemeClr val="tx1"/>
                </a:solidFill>
              </a:rPr>
              <a:t>населення. </a:t>
            </a:r>
            <a:endParaRPr lang="uk-UA" sz="1800" b="1" dirty="0" smtClean="0">
              <a:solidFill>
                <a:schemeClr val="tx1"/>
              </a:solidFill>
            </a:endParaRP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uk-UA" sz="1800" b="1" dirty="0">
                <a:solidFill>
                  <a:schemeClr val="tx1"/>
                </a:solidFill>
              </a:rPr>
              <a:t>Забороняється використовувати цивільне населення для захисту військових об’єктів. </a:t>
            </a:r>
            <a:endParaRPr lang="ru-RU" sz="1800" b="1" dirty="0">
              <a:solidFill>
                <a:schemeClr val="tx1"/>
              </a:solidFill>
            </a:endParaRP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uk-UA" sz="1800" b="1" dirty="0">
                <a:solidFill>
                  <a:schemeClr val="tx1"/>
                </a:solidFill>
              </a:rPr>
              <a:t>Забороняється використовувати голод, як метод ведення війни проти цивільного </a:t>
            </a:r>
            <a:r>
              <a:rPr lang="uk-UA" sz="1800" b="1" dirty="0" smtClean="0">
                <a:solidFill>
                  <a:schemeClr val="tx1"/>
                </a:solidFill>
              </a:rPr>
              <a:t>населення.</a:t>
            </a:r>
            <a:endParaRPr lang="ru-RU" sz="1800" b="1" dirty="0">
              <a:solidFill>
                <a:schemeClr val="tx1"/>
              </a:solidFill>
            </a:endParaRP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uk-UA" sz="1800" b="1" dirty="0">
                <a:solidFill>
                  <a:schemeClr val="tx1"/>
                </a:solidFill>
              </a:rPr>
              <a:t>Забороняється нападати на об’єкти цивільного призначення (житлові будинки, лікарні, школи</a:t>
            </a:r>
            <a:r>
              <a:rPr lang="uk-UA" sz="1800" b="1" dirty="0" smtClean="0">
                <a:solidFill>
                  <a:schemeClr val="tx1"/>
                </a:solidFill>
              </a:rPr>
              <a:t>).</a:t>
            </a:r>
            <a:endParaRPr lang="ru-RU" sz="1800" b="1" dirty="0" smtClean="0">
              <a:solidFill>
                <a:schemeClr val="tx1"/>
              </a:solidFill>
            </a:endParaRP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uk-UA" sz="1800" b="1" dirty="0">
                <a:solidFill>
                  <a:schemeClr val="tx1"/>
                </a:solidFill>
              </a:rPr>
              <a:t>Комбатантам забороняється маскуватися під цивільне населення. </a:t>
            </a:r>
            <a:endParaRPr lang="ru-RU" sz="1800" b="1" dirty="0">
              <a:solidFill>
                <a:schemeClr val="tx1"/>
              </a:solidFill>
            </a:endParaRPr>
          </a:p>
          <a:p>
            <a:pPr marL="438912" indent="-320040">
              <a:buFont typeface="Wingdings" pitchFamily="2" charset="2"/>
              <a:buChar char="q"/>
              <a:defRPr/>
            </a:pPr>
            <a:endParaRPr lang="ru-RU" dirty="0"/>
          </a:p>
          <a:p>
            <a:pPr marL="285750" indent="-285750">
              <a:buFont typeface="Wingdings" pitchFamily="2" charset="2"/>
              <a:buChar char="q"/>
              <a:defRPr/>
            </a:pP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6" name="Рисунок 11" descr="Зображення, що містить дерево, надворі, рослина, парк&#10;&#10;Опис створено автоматично">
            <a:extLst>
              <a:ext uri="{FF2B5EF4-FFF2-40B4-BE49-F238E27FC236}">
                <a16:creationId xmlns:a16="http://schemas.microsoft.com/office/drawing/2014/main" xmlns="" id="{5C631053-B8A5-04DE-145A-E5C27DE77A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095"/>
          <a:stretch/>
        </p:blipFill>
        <p:spPr>
          <a:xfrm>
            <a:off x="163774" y="2074460"/>
            <a:ext cx="2265404" cy="2361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8367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123666" y="518615"/>
            <a:ext cx="7747379" cy="1023582"/>
          </a:xfrm>
        </p:spPr>
        <p:txBody>
          <a:bodyPr/>
          <a:lstStyle/>
          <a:p>
            <a:pPr algn="ctr"/>
            <a:r>
              <a:rPr lang="ru-RU" sz="2800" dirty="0" err="1">
                <a:latin typeface="+mn-lt"/>
              </a:rPr>
              <a:t>Відповідальність</a:t>
            </a:r>
            <a:r>
              <a:rPr lang="ru-RU" sz="2800" dirty="0">
                <a:latin typeface="+mn-lt"/>
              </a:rPr>
              <a:t> за </a:t>
            </a:r>
            <a:r>
              <a:rPr lang="ru-RU" sz="2800" dirty="0" err="1">
                <a:latin typeface="+mn-lt"/>
              </a:rPr>
              <a:t>воєнні</a:t>
            </a:r>
            <a:r>
              <a:rPr lang="ru-RU" sz="2800" dirty="0">
                <a:latin typeface="+mn-lt"/>
              </a:rPr>
              <a:t> </a:t>
            </a:r>
            <a:r>
              <a:rPr lang="ru-RU" sz="2800" dirty="0" err="1">
                <a:latin typeface="+mn-lt"/>
              </a:rPr>
              <a:t>злочини</a:t>
            </a:r>
            <a:endParaRPr lang="ru-RU" sz="2800" dirty="0">
              <a:latin typeface="+mn-lt"/>
            </a:endParaRPr>
          </a:p>
          <a:p>
            <a:endParaRPr lang="uk-UA" sz="3200" dirty="0"/>
          </a:p>
          <a:p>
            <a:endParaRPr lang="uk-UA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97580" y="1358248"/>
            <a:ext cx="6246420" cy="3512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675"/>
              </a:spcBef>
            </a:pPr>
            <a:r>
              <a:rPr lang="en-GB" sz="1800" b="1" dirty="0" err="1">
                <a:solidFill>
                  <a:srgbClr val="C00000"/>
                </a:solidFill>
                <a:cs typeface="Times New Roman" pitchFamily="18" charset="0"/>
              </a:rPr>
              <a:t>Міжнародний</a:t>
            </a:r>
            <a:r>
              <a:rPr lang="en-GB" sz="1800" b="1" dirty="0">
                <a:solidFill>
                  <a:srgbClr val="C00000"/>
                </a:solidFill>
                <a:cs typeface="Times New Roman" pitchFamily="18" charset="0"/>
              </a:rPr>
              <a:t> </a:t>
            </a:r>
            <a:r>
              <a:rPr lang="en-GB" sz="1800" b="1" dirty="0" err="1">
                <a:solidFill>
                  <a:srgbClr val="C00000"/>
                </a:solidFill>
                <a:cs typeface="Times New Roman" pitchFamily="18" charset="0"/>
              </a:rPr>
              <a:t>кримінальний</a:t>
            </a:r>
            <a:r>
              <a:rPr lang="en-GB" sz="1800" b="1" dirty="0">
                <a:solidFill>
                  <a:srgbClr val="C00000"/>
                </a:solidFill>
                <a:cs typeface="Times New Roman" pitchFamily="18" charset="0"/>
              </a:rPr>
              <a:t> </a:t>
            </a:r>
            <a:r>
              <a:rPr lang="en-GB" sz="1800" b="1" dirty="0" err="1">
                <a:solidFill>
                  <a:srgbClr val="C00000"/>
                </a:solidFill>
                <a:cs typeface="Times New Roman" pitchFamily="18" charset="0"/>
              </a:rPr>
              <a:t>суд</a:t>
            </a:r>
            <a:endParaRPr lang="en-GB" sz="1800" b="1" dirty="0">
              <a:solidFill>
                <a:srgbClr val="C00000"/>
              </a:solidFill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675"/>
              </a:spcBef>
              <a:buFont typeface="Arial" charset="0"/>
              <a:buNone/>
            </a:pPr>
            <a:r>
              <a:rPr lang="en-GB" sz="1800" b="1" dirty="0" err="1" smtClean="0">
                <a:latin typeface="+mn-lt"/>
              </a:rPr>
              <a:t>Перший</a:t>
            </a:r>
            <a:r>
              <a:rPr lang="en-GB" sz="1800" b="1" dirty="0" smtClean="0">
                <a:latin typeface="+mn-lt"/>
              </a:rPr>
              <a:t> </a:t>
            </a:r>
            <a:r>
              <a:rPr lang="en-GB" sz="1800" b="1" dirty="0" err="1">
                <a:latin typeface="+mn-lt"/>
              </a:rPr>
              <a:t>постійний</a:t>
            </a:r>
            <a:r>
              <a:rPr lang="en-GB" sz="1800" b="1" dirty="0">
                <a:latin typeface="+mn-lt"/>
              </a:rPr>
              <a:t> </a:t>
            </a:r>
            <a:r>
              <a:rPr lang="en-GB" sz="1800" b="1" dirty="0" err="1">
                <a:latin typeface="+mn-lt"/>
              </a:rPr>
              <a:t>правовий</a:t>
            </a:r>
            <a:r>
              <a:rPr lang="en-GB" sz="1800" b="1" dirty="0">
                <a:latin typeface="+mn-lt"/>
              </a:rPr>
              <a:t> </a:t>
            </a:r>
            <a:r>
              <a:rPr lang="en-GB" sz="1800" b="1" dirty="0" err="1">
                <a:latin typeface="+mn-lt"/>
              </a:rPr>
              <a:t>інститут</a:t>
            </a:r>
            <a:r>
              <a:rPr lang="en-GB" sz="1800" b="1" dirty="0">
                <a:latin typeface="+mn-lt"/>
              </a:rPr>
              <a:t>, </a:t>
            </a:r>
            <a:r>
              <a:rPr lang="en-GB" sz="1800" b="1" dirty="0" err="1">
                <a:latin typeface="+mn-lt"/>
              </a:rPr>
              <a:t>до</a:t>
            </a:r>
            <a:r>
              <a:rPr lang="en-GB" sz="1800" b="1" dirty="0">
                <a:latin typeface="+mn-lt"/>
              </a:rPr>
              <a:t> </a:t>
            </a:r>
            <a:r>
              <a:rPr lang="en-GB" sz="1800" b="1" dirty="0" err="1">
                <a:latin typeface="+mn-lt"/>
              </a:rPr>
              <a:t>компетенції</a:t>
            </a:r>
            <a:r>
              <a:rPr lang="en-GB" sz="1800" b="1" dirty="0">
                <a:latin typeface="+mn-lt"/>
              </a:rPr>
              <a:t> </a:t>
            </a:r>
            <a:r>
              <a:rPr lang="en-GB" sz="1800" b="1" dirty="0" err="1">
                <a:latin typeface="+mn-lt"/>
              </a:rPr>
              <a:t>якого</a:t>
            </a:r>
            <a:r>
              <a:rPr lang="en-GB" sz="1800" b="1" dirty="0">
                <a:latin typeface="+mn-lt"/>
              </a:rPr>
              <a:t> </a:t>
            </a:r>
            <a:r>
              <a:rPr lang="en-GB" sz="1800" b="1" dirty="0" err="1">
                <a:latin typeface="+mn-lt"/>
              </a:rPr>
              <a:t>входить</a:t>
            </a:r>
            <a:r>
              <a:rPr lang="en-GB" sz="1800" b="1" dirty="0">
                <a:latin typeface="+mn-lt"/>
              </a:rPr>
              <a:t> </a:t>
            </a:r>
            <a:r>
              <a:rPr lang="en-GB" sz="1800" b="1" dirty="0" err="1">
                <a:latin typeface="+mn-lt"/>
              </a:rPr>
              <a:t>переслідування</a:t>
            </a:r>
            <a:r>
              <a:rPr lang="en-GB" sz="1800" b="1" dirty="0">
                <a:latin typeface="+mn-lt"/>
              </a:rPr>
              <a:t> </a:t>
            </a:r>
            <a:r>
              <a:rPr lang="en-GB" sz="1800" b="1" dirty="0" err="1">
                <a:latin typeface="+mn-lt"/>
              </a:rPr>
              <a:t>осіб</a:t>
            </a:r>
            <a:r>
              <a:rPr lang="en-GB" sz="1800" b="1" dirty="0">
                <a:latin typeface="+mn-lt"/>
              </a:rPr>
              <a:t>, </a:t>
            </a:r>
            <a:r>
              <a:rPr lang="en-GB" sz="1800" b="1" dirty="0" err="1">
                <a:latin typeface="+mn-lt"/>
              </a:rPr>
              <a:t>відповідальних</a:t>
            </a:r>
            <a:r>
              <a:rPr lang="en-GB" sz="1800" b="1" dirty="0">
                <a:latin typeface="+mn-lt"/>
              </a:rPr>
              <a:t> </a:t>
            </a:r>
            <a:r>
              <a:rPr lang="en-GB" sz="1800" b="1" dirty="0" err="1">
                <a:latin typeface="+mn-lt"/>
              </a:rPr>
              <a:t>за</a:t>
            </a:r>
            <a:r>
              <a:rPr lang="en-GB" sz="1800" b="1" dirty="0">
                <a:latin typeface="+mn-lt"/>
              </a:rPr>
              <a:t> </a:t>
            </a:r>
            <a:r>
              <a:rPr lang="en-GB" sz="1800" b="1" dirty="0" err="1">
                <a:solidFill>
                  <a:srgbClr val="C00000"/>
                </a:solidFill>
                <a:latin typeface="+mn-lt"/>
              </a:rPr>
              <a:t>геноцид</a:t>
            </a:r>
            <a:r>
              <a:rPr lang="en-GB" sz="1800" b="1" dirty="0">
                <a:solidFill>
                  <a:srgbClr val="C00000"/>
                </a:solidFill>
                <a:latin typeface="+mn-lt"/>
              </a:rPr>
              <a:t>, </a:t>
            </a:r>
            <a:r>
              <a:rPr lang="en-GB" sz="1800" b="1" dirty="0" err="1">
                <a:solidFill>
                  <a:srgbClr val="C00000"/>
                </a:solidFill>
                <a:latin typeface="+mn-lt"/>
              </a:rPr>
              <a:t>військові</a:t>
            </a:r>
            <a:r>
              <a:rPr lang="en-GB" sz="1800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en-GB" sz="1800" b="1" dirty="0" err="1">
                <a:solidFill>
                  <a:srgbClr val="C00000"/>
                </a:solidFill>
                <a:latin typeface="+mn-lt"/>
              </a:rPr>
              <a:t>злочини</a:t>
            </a:r>
            <a:r>
              <a:rPr lang="en-GB" sz="1800" b="1" dirty="0">
                <a:solidFill>
                  <a:srgbClr val="C00000"/>
                </a:solidFill>
                <a:latin typeface="+mn-lt"/>
              </a:rPr>
              <a:t> і </a:t>
            </a:r>
            <a:r>
              <a:rPr lang="en-GB" sz="1800" b="1" dirty="0" err="1">
                <a:solidFill>
                  <a:srgbClr val="C00000"/>
                </a:solidFill>
                <a:latin typeface="+mn-lt"/>
              </a:rPr>
              <a:t>злочини</a:t>
            </a:r>
            <a:r>
              <a:rPr lang="en-GB" sz="1800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en-GB" sz="1800" b="1" dirty="0" err="1">
                <a:solidFill>
                  <a:srgbClr val="C00000"/>
                </a:solidFill>
                <a:latin typeface="+mn-lt"/>
              </a:rPr>
              <a:t>проти</a:t>
            </a:r>
            <a:r>
              <a:rPr lang="en-GB" sz="1800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en-GB" sz="1800" b="1" dirty="0" err="1">
                <a:solidFill>
                  <a:srgbClr val="C00000"/>
                </a:solidFill>
                <a:latin typeface="+mn-lt"/>
              </a:rPr>
              <a:t>людства</a:t>
            </a:r>
            <a:r>
              <a:rPr lang="en-GB" sz="1800" dirty="0">
                <a:solidFill>
                  <a:srgbClr val="C00000"/>
                </a:solidFill>
                <a:latin typeface="+mn-lt"/>
              </a:rPr>
              <a:t> </a:t>
            </a:r>
            <a:r>
              <a:rPr lang="en-GB" sz="1800" dirty="0">
                <a:latin typeface="+mn-lt"/>
              </a:rPr>
              <a:t>. </a:t>
            </a:r>
            <a:r>
              <a:rPr lang="en-GB" sz="1800" dirty="0" err="1">
                <a:latin typeface="+mn-lt"/>
                <a:cs typeface="Times New Roman" pitchFamily="18" charset="0"/>
              </a:rPr>
              <a:t>Існує</a:t>
            </a:r>
            <a:r>
              <a:rPr lang="en-GB" sz="1800" dirty="0">
                <a:latin typeface="+mn-lt"/>
                <a:cs typeface="Times New Roman" pitchFamily="18" charset="0"/>
              </a:rPr>
              <a:t> з </a:t>
            </a:r>
            <a:r>
              <a:rPr lang="en-GB" sz="1800" dirty="0" err="1">
                <a:latin typeface="+mn-lt"/>
                <a:cs typeface="Times New Roman" pitchFamily="18" charset="0"/>
              </a:rPr>
              <a:t>липня</a:t>
            </a:r>
            <a:r>
              <a:rPr lang="en-GB" sz="1800" dirty="0">
                <a:latin typeface="+mn-lt"/>
                <a:cs typeface="Times New Roman" pitchFamily="18" charset="0"/>
              </a:rPr>
              <a:t> 2002 </a:t>
            </a:r>
            <a:r>
              <a:rPr lang="en-GB" sz="1800" dirty="0" err="1">
                <a:latin typeface="+mn-lt"/>
                <a:cs typeface="Times New Roman" pitchFamily="18" charset="0"/>
              </a:rPr>
              <a:t>року</a:t>
            </a:r>
            <a:r>
              <a:rPr lang="en-GB" sz="1800" dirty="0">
                <a:latin typeface="+mn-lt"/>
                <a:cs typeface="Times New Roman" pitchFamily="18" charset="0"/>
              </a:rPr>
              <a:t>. </a:t>
            </a:r>
            <a:r>
              <a:rPr lang="en-GB" sz="1800" dirty="0" err="1">
                <a:latin typeface="+mn-lt"/>
                <a:cs typeface="Times New Roman" pitchFamily="18" charset="0"/>
              </a:rPr>
              <a:t>Резиденція</a:t>
            </a:r>
            <a:r>
              <a:rPr lang="en-GB" sz="1800" dirty="0">
                <a:latin typeface="+mn-lt"/>
                <a:cs typeface="Times New Roman" pitchFamily="18" charset="0"/>
              </a:rPr>
              <a:t> – </a:t>
            </a:r>
            <a:r>
              <a:rPr lang="en-GB" sz="1800" dirty="0" err="1">
                <a:latin typeface="+mn-lt"/>
                <a:cs typeface="Times New Roman" pitchFamily="18" charset="0"/>
              </a:rPr>
              <a:t>Гаага</a:t>
            </a:r>
            <a:r>
              <a:rPr lang="en-GB" sz="1800" dirty="0">
                <a:latin typeface="+mn-lt"/>
                <a:cs typeface="Times New Roman" pitchFamily="18" charset="0"/>
              </a:rPr>
              <a:t>, </a:t>
            </a:r>
            <a:r>
              <a:rPr lang="en-GB" sz="1800" dirty="0" err="1">
                <a:latin typeface="+mn-lt"/>
                <a:cs typeface="Times New Roman" pitchFamily="18" charset="0"/>
              </a:rPr>
              <a:t>однак</a:t>
            </a:r>
            <a:r>
              <a:rPr lang="en-GB" sz="1800" dirty="0">
                <a:latin typeface="+mn-lt"/>
                <a:cs typeface="Times New Roman" pitchFamily="18" charset="0"/>
              </a:rPr>
              <a:t> </a:t>
            </a:r>
            <a:r>
              <a:rPr lang="en-GB" sz="1800" dirty="0" err="1">
                <a:latin typeface="+mn-lt"/>
                <a:cs typeface="Times New Roman" pitchFamily="18" charset="0"/>
              </a:rPr>
              <a:t>за</a:t>
            </a:r>
            <a:r>
              <a:rPr lang="en-GB" sz="1800" dirty="0">
                <a:latin typeface="+mn-lt"/>
                <a:cs typeface="Times New Roman" pitchFamily="18" charset="0"/>
              </a:rPr>
              <a:t> </a:t>
            </a:r>
            <a:r>
              <a:rPr lang="en-GB" sz="1800" dirty="0" err="1">
                <a:latin typeface="+mn-lt"/>
                <a:cs typeface="Times New Roman" pitchFamily="18" charset="0"/>
              </a:rPr>
              <a:t>бажанням</a:t>
            </a:r>
            <a:r>
              <a:rPr lang="en-GB" sz="1800" dirty="0">
                <a:latin typeface="+mn-lt"/>
                <a:cs typeface="Times New Roman" pitchFamily="18" charset="0"/>
              </a:rPr>
              <a:t> </a:t>
            </a:r>
            <a:r>
              <a:rPr lang="en-GB" sz="1800" dirty="0" err="1">
                <a:latin typeface="+mn-lt"/>
                <a:cs typeface="Times New Roman" pitchFamily="18" charset="0"/>
              </a:rPr>
              <a:t>Суду</a:t>
            </a:r>
            <a:r>
              <a:rPr lang="en-GB" sz="1800" dirty="0">
                <a:latin typeface="+mn-lt"/>
                <a:cs typeface="Times New Roman" pitchFamily="18" charset="0"/>
              </a:rPr>
              <a:t> </a:t>
            </a:r>
            <a:r>
              <a:rPr lang="en-GB" sz="1800" dirty="0" err="1">
                <a:latin typeface="+mn-lt"/>
                <a:cs typeface="Times New Roman" pitchFamily="18" charset="0"/>
              </a:rPr>
              <a:t>засідання</a:t>
            </a:r>
            <a:r>
              <a:rPr lang="en-GB" sz="1800" dirty="0">
                <a:latin typeface="+mn-lt"/>
                <a:cs typeface="Times New Roman" pitchFamily="18" charset="0"/>
              </a:rPr>
              <a:t> </a:t>
            </a:r>
            <a:r>
              <a:rPr lang="en-GB" sz="1800" dirty="0" err="1">
                <a:latin typeface="+mn-lt"/>
                <a:cs typeface="Times New Roman" pitchFamily="18" charset="0"/>
              </a:rPr>
              <a:t>можуть</a:t>
            </a:r>
            <a:r>
              <a:rPr lang="en-GB" sz="1800" dirty="0">
                <a:latin typeface="+mn-lt"/>
                <a:cs typeface="Times New Roman" pitchFamily="18" charset="0"/>
              </a:rPr>
              <a:t> </a:t>
            </a:r>
            <a:r>
              <a:rPr lang="en-GB" sz="1800" dirty="0" err="1">
                <a:latin typeface="+mn-lt"/>
                <a:cs typeface="Times New Roman" pitchFamily="18" charset="0"/>
              </a:rPr>
              <a:t>проводитись</a:t>
            </a:r>
            <a:r>
              <a:rPr lang="en-GB" sz="1800" dirty="0">
                <a:latin typeface="+mn-lt"/>
                <a:cs typeface="Times New Roman" pitchFamily="18" charset="0"/>
              </a:rPr>
              <a:t> у </a:t>
            </a:r>
            <a:r>
              <a:rPr lang="en-GB" sz="1800" dirty="0" err="1">
                <a:latin typeface="+mn-lt"/>
                <a:cs typeface="Times New Roman" pitchFamily="18" charset="0"/>
              </a:rPr>
              <a:t>любому</a:t>
            </a:r>
            <a:r>
              <a:rPr lang="en-GB" sz="1800" dirty="0">
                <a:latin typeface="+mn-lt"/>
                <a:cs typeface="Times New Roman" pitchFamily="18" charset="0"/>
              </a:rPr>
              <a:t> </a:t>
            </a:r>
            <a:r>
              <a:rPr lang="en-GB" sz="1800" dirty="0" err="1">
                <a:latin typeface="+mn-lt"/>
                <a:cs typeface="Times New Roman" pitchFamily="18" charset="0"/>
              </a:rPr>
              <a:t>місці</a:t>
            </a:r>
            <a:r>
              <a:rPr lang="en-GB" sz="1800" dirty="0">
                <a:latin typeface="+mn-lt"/>
                <a:cs typeface="Times New Roman" pitchFamily="18" charset="0"/>
              </a:rPr>
              <a:t>.</a:t>
            </a:r>
          </a:p>
          <a:p>
            <a:pPr algn="just" eaLnBrk="1" hangingPunct="1">
              <a:lnSpc>
                <a:spcPct val="90000"/>
              </a:lnSpc>
              <a:spcBef>
                <a:spcPts val="675"/>
              </a:spcBef>
              <a:buFont typeface="Arial" charset="0"/>
              <a:buNone/>
            </a:pPr>
            <a:r>
              <a:rPr lang="en-GB" sz="1800" dirty="0">
                <a:latin typeface="+mn-lt"/>
                <a:cs typeface="Times New Roman" pitchFamily="18" charset="0"/>
              </a:rPr>
              <a:t>       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До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липня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2009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року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Римський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договір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ратифікували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110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держав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світу</a:t>
            </a:r>
            <a:r>
              <a:rPr lang="en-GB" sz="1800" dirty="0" smtClean="0">
                <a:latin typeface="+mn-lt"/>
                <a:cs typeface="Times New Roman" pitchFamily="18" charset="0"/>
              </a:rPr>
              <a:t>.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Держав</a:t>
            </a:r>
            <a:r>
              <a:rPr lang="en-GB" sz="1800" dirty="0" smtClean="0">
                <a:latin typeface="+mn-lt"/>
                <a:cs typeface="Times New Roman" pitchFamily="18" charset="0"/>
              </a:rPr>
              <a:t>,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які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підписали</a:t>
            </a:r>
            <a:r>
              <a:rPr lang="en-GB" sz="1800" dirty="0" smtClean="0">
                <a:latin typeface="+mn-lt"/>
                <a:cs typeface="Times New Roman" pitchFamily="18" charset="0"/>
              </a:rPr>
              <a:t>,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але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ще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не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ратифікували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Римський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договір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– 39,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серед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них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Росія</a:t>
            </a:r>
            <a:r>
              <a:rPr lang="en-GB" sz="1800" dirty="0" smtClean="0">
                <a:latin typeface="+mn-lt"/>
                <a:cs typeface="Times New Roman" pitchFamily="18" charset="0"/>
              </a:rPr>
              <a:t>, США,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Єгипет</a:t>
            </a:r>
            <a:r>
              <a:rPr lang="en-GB" sz="1800" dirty="0" smtClean="0">
                <a:latin typeface="+mn-lt"/>
                <a:cs typeface="Times New Roman" pitchFamily="18" charset="0"/>
              </a:rPr>
              <a:t>,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Чехія</a:t>
            </a:r>
            <a:r>
              <a:rPr lang="en-GB" sz="1800" dirty="0" smtClean="0">
                <a:latin typeface="+mn-lt"/>
                <a:cs typeface="Times New Roman" pitchFamily="18" charset="0"/>
              </a:rPr>
              <a:t>, </a:t>
            </a:r>
            <a:r>
              <a:rPr lang="en-GB" sz="1800" dirty="0" err="1" smtClean="0">
                <a:solidFill>
                  <a:srgbClr val="672020"/>
                </a:solidFill>
                <a:latin typeface="+mn-lt"/>
                <a:cs typeface="Times New Roman" pitchFamily="18" charset="0"/>
              </a:rPr>
              <a:t>Україна</a:t>
            </a:r>
            <a:r>
              <a:rPr lang="en-GB" sz="1800" dirty="0" smtClean="0">
                <a:solidFill>
                  <a:srgbClr val="672020"/>
                </a:solidFill>
                <a:latin typeface="+mn-lt"/>
                <a:cs typeface="Times New Roman" pitchFamily="18" charset="0"/>
              </a:rPr>
              <a:t>,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Китай</a:t>
            </a:r>
            <a:r>
              <a:rPr lang="en-GB" sz="1800" dirty="0" smtClean="0">
                <a:latin typeface="+mn-lt"/>
                <a:cs typeface="Times New Roman" pitchFamily="18" charset="0"/>
              </a:rPr>
              <a:t>,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Індія</a:t>
            </a:r>
            <a:r>
              <a:rPr lang="en-GB" sz="1800" dirty="0" smtClean="0">
                <a:latin typeface="+mn-lt"/>
                <a:cs typeface="Times New Roman" pitchFamily="18" charset="0"/>
              </a:rPr>
              <a:t>,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Ізраїль</a:t>
            </a:r>
            <a:r>
              <a:rPr lang="en-GB" sz="1800" dirty="0" smtClean="0">
                <a:latin typeface="+mn-lt"/>
                <a:cs typeface="Times New Roman" pitchFamily="18" charset="0"/>
              </a:rPr>
              <a:t>,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Іран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та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ін</a:t>
            </a:r>
            <a:r>
              <a:rPr lang="en-GB" sz="1800" dirty="0" smtClean="0">
                <a:latin typeface="+mn-lt"/>
                <a:cs typeface="Times New Roman" pitchFamily="18" charset="0"/>
              </a:rPr>
              <a:t>.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Міжнародний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Кримінальний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суд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складається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із</a:t>
            </a:r>
            <a:r>
              <a:rPr lang="en-GB" sz="1800" dirty="0" smtClean="0">
                <a:latin typeface="+mn-lt"/>
                <a:cs typeface="Times New Roman" pitchFamily="18" charset="0"/>
              </a:rPr>
              <a:t> 18 </a:t>
            </a:r>
            <a:r>
              <a:rPr lang="en-GB" sz="1800" dirty="0" err="1" smtClean="0">
                <a:latin typeface="+mn-lt"/>
                <a:cs typeface="Times New Roman" pitchFamily="18" charset="0"/>
              </a:rPr>
              <a:t>суддів</a:t>
            </a:r>
            <a:r>
              <a:rPr lang="uk-UA" sz="1800" dirty="0" smtClean="0">
                <a:latin typeface="+mn-lt"/>
                <a:cs typeface="Times New Roman" pitchFamily="18" charset="0"/>
              </a:rPr>
              <a:t> з різних країн</a:t>
            </a:r>
            <a:r>
              <a:rPr lang="en-GB" sz="1800" dirty="0" smtClean="0">
                <a:latin typeface="+mn-lt"/>
                <a:cs typeface="Times New Roman" pitchFamily="18" charset="0"/>
              </a:rPr>
              <a:t>. </a:t>
            </a:r>
            <a:endParaRPr lang="en-GB" sz="1800" dirty="0">
              <a:latin typeface="+mn-lt"/>
              <a:cs typeface="Times New Roman" pitchFamily="18" charset="0"/>
            </a:endParaRPr>
          </a:p>
        </p:txBody>
      </p:sp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80" y="275040"/>
            <a:ext cx="2438400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4" y="2063386"/>
            <a:ext cx="2436246" cy="192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8367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374710" y="150125"/>
            <a:ext cx="6769290" cy="683908"/>
          </a:xfrm>
        </p:spPr>
        <p:txBody>
          <a:bodyPr/>
          <a:lstStyle/>
          <a:p>
            <a:endParaRPr lang="uk-UA" b="1" dirty="0" smtClean="0"/>
          </a:p>
          <a:p>
            <a:r>
              <a:rPr lang="uk-UA" b="1" dirty="0" smtClean="0"/>
              <a:t>Питання </a:t>
            </a:r>
            <a:r>
              <a:rPr lang="uk-UA" b="1" dirty="0"/>
              <a:t>для обговорення</a:t>
            </a:r>
            <a:endParaRPr lang="ru-RU" dirty="0"/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73457" y="1160059"/>
            <a:ext cx="794299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itchFamily="2" charset="2"/>
              <a:buChar char="q"/>
            </a:pPr>
            <a:r>
              <a:rPr lang="uk-UA" sz="1800" b="1" dirty="0"/>
              <a:t>Що для Вас означають ці права? Продовжить речення </a:t>
            </a:r>
            <a:endParaRPr lang="ru-RU" sz="18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1800" b="1" dirty="0"/>
              <a:t>Громадянські (особисті) права – це...</a:t>
            </a:r>
            <a:endParaRPr lang="ru-RU" sz="18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1800" b="1" dirty="0"/>
              <a:t>Політичні права – це </a:t>
            </a:r>
            <a:endParaRPr lang="ru-RU" sz="18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1800" b="1" dirty="0" err="1"/>
              <a:t>Соціально-</a:t>
            </a:r>
            <a:r>
              <a:rPr lang="uk-UA" sz="1800" b="1" dirty="0"/>
              <a:t> економічні права – це…</a:t>
            </a:r>
            <a:endParaRPr lang="ru-RU" sz="18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1800" b="1" dirty="0"/>
              <a:t>Культурні права – це…</a:t>
            </a:r>
            <a:endParaRPr lang="ru-RU" sz="18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1800" b="1" dirty="0"/>
              <a:t>Екологічні права – це …</a:t>
            </a:r>
            <a:endParaRPr lang="ru-RU" sz="18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1800" b="1" dirty="0"/>
              <a:t>За яких обставин можна посилатися на Міжнародне гуманітарне право і який захист воно може забезпечити?</a:t>
            </a:r>
            <a:endParaRPr lang="ru-RU" sz="18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1800" b="1" dirty="0"/>
              <a:t>Які спеціальні норми, спеціальні механізми захищають жертв війни?</a:t>
            </a:r>
            <a:endParaRPr lang="ru-RU" sz="1800" b="1" dirty="0"/>
          </a:p>
          <a:p>
            <a:pPr marL="342900" lvl="0" indent="-342900">
              <a:buFont typeface="Wingdings" pitchFamily="2" charset="2"/>
              <a:buChar char="q"/>
            </a:pPr>
            <a:r>
              <a:rPr lang="uk-UA" sz="1800" b="1" dirty="0"/>
              <a:t>Дослідить  зв'язок міжнародного гуманітарного права з міжнародними правом прав людини, та з гуманністю, мораллю, релігією. Запросіть їх дослідити цей зв'язок.</a:t>
            </a:r>
            <a:endParaRPr lang="ru-RU" sz="1800" b="1" dirty="0"/>
          </a:p>
        </p:txBody>
      </p:sp>
      <p:pic>
        <p:nvPicPr>
          <p:cNvPr id="5" name="Picture 2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869" y="1535106"/>
            <a:ext cx="1364586" cy="1114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Конституция Украины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09" y="-1"/>
            <a:ext cx="1484903" cy="1160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9030341"/>
      </p:ext>
    </p:extLst>
  </p:cSld>
  <p:clrMapOvr>
    <a:masterClrMapping/>
  </p:clrMapOvr>
  <p:transition spd="slow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448272" y="581890"/>
            <a:ext cx="6446346" cy="332509"/>
          </a:xfrm>
        </p:spPr>
        <p:txBody>
          <a:bodyPr/>
          <a:lstStyle/>
          <a:p>
            <a:pPr algn="ctr"/>
            <a:r>
              <a:rPr lang="uk-UA" sz="4000" dirty="0" smtClean="0">
                <a:solidFill>
                  <a:schemeClr val="bg1"/>
                </a:solidFill>
              </a:rPr>
              <a:t>Висновок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endParaRPr lang="uk-UA" dirty="0">
              <a:solidFill>
                <a:srgbClr val="FF0000"/>
              </a:solidFill>
            </a:endParaRPr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191990" y="1211281"/>
            <a:ext cx="458387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/>
              <a:t>Людська гідність і права людини повинні бути захищені у будь який час. В умовах збройного конфлікту вони знаходяться під загрозою. Тому вкрай важливим є захист жертв війни, їхнього життя, здоров’я, гідності. Для цього ухвалені норми міжнародного гуманітарного права, які діють саме в період збройного конфлікту</a:t>
            </a:r>
            <a:endParaRPr lang="ru-RU" sz="2000" b="1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8410F79E-5136-4CA6-9BAC-1CF11D4A4C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5" y="2132991"/>
            <a:ext cx="3893375" cy="2556165"/>
          </a:xfrm>
          <a:prstGeom prst="rect">
            <a:avLst/>
          </a:prstGeom>
        </p:spPr>
      </p:pic>
      <p:pic>
        <p:nvPicPr>
          <p:cNvPr id="16" name="Google Shape;407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5007" y="238502"/>
            <a:ext cx="2784524" cy="16630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838367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.go2load.com/wall/02/WallpapersNature190509/005_WallpapersNature_190509_Go2LoadC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4" y="-84400"/>
            <a:ext cx="9144000" cy="51435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5813" y="95004"/>
            <a:ext cx="4021179" cy="5048496"/>
          </a:xfrm>
          <a:solidFill>
            <a:schemeClr val="tx2">
              <a:lumMod val="90000"/>
            </a:schemeClr>
          </a:solidFill>
        </p:spPr>
        <p:txBody>
          <a:bodyPr>
            <a:noAutofit/>
          </a:bodyPr>
          <a:lstStyle/>
          <a:p>
            <a:pPr algn="just">
              <a:buNone/>
            </a:pPr>
            <a:r>
              <a:rPr lang="uk-UA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 — українець</a:t>
            </a: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Є у мене право</a:t>
            </a:r>
          </a:p>
          <a:p>
            <a:pPr algn="just">
              <a:buNone/>
            </a:pP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рідну мову та свою державу,</a:t>
            </a:r>
          </a:p>
          <a:p>
            <a:pPr algn="just">
              <a:buNone/>
            </a:pP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гордий прапор золотисто-синій,</a:t>
            </a:r>
          </a:p>
          <a:p>
            <a:pPr algn="just">
              <a:buNone/>
            </a:pP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щастя жити у такій країні.</a:t>
            </a:r>
          </a:p>
          <a:p>
            <a:pPr algn="just">
              <a:buNone/>
            </a:pPr>
            <a:r>
              <a:rPr lang="uk-UA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 — українець. </a:t>
            </a: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Право знати маю</a:t>
            </a:r>
          </a:p>
          <a:p>
            <a:pPr algn="just">
              <a:buNone/>
            </a:pP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 тих, кого героями вважаю,</a:t>
            </a:r>
          </a:p>
          <a:p>
            <a:pPr algn="just">
              <a:buNone/>
            </a:pP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 людство рятували від руїни, —</a:t>
            </a:r>
          </a:p>
          <a:p>
            <a:pPr algn="just">
              <a:buNone/>
            </a:pP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Синів і дочок, гідних України.</a:t>
            </a:r>
          </a:p>
          <a:p>
            <a:pPr algn="just">
              <a:buNone/>
            </a:pPr>
            <a:r>
              <a:rPr lang="uk-UA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 — українець. </a:t>
            </a:r>
            <a:r>
              <a:rPr lang="uk-UA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Хочу право мати</a:t>
            </a:r>
          </a:p>
          <a:p>
            <a:pPr algn="just">
              <a:buNone/>
            </a:pPr>
            <a:r>
              <a:rPr lang="uk-UA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Завжди усе, що думаю, казати,</a:t>
            </a:r>
          </a:p>
          <a:p>
            <a:pPr algn="just">
              <a:buNone/>
            </a:pPr>
            <a:r>
              <a:rPr lang="uk-UA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незалежну та міцну державу,</a:t>
            </a:r>
          </a:p>
          <a:p>
            <a:pPr algn="just">
              <a:buNone/>
            </a:pPr>
            <a:r>
              <a:rPr lang="uk-UA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все, що гарантовано по праву</a:t>
            </a: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uk-UA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 — українець</a:t>
            </a:r>
            <a:r>
              <a:rPr lang="uk-UA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1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 моє це право</a:t>
            </a:r>
          </a:p>
          <a:p>
            <a:pPr algn="just">
              <a:buNone/>
            </a:pPr>
            <a:r>
              <a:rPr lang="uk-UA" sz="1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Любити землю горду й величаву,</a:t>
            </a:r>
          </a:p>
          <a:p>
            <a:pPr algn="just">
              <a:buNone/>
            </a:pPr>
            <a:r>
              <a:rPr lang="uk-UA" sz="1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 дух свободи набирати в груди</a:t>
            </a:r>
            <a:r>
              <a:rPr lang="uk-UA" sz="1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 — українець. </a:t>
            </a:r>
          </a:p>
          <a:p>
            <a:pPr algn="ctr">
              <a:buNone/>
            </a:pPr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Був ним, є і буд</a:t>
            </a:r>
            <a:r>
              <a:rPr lang="uk-UA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uk-UA" sz="1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://bluemountainfengshui.org/wp-content/uploads/2014/02/ukraine_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0989" y="-84400"/>
            <a:ext cx="5045861" cy="3067414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88872" y="3507929"/>
            <a:ext cx="44769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chemeClr val="bg2">
                    <a:lumMod val="75000"/>
                  </a:schemeClr>
                </a:solidFill>
              </a:rPr>
              <a:t>Дякую за увагу </a:t>
            </a:r>
            <a:endParaRPr lang="uk-UA" sz="44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79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ALLPPT-COLOR-A27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797B4F"/>
      </a:accent1>
      <a:accent2>
        <a:srgbClr val="797B4F"/>
      </a:accent2>
      <a:accent3>
        <a:srgbClr val="797B4F"/>
      </a:accent3>
      <a:accent4>
        <a:srgbClr val="797B4F"/>
      </a:accent4>
      <a:accent5>
        <a:srgbClr val="797B4F"/>
      </a:accent5>
      <a:accent6>
        <a:srgbClr val="797B4F"/>
      </a:accent6>
      <a:hlink>
        <a:srgbClr val="000000"/>
      </a:hlink>
      <a:folHlink>
        <a:srgbClr val="0000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s Slide Master">
  <a:themeElements>
    <a:clrScheme name="ALLPPT-COLOR-A27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797B4F"/>
      </a:accent1>
      <a:accent2>
        <a:srgbClr val="797B4F"/>
      </a:accent2>
      <a:accent3>
        <a:srgbClr val="797B4F"/>
      </a:accent3>
      <a:accent4>
        <a:srgbClr val="797B4F"/>
      </a:accent4>
      <a:accent5>
        <a:srgbClr val="797B4F"/>
      </a:accent5>
      <a:accent6>
        <a:srgbClr val="797B4F"/>
      </a:accent6>
      <a:hlink>
        <a:srgbClr val="000000"/>
      </a:hlink>
      <a:folHlink>
        <a:srgbClr val="0000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ection Break Slide Master">
  <a:themeElements>
    <a:clrScheme name="ALLPPT-COLOR-A09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DF2619"/>
      </a:accent1>
      <a:accent2>
        <a:srgbClr val="8388E3"/>
      </a:accent2>
      <a:accent3>
        <a:srgbClr val="EC771B"/>
      </a:accent3>
      <a:accent4>
        <a:srgbClr val="B2F608"/>
      </a:accent4>
      <a:accent5>
        <a:srgbClr val="F6E213"/>
      </a:accent5>
      <a:accent6>
        <a:srgbClr val="CBCBCB"/>
      </a:accent6>
      <a:hlink>
        <a:srgbClr val="FFFFFF"/>
      </a:hlink>
      <a:folHlink>
        <a:srgbClr val="FFFF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1344</TotalTime>
  <Words>1869</Words>
  <Application>Microsoft Office PowerPoint</Application>
  <PresentationFormat>Экран (16:9)</PresentationFormat>
  <Paragraphs>204</Paragraphs>
  <Slides>34</Slides>
  <Notes>12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1" baseType="lpstr">
      <vt:lpstr>Arial</vt:lpstr>
      <vt:lpstr>Times New Roman</vt:lpstr>
      <vt:lpstr>Wingdings</vt:lpstr>
      <vt:lpstr>Cover and End Slide Master</vt:lpstr>
      <vt:lpstr>Contents Slide Master</vt:lpstr>
      <vt:lpstr>Section Break Slide Master</vt:lpstr>
      <vt:lpstr>Презентация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</dc:creator>
  <cp:lastModifiedBy>hp</cp:lastModifiedBy>
  <cp:revision>88</cp:revision>
  <dcterms:modified xsi:type="dcterms:W3CDTF">2025-08-19T07:39:08Z</dcterms:modified>
</cp:coreProperties>
</file>