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24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3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30" roundtripDataSignature="AMtx7mjA8usUR9K9TXkSAvRjlpkf7dYCQ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0" Type="http://customschemas.google.com/relationships/presentationmetadata" Target="meta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" name="Google Shape;5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0" name="Google Shape;6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9" name="Google Shape;69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7" name="Google Shape;7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8" name="Google Shape;98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" name="Google Shape;108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9" name="Google Shape;119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8" name="Google Shape;128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9" name="Google Shape;139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7" name="Google Shape;147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5" name="Google Shape;155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3" name="Google Shape;163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1" name="Google Shape;171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1" name="Google Shape;181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1" name="Google Shape;191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0" name="Google Shape;200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2" name="Google Shape;212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0" name="Google Shape;220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3" name="Google Shape;233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4" name="Google Shape;244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3" name="Google Shape;253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4" name="Google Shape;264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4" name="Google Shape;274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6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6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5" name="Google Shape;15;p2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6" name="Google Shape;16;p2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8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9" name="Google Shape;19;p2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29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29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2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3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31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31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3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32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3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33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33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33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33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3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34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3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35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35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3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3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rgbClr val="D5A6BD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2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6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5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9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4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0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8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9.png"/><Relationship Id="rId4" Type="http://schemas.openxmlformats.org/officeDocument/2006/relationships/image" Target="../media/image3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2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4.png"/><Relationship Id="rId4" Type="http://schemas.openxmlformats.org/officeDocument/2006/relationships/image" Target="../media/image25.png"/><Relationship Id="rId5" Type="http://schemas.openxmlformats.org/officeDocument/2006/relationships/image" Target="../media/image26.png"/><Relationship Id="rId6" Type="http://schemas.openxmlformats.org/officeDocument/2006/relationships/image" Target="../media/image23.png"/><Relationship Id="rId7" Type="http://schemas.openxmlformats.org/officeDocument/2006/relationships/image" Target="../media/image27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0.png"/><Relationship Id="rId4" Type="http://schemas.openxmlformats.org/officeDocument/2006/relationships/image" Target="../media/image33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8.png"/><Relationship Id="rId4" Type="http://schemas.openxmlformats.org/officeDocument/2006/relationships/image" Target="../media/image35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6.png"/><Relationship Id="rId4" Type="http://schemas.openxmlformats.org/officeDocument/2006/relationships/image" Target="../media/image32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4.png"/><Relationship Id="rId4" Type="http://schemas.openxmlformats.org/officeDocument/2006/relationships/image" Target="../media/image37.png"/><Relationship Id="rId5" Type="http://schemas.openxmlformats.org/officeDocument/2006/relationships/image" Target="../media/image38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t/>
            </a:r>
            <a:endParaRPr/>
          </a:p>
        </p:txBody>
      </p:sp>
      <p:sp>
        <p:nvSpPr>
          <p:cNvPr id="55" name="Google Shape;55;p1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56" name="Google Shape;56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2175" y="100425"/>
            <a:ext cx="8816399" cy="4964176"/>
          </a:xfrm>
          <a:prstGeom prst="rect">
            <a:avLst/>
          </a:prstGeom>
          <a:noFill/>
          <a:ln cap="flat" cmpd="sng" w="38100">
            <a:solidFill>
              <a:srgbClr val="A64D79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57" name="Google Shape;57;p1"/>
          <p:cNvSpPr txBox="1"/>
          <p:nvPr/>
        </p:nvSpPr>
        <p:spPr>
          <a:xfrm>
            <a:off x="5925425" y="236725"/>
            <a:ext cx="30000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uk" sz="1400" u="none" cap="none" strike="noStrike">
                <a:solidFill>
                  <a:srgbClr val="A64D79"/>
                </a:solidFill>
                <a:latin typeface="Arial"/>
                <a:ea typeface="Arial"/>
                <a:cs typeface="Arial"/>
                <a:sym typeface="Arial"/>
              </a:rPr>
              <a:t>ВОЛОНТЕРСТВО ЯК ФЕНОМЕН ЦИВІЛІЗОВАНОГО СУСПІЛЬСТВА</a:t>
            </a:r>
            <a:endParaRPr b="1" i="0" sz="1400" u="none" cap="none" strike="noStrike">
              <a:solidFill>
                <a:srgbClr val="A64D7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"/>
          <p:cNvSpPr txBox="1"/>
          <p:nvPr>
            <p:ph type="title"/>
          </p:nvPr>
        </p:nvSpPr>
        <p:spPr>
          <a:xfrm>
            <a:off x="311700" y="409150"/>
            <a:ext cx="8520600" cy="5727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2220"/>
              <a:t>Волонтерство як складова громадянського суспільства</a:t>
            </a:r>
            <a:endParaRPr b="1" sz="2220"/>
          </a:p>
        </p:txBody>
      </p:sp>
      <p:sp>
        <p:nvSpPr>
          <p:cNvPr id="63" name="Google Shape;63;p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64" name="Google Shape;64;p2"/>
          <p:cNvSpPr txBox="1"/>
          <p:nvPr/>
        </p:nvSpPr>
        <p:spPr>
          <a:xfrm>
            <a:off x="311700" y="1068875"/>
            <a:ext cx="8520600" cy="8313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Волонтерська діяльність є основою побудови та розвитку громадянського суспільства.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Вона втілює в себе найшляхетніші прагнення людства – прагнення миру, свободи, безпеки та справедливості для всіх людей.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" name="Google Shape;65;p2"/>
          <p:cNvSpPr txBox="1"/>
          <p:nvPr/>
        </p:nvSpPr>
        <p:spPr>
          <a:xfrm>
            <a:off x="408900" y="4418200"/>
            <a:ext cx="8423400" cy="4002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Волонтерський рух є, по суті, частиною кожної цивілізації та будь-якого суспільства.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6" name="Google Shape;66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21250" y="2029709"/>
            <a:ext cx="5465948" cy="22589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4594"/>
              <a:buFont typeface="Arial"/>
              <a:buNone/>
            </a:pPr>
            <a:r>
              <a:rPr b="1" lang="uk" sz="2220">
                <a:solidFill>
                  <a:srgbClr val="000000"/>
                </a:solidFill>
              </a:rPr>
              <a:t>Волонтерство як складова громадянського суспільства</a:t>
            </a:r>
            <a:endParaRPr b="1" sz="2220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72" name="Google Shape;72;p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73" name="Google Shape;73;p3"/>
          <p:cNvSpPr txBox="1"/>
          <p:nvPr/>
        </p:nvSpPr>
        <p:spPr>
          <a:xfrm>
            <a:off x="311700" y="1152475"/>
            <a:ext cx="4071600" cy="34170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 загальному розумінні </a:t>
            </a:r>
            <a:r>
              <a:rPr b="1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волонтерство</a:t>
            </a: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– це той внесок, який робиться фізичними особами на засадах неприбуткової діяльності, без заробітної платні, без просування по службі, для добробуту і процвітання спільнот та суспільства в цілому.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Ця діяльність може набувати різних форм: від повсякденних форм взаємодопомоги до спільних дій під часи кризи.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Під цим поняттям розуміють волонтерські дії як на місцевому, так і на державному рівнях і, разом з цим, як двосторонні та міжнародні програми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4" name="Google Shape;74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05625" y="1183650"/>
            <a:ext cx="4326675" cy="3385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49549"/>
              <a:buFont typeface="Arial"/>
              <a:buNone/>
            </a:pPr>
            <a:r>
              <a:rPr b="1" lang="uk" sz="2220"/>
              <a:t>Волонтерство як складова громадянського суспільства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80" name="Google Shape;80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 cap="flat" cmpd="sng" w="9525">
            <a:solidFill>
              <a:srgbClr val="D5A6B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81" name="Google Shape;81;p4"/>
          <p:cNvSpPr txBox="1"/>
          <p:nvPr/>
        </p:nvSpPr>
        <p:spPr>
          <a:xfrm>
            <a:off x="328050" y="1152475"/>
            <a:ext cx="8487900" cy="12621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Волонтери відіграють різносторонню роль в розвитку та добробуті країн.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 рамках національних програм і програм ООН сприяють розвитку гуманітарної допомоги, технічного співробітництва, пропаганди прав людини, демократії та миру.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Волонтерський рух також є основою діяльності недержавних та громадських організацій, професіональних асоціацій та профспілок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2" name="Google Shape;82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00904" y="2117154"/>
            <a:ext cx="2881725" cy="2881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38450" y="2482075"/>
            <a:ext cx="2757275" cy="2439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40140"/>
              <a:buNone/>
            </a:pPr>
            <a:r>
              <a:rPr b="1" lang="uk" sz="2220"/>
              <a:t>Волонтерство як складова громадянського суспільства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89" name="Google Shape;89;p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90" name="Google Shape;90;p5"/>
          <p:cNvSpPr txBox="1"/>
          <p:nvPr/>
        </p:nvSpPr>
        <p:spPr>
          <a:xfrm>
            <a:off x="311700" y="1152475"/>
            <a:ext cx="3543900" cy="19086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Термін «волонтер» в перекладі з англійської мови означає «доброволець».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1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Волонтер</a:t>
            </a:r>
            <a:r>
              <a:rPr b="0" i="1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– це людина, яка добровільно, не переслідуючи корисливих цілей, займається діяльністю на користь суспільства, не отримуючи за це грошової винагороди.</a:t>
            </a:r>
            <a:endParaRPr b="0" i="1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5"/>
          <p:cNvSpPr txBox="1"/>
          <p:nvPr/>
        </p:nvSpPr>
        <p:spPr>
          <a:xfrm>
            <a:off x="315650" y="3242475"/>
            <a:ext cx="8520600" cy="16932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 словнику української мови поданий ряд слів-синонімів які мають однакове тлумачення: надавати допомогу, сприяти кому-небудь у чомусь 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1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Доброчинність;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1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Доброчинство;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1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Добродійство;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1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Добродіяння;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1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Благодіяння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2" name="Google Shape;92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62825" y="1184300"/>
            <a:ext cx="3386450" cy="1904842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5"/>
          <p:cNvPicPr preferRelativeResize="0"/>
          <p:nvPr/>
        </p:nvPicPr>
        <p:blipFill rotWithShape="1">
          <a:blip r:embed="rId4">
            <a:alphaModFix/>
          </a:blip>
          <a:srcRect b="6511" l="17738" r="53876" t="27702"/>
          <a:stretch/>
        </p:blipFill>
        <p:spPr>
          <a:xfrm>
            <a:off x="5620300" y="3692300"/>
            <a:ext cx="961275" cy="1205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5"/>
          <p:cNvPicPr preferRelativeResize="0"/>
          <p:nvPr/>
        </p:nvPicPr>
        <p:blipFill rotWithShape="1">
          <a:blip r:embed="rId4">
            <a:alphaModFix/>
          </a:blip>
          <a:srcRect b="7574" l="45436" r="38251" t="20954"/>
          <a:stretch/>
        </p:blipFill>
        <p:spPr>
          <a:xfrm>
            <a:off x="4155250" y="3676813"/>
            <a:ext cx="607575" cy="1236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5"/>
          <p:cNvPicPr preferRelativeResize="0"/>
          <p:nvPr/>
        </p:nvPicPr>
        <p:blipFill rotWithShape="1">
          <a:blip r:embed="rId4">
            <a:alphaModFix/>
          </a:blip>
          <a:srcRect b="8312" l="60425" r="19235" t="18902"/>
          <a:stretch/>
        </p:blipFill>
        <p:spPr>
          <a:xfrm>
            <a:off x="7439050" y="3626625"/>
            <a:ext cx="638475" cy="123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6"/>
          <p:cNvSpPr txBox="1"/>
          <p:nvPr>
            <p:ph type="title"/>
          </p:nvPr>
        </p:nvSpPr>
        <p:spPr>
          <a:xfrm>
            <a:off x="311700" y="409150"/>
            <a:ext cx="8520600" cy="5727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2220"/>
              <a:t>Волонтерство як складова громадянського суспільства</a:t>
            </a:r>
            <a:endParaRPr b="1" sz="2220"/>
          </a:p>
        </p:txBody>
      </p:sp>
      <p:sp>
        <p:nvSpPr>
          <p:cNvPr id="101" name="Google Shape;101;p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 cap="flat" cmpd="sng" w="9525">
            <a:solidFill>
              <a:srgbClr val="D5A6B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102" name="Google Shape;102;p6"/>
          <p:cNvSpPr txBox="1"/>
          <p:nvPr/>
        </p:nvSpPr>
        <p:spPr>
          <a:xfrm>
            <a:off x="311700" y="1068875"/>
            <a:ext cx="8520600" cy="8313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 науці існує чимало визначень терміну «волонтер»: добровільні помічники; люди,які надають безкоштовну допомогу; людина, яка працює безкоштовно, людина, яка переходить у розпорядження суспільства і сприяє розв'язанню місцевих проблем, тощо.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6"/>
          <p:cNvSpPr txBox="1"/>
          <p:nvPr/>
        </p:nvSpPr>
        <p:spPr>
          <a:xfrm>
            <a:off x="369100" y="3621750"/>
            <a:ext cx="5536500" cy="12621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«Словник-довідник для соціальних педагогів та соціальних працівників» дає таке визначення поняттю </a:t>
            </a:r>
            <a:r>
              <a:rPr b="0" i="1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«волонтерство» – добровільна робота на засадах неприбуткової діяльності, без</a:t>
            </a:r>
            <a:endParaRPr b="0" i="1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заробітної плати, без просування по службі; спрямована на добробут і процвітання спільнот та суспільства в цілому</a:t>
            </a:r>
            <a:endParaRPr b="0" i="1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4" name="Google Shape;104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86232" y="1678650"/>
            <a:ext cx="2403870" cy="3205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62425" y="2066125"/>
            <a:ext cx="2470026" cy="1470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7"/>
          <p:cNvSpPr txBox="1"/>
          <p:nvPr>
            <p:ph type="title"/>
          </p:nvPr>
        </p:nvSpPr>
        <p:spPr>
          <a:xfrm>
            <a:off x="311700" y="409150"/>
            <a:ext cx="8520600" cy="5727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2220"/>
              <a:t>Волонтерство як складова громадянського суспільства</a:t>
            </a:r>
            <a:endParaRPr b="1" sz="2220"/>
          </a:p>
        </p:txBody>
      </p:sp>
      <p:sp>
        <p:nvSpPr>
          <p:cNvPr id="111" name="Google Shape;111;p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112" name="Google Shape;112;p7"/>
          <p:cNvSpPr txBox="1"/>
          <p:nvPr/>
        </p:nvSpPr>
        <p:spPr>
          <a:xfrm>
            <a:off x="311700" y="1068875"/>
            <a:ext cx="8520600" cy="6156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Волонтерство – елемент особистісного розвитку, набуття нових знань і навичок, удосконалення здібностей, стимулювання ініціативи та творчості.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7"/>
          <p:cNvSpPr txBox="1"/>
          <p:nvPr/>
        </p:nvSpPr>
        <p:spPr>
          <a:xfrm>
            <a:off x="2539475" y="1771500"/>
            <a:ext cx="6328500" cy="10467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 всьому світі доброчинна діяльність спрямована на розвиток освіти і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науки, боротьбу з бідністю, соціальну допомогу, розвиток культури, спорту, допомогу з профілактики і попередження катастроф, миротворство.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4" name="Google Shape;114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1696" y="1771499"/>
            <a:ext cx="2061701" cy="2912499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7"/>
          <p:cNvSpPr txBox="1"/>
          <p:nvPr/>
        </p:nvSpPr>
        <p:spPr>
          <a:xfrm>
            <a:off x="2539475" y="2919800"/>
            <a:ext cx="6328500" cy="8313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Благодійні організації на відміну від інших не обмежують свою допомогу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тільки членам організації, вони працюють і для інших, взагалі можуть бути створені однією людиною, двома-трьома і зовсім не мати членства.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7"/>
          <p:cNvSpPr txBox="1"/>
          <p:nvPr/>
        </p:nvSpPr>
        <p:spPr>
          <a:xfrm>
            <a:off x="2507825" y="3852700"/>
            <a:ext cx="6391800" cy="8313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Але більшість аспектів роботи волонтерів при її неосяжності залишаються невизнаними, оскільки у багатьох випадках їх діяльність здебільшого має неофіційний та неструктурований характер.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8"/>
          <p:cNvSpPr txBox="1"/>
          <p:nvPr>
            <p:ph type="title"/>
          </p:nvPr>
        </p:nvSpPr>
        <p:spPr>
          <a:xfrm>
            <a:off x="311700" y="409150"/>
            <a:ext cx="8520600" cy="5727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2220"/>
              <a:t>Волонтерство як складова громадянського суспільства</a:t>
            </a:r>
            <a:endParaRPr b="1" sz="2220"/>
          </a:p>
        </p:txBody>
      </p:sp>
      <p:sp>
        <p:nvSpPr>
          <p:cNvPr id="122" name="Google Shape;122;p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123" name="Google Shape;123;p8"/>
          <p:cNvSpPr txBox="1"/>
          <p:nvPr/>
        </p:nvSpPr>
        <p:spPr>
          <a:xfrm>
            <a:off x="311700" y="1068875"/>
            <a:ext cx="8520600" cy="10467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 вересні 1990 року, у Парижі, на ХІ конгресі Міжнародної асоціації волонтерів  було прийнято </a:t>
            </a:r>
            <a:r>
              <a:rPr b="1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Загальну декларацію волонтерів,</a:t>
            </a: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у якій визначили основну мету, зміст та принципи руху.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Згідно з нею, волонтерська діяльність розглядається, як інструмент соціального, економічного, культурного, екологічного розвитку.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124;p8"/>
          <p:cNvSpPr txBox="1"/>
          <p:nvPr/>
        </p:nvSpPr>
        <p:spPr>
          <a:xfrm>
            <a:off x="311700" y="2653500"/>
            <a:ext cx="8520600" cy="23397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1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волонтерство – це добровільний вибір, що відображає особисті погляди і позиції: це активна участь громадянина в житті суспільства, що виражається, як правило, у спільній діяльності у межах різного роду асоціацій. </a:t>
            </a:r>
            <a:endParaRPr b="0" i="1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1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підтримує право кожної жінки, чоловіка та дитини на вільне об’єднання у спілки та зайняття волонтерською діяльності без будь-якої дискримінації відносно культурного та етнічного походження, віросповідання, віку, статі, фізичного, соціального чи економічного становища.</a:t>
            </a:r>
            <a:endParaRPr b="0" i="1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1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всі люди у світі повинні мати право на вільне витрачання свого часу, таланту та енергії на користь інших людей чи громади, працюючи індивідуально чи в колективі і не сподіваючись на фінансову винагороду</a:t>
            </a:r>
            <a:endParaRPr b="0" i="1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8"/>
          <p:cNvSpPr txBox="1"/>
          <p:nvPr/>
        </p:nvSpPr>
        <p:spPr>
          <a:xfrm>
            <a:off x="3601175" y="2161335"/>
            <a:ext cx="1635600" cy="4464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1" i="0" lang="uk" sz="1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Основні ідеї:</a:t>
            </a:r>
            <a:endParaRPr b="1" i="0" sz="1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9"/>
          <p:cNvSpPr txBox="1"/>
          <p:nvPr>
            <p:ph type="title"/>
          </p:nvPr>
        </p:nvSpPr>
        <p:spPr>
          <a:xfrm>
            <a:off x="311700" y="409150"/>
            <a:ext cx="8520600" cy="5727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2220"/>
              <a:t>Волонтерство як складова громадянського суспільства</a:t>
            </a:r>
            <a:endParaRPr b="1" sz="2220"/>
          </a:p>
        </p:txBody>
      </p:sp>
      <p:sp>
        <p:nvSpPr>
          <p:cNvPr id="131" name="Google Shape;131;p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132" name="Google Shape;132;p9"/>
          <p:cNvSpPr txBox="1"/>
          <p:nvPr/>
        </p:nvSpPr>
        <p:spPr>
          <a:xfrm>
            <a:off x="311700" y="1152475"/>
            <a:ext cx="4509000" cy="16932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 </a:t>
            </a:r>
            <a:r>
              <a:rPr b="1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Всесвітній Декларації Добровольчества</a:t>
            </a: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(січень 2001 року), зазначається, що </a:t>
            </a:r>
            <a:r>
              <a:rPr b="0" i="1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волонтерство – це фундамент громадянського суспільства, спосіб збереження і зміцнення людських цінностей, реалізації прав і обов'язків громадян, особистісного росту, через усвідомлення людського потенціалу.</a:t>
            </a:r>
            <a:endParaRPr b="0" i="1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3" name="Google Shape;133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645650" y="1123775"/>
            <a:ext cx="2773675" cy="2773675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9"/>
          <p:cNvSpPr txBox="1"/>
          <p:nvPr/>
        </p:nvSpPr>
        <p:spPr>
          <a:xfrm>
            <a:off x="322825" y="3127700"/>
            <a:ext cx="38952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p9"/>
          <p:cNvSpPr txBox="1"/>
          <p:nvPr/>
        </p:nvSpPr>
        <p:spPr>
          <a:xfrm>
            <a:off x="322825" y="2912500"/>
            <a:ext cx="4509000" cy="10467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Волонтером може бути кожна людина, незалежно від статі, віку, расової приналежності, віросповідання, фізичних особливостей, соціального та матеріального становища.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9"/>
          <p:cNvSpPr txBox="1"/>
          <p:nvPr/>
        </p:nvSpPr>
        <p:spPr>
          <a:xfrm>
            <a:off x="311700" y="4145625"/>
            <a:ext cx="8520600" cy="8313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Реальна волонтерська соціальна робота по наданню допомоги в основному сконцентрована в системі центрів соціальних служб для молоді, різноманітних громадських (дитячих, молодіжних, жіночих) і релігійних організаціях.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0"/>
          <p:cNvSpPr txBox="1"/>
          <p:nvPr>
            <p:ph type="title"/>
          </p:nvPr>
        </p:nvSpPr>
        <p:spPr>
          <a:xfrm>
            <a:off x="311700" y="409150"/>
            <a:ext cx="8520600" cy="5727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2220"/>
              <a:t>Волонтерство як складова громадянського суспільства</a:t>
            </a:r>
            <a:endParaRPr b="1" sz="2220"/>
          </a:p>
        </p:txBody>
      </p:sp>
      <p:sp>
        <p:nvSpPr>
          <p:cNvPr id="142" name="Google Shape;142;p1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143" name="Google Shape;143;p10"/>
          <p:cNvSpPr txBox="1"/>
          <p:nvPr/>
        </p:nvSpPr>
        <p:spPr>
          <a:xfrm>
            <a:off x="311700" y="1068875"/>
            <a:ext cx="8520600" cy="4002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uk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Хронологія становлення волонтерства</a:t>
            </a:r>
            <a:endParaRPr b="1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4" name="Google Shape;144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30200" y="1556100"/>
            <a:ext cx="7748374" cy="3451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1"/>
          <p:cNvSpPr txBox="1"/>
          <p:nvPr>
            <p:ph type="title"/>
          </p:nvPr>
        </p:nvSpPr>
        <p:spPr>
          <a:xfrm>
            <a:off x="311700" y="409150"/>
            <a:ext cx="8520600" cy="5727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2220"/>
              <a:t>Волонтерство як складова громадянського суспільства</a:t>
            </a:r>
            <a:endParaRPr b="1" sz="2220"/>
          </a:p>
        </p:txBody>
      </p:sp>
      <p:sp>
        <p:nvSpPr>
          <p:cNvPr id="150" name="Google Shape;150;p1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151" name="Google Shape;151;p11"/>
          <p:cNvSpPr txBox="1"/>
          <p:nvPr/>
        </p:nvSpPr>
        <p:spPr>
          <a:xfrm>
            <a:off x="354750" y="1152475"/>
            <a:ext cx="2457300" cy="38481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На сьогоднішній день волонтерські організації існують у 80-ти країнах світу. 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За результатами опитування, у Франції до нього залучено 19%, в Німеччині – 34%, в США майже 56%, в Японії – 26%. 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uk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Зростання його значимості демонструє і той факт, що Генеральною Асамблеєю ООН було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uk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проголошено 2001 рік міжнародним роком волонтерів.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2" name="Google Shape;152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90200" y="1351825"/>
            <a:ext cx="5899051" cy="3318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2"/>
          <p:cNvSpPr txBox="1"/>
          <p:nvPr>
            <p:ph type="title"/>
          </p:nvPr>
        </p:nvSpPr>
        <p:spPr>
          <a:xfrm>
            <a:off x="311700" y="409150"/>
            <a:ext cx="8520600" cy="5727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2220"/>
              <a:t>Міжнародні волонтерські організації</a:t>
            </a:r>
            <a:endParaRPr b="1" sz="2220"/>
          </a:p>
        </p:txBody>
      </p:sp>
      <p:sp>
        <p:nvSpPr>
          <p:cNvPr id="158" name="Google Shape;158;p12"/>
          <p:cNvSpPr txBox="1"/>
          <p:nvPr>
            <p:ph idx="1" type="body"/>
          </p:nvPr>
        </p:nvSpPr>
        <p:spPr>
          <a:xfrm>
            <a:off x="274250" y="1249263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59" name="Google Shape;159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1413" y="1152463"/>
            <a:ext cx="3362325" cy="3609975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12"/>
          <p:cNvSpPr txBox="1"/>
          <p:nvPr/>
        </p:nvSpPr>
        <p:spPr>
          <a:xfrm>
            <a:off x="3861000" y="1284075"/>
            <a:ext cx="4971300" cy="32016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uk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UNV (United Nations Volunteers). </a:t>
            </a:r>
            <a:endParaRPr b="1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Організація безпосередньо підпорядковується ООН,займається підтримкою сталого глобального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розвитку на планеті шляхом просування ідей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волонтерства та мобілізації добровольців для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вирішення конкретних практичних завдань.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Близько 4000 Волонтерів ООН працюють з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біженцями, ВІЛ-інфікованими, дітьми, інвалідами;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 області дитячої та дорослої освіти, охорони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здоров'я, міського розвитку, виборчого права і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захисту прав виборців, гендерної рівності та прав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жінок і т.п. практично у всіх країнах-учасницях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ООН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3"/>
          <p:cNvSpPr txBox="1"/>
          <p:nvPr>
            <p:ph type="title"/>
          </p:nvPr>
        </p:nvSpPr>
        <p:spPr>
          <a:xfrm>
            <a:off x="311700" y="409150"/>
            <a:ext cx="8520600" cy="5727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2220"/>
              <a:t>Міжнародні волонтерські організації</a:t>
            </a:r>
            <a:endParaRPr b="1" sz="2220"/>
          </a:p>
        </p:txBody>
      </p:sp>
      <p:sp>
        <p:nvSpPr>
          <p:cNvPr id="166" name="Google Shape;166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 cap="flat" cmpd="sng" w="9525">
            <a:solidFill>
              <a:srgbClr val="D5A6B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67" name="Google Shape;167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9600" y="1134938"/>
            <a:ext cx="3030925" cy="3451476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13"/>
          <p:cNvSpPr txBox="1"/>
          <p:nvPr/>
        </p:nvSpPr>
        <p:spPr>
          <a:xfrm>
            <a:off x="3577400" y="1600675"/>
            <a:ext cx="5254800" cy="25551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uk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SCI (Service Civil International). </a:t>
            </a:r>
            <a:endParaRPr b="1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Міжнародна волонтерська організація, заснована в 1920 році, має 33 відділення по всьому світу.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 її завдання входить просування ідей миру,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міжнародного взаєморозуміння і солідарності,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соціальної справедливості та захисту навколишнього середовища.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Основна діяльність SCI зосереджена на організації міжнародних волонтерських проектів, семінарів, коротких, середніх і довгострокових волонтерських програм,освітніх тренінгів та міжнародних обмінів.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4"/>
          <p:cNvSpPr txBox="1"/>
          <p:nvPr>
            <p:ph type="title"/>
          </p:nvPr>
        </p:nvSpPr>
        <p:spPr>
          <a:xfrm>
            <a:off x="311700" y="409150"/>
            <a:ext cx="8520600" cy="5727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2220"/>
              <a:t>Міжнародні волонтерські організації</a:t>
            </a:r>
            <a:endParaRPr b="1" sz="2220"/>
          </a:p>
        </p:txBody>
      </p:sp>
      <p:sp>
        <p:nvSpPr>
          <p:cNvPr id="174" name="Google Shape;174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75" name="Google Shape;175;p14"/>
          <p:cNvPicPr preferRelativeResize="0"/>
          <p:nvPr/>
        </p:nvPicPr>
        <p:blipFill rotWithShape="1">
          <a:blip r:embed="rId3">
            <a:alphaModFix/>
          </a:blip>
          <a:srcRect b="46972" l="20197" r="32939" t="0"/>
          <a:stretch/>
        </p:blipFill>
        <p:spPr>
          <a:xfrm>
            <a:off x="311700" y="1152475"/>
            <a:ext cx="1606900" cy="2025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14"/>
          <p:cNvPicPr preferRelativeResize="0"/>
          <p:nvPr/>
        </p:nvPicPr>
        <p:blipFill rotWithShape="1">
          <a:blip r:embed="rId3">
            <a:alphaModFix/>
          </a:blip>
          <a:srcRect b="6759" l="8012" r="0" t="56241"/>
          <a:stretch/>
        </p:blipFill>
        <p:spPr>
          <a:xfrm>
            <a:off x="311700" y="3457700"/>
            <a:ext cx="3154200" cy="1413200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14"/>
          <p:cNvSpPr txBox="1"/>
          <p:nvPr/>
        </p:nvSpPr>
        <p:spPr>
          <a:xfrm>
            <a:off x="2058700" y="1534150"/>
            <a:ext cx="6744900" cy="12621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uk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CCIVS (Coordinating Committee for International Voluntary Service). </a:t>
            </a:r>
            <a:endParaRPr b="1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Координаційний комітет міжнародних волонтерських організацій був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створений в 1948 році під егідою ЮНЕСКО.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Комітет CCIVS координує діяльність більше 250 національних волонтерських організацій в 100 країнах світу.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14"/>
          <p:cNvSpPr txBox="1"/>
          <p:nvPr/>
        </p:nvSpPr>
        <p:spPr>
          <a:xfrm>
            <a:off x="3644200" y="3565300"/>
            <a:ext cx="5159400" cy="12621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uk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 AVSO (Association of Voluntary Service Organisation). </a:t>
            </a: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Асоціація волонтерських організацій координує діяльність європейських волонтерських організацій та пропагує інтереси волонтерства на рівні урядів, соціальних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інститутів і громадських організацій.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b="1" lang="uk"/>
              <a:t>Мотивація до волонтерської діяльності.</a:t>
            </a:r>
            <a:endParaRPr b="1"/>
          </a:p>
        </p:txBody>
      </p:sp>
      <p:sp>
        <p:nvSpPr>
          <p:cNvPr id="184" name="Google Shape;184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 cap="flat" cmpd="sng" w="9525">
            <a:solidFill>
              <a:srgbClr val="D5A6B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185" name="Google Shape;185;p15"/>
          <p:cNvSpPr txBox="1"/>
          <p:nvPr/>
        </p:nvSpPr>
        <p:spPr>
          <a:xfrm>
            <a:off x="344325" y="1152475"/>
            <a:ext cx="8487900" cy="8313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Бажання виконувати роботу на волонтерських засадах не є таким уже рідкісним явищем. За даними досліджень, від чверті до половини дорослого населення країн Європи та Америки брали участь у будь-якій волонтерській діяльності за поточний рік.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15"/>
          <p:cNvSpPr txBox="1"/>
          <p:nvPr/>
        </p:nvSpPr>
        <p:spPr>
          <a:xfrm>
            <a:off x="6126300" y="2202300"/>
            <a:ext cx="2706000" cy="21240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uk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Частіше волонтерами стають білі жінки віком від 35- 44 років, що мають оплачувану роботу, особливо ті, хто є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uk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висококваліфікованими професіоналами або займають керівні позиції, мають високий освітній рівень, одружені, мають дітей.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7" name="Google Shape;187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45251" y="2118525"/>
            <a:ext cx="3126751" cy="2950125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15"/>
          <p:cNvSpPr txBox="1"/>
          <p:nvPr/>
        </p:nvSpPr>
        <p:spPr>
          <a:xfrm>
            <a:off x="1571025" y="2166450"/>
            <a:ext cx="2862300" cy="400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1" lang="uk" sz="1400" u="none" cap="none" strike="noStrike">
                <a:solidFill>
                  <a:srgbClr val="A64D79"/>
                </a:solidFill>
                <a:latin typeface="Arial"/>
                <a:ea typeface="Arial"/>
                <a:cs typeface="Arial"/>
                <a:sym typeface="Arial"/>
              </a:rPr>
              <a:t>ПОТРЕБИ ВОЛОНТЕРА</a:t>
            </a:r>
            <a:endParaRPr b="1" i="1" sz="1400" u="none" cap="none" strike="noStrike">
              <a:solidFill>
                <a:srgbClr val="A64D7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b="1" lang="uk"/>
              <a:t>Мотивація до волонтерської діяльності.</a:t>
            </a:r>
            <a:endParaRPr b="1"/>
          </a:p>
        </p:txBody>
      </p:sp>
      <p:sp>
        <p:nvSpPr>
          <p:cNvPr id="194" name="Google Shape;194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400">
                <a:solidFill>
                  <a:schemeClr val="dk1"/>
                </a:solidFill>
              </a:rPr>
              <a:t>Найбільш популярними сферами волонтерської діяльності в США являється сфера обслуговування – столові, ремонт, транспортування. 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400">
                <a:solidFill>
                  <a:schemeClr val="dk1"/>
                </a:solidFill>
              </a:rPr>
              <a:t>З усіх волонтерських державних закладів США більше половини – волонтери в навчальних закладах. Вони доглядають за дітьми, організовують кружки, навчають англійській мові дітей іммігрантів, керують хором, театральними та музичними виступами.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195" name="Google Shape;195;p16"/>
          <p:cNvSpPr txBox="1"/>
          <p:nvPr/>
        </p:nvSpPr>
        <p:spPr>
          <a:xfrm>
            <a:off x="311700" y="1152475"/>
            <a:ext cx="8461500" cy="21240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Національне опитування волонтерів, яке проводилося Центром Волонтерів Великобританії, ідентифікувало </a:t>
            </a:r>
            <a:r>
              <a:rPr b="1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головні причини волонтерської роботи</a:t>
            </a: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«Пов’язана з моїми потребами і інтересами»</a:t>
            </a: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(48% – чоловіки, 31% – жінки),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«я хочу покращувати стан речей та допомагати людям»</a:t>
            </a: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(35% – чоловіки, 42% –жінки),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«я хочу зустрічати нових людей та заводити друзів»</a:t>
            </a: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(24% – чоловіки, 28% – жінки),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«</a:t>
            </a:r>
            <a:r>
              <a:rPr b="0" i="1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я хочу мати можливість отримувати нові вміння»</a:t>
            </a: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(12% –чоловіки, 11% – жінки).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Поряд з причинами волонтерської роботи респонденти оцінювали також її </a:t>
            </a:r>
            <a:r>
              <a:rPr b="1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фактичні переваги</a:t>
            </a: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«</a:t>
            </a:r>
            <a:r>
              <a:rPr b="0" i="1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дає можливість робити те, що я вмію</a:t>
            </a: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»(70% – чоловіки, 68% – жінки),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«</a:t>
            </a:r>
            <a:r>
              <a:rPr b="0" i="1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дає мені відчуття персональних досягнень</a:t>
            </a: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»(78% – чоловіки, 78% – жінки).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6" name="Google Shape;196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1700" y="3333000"/>
            <a:ext cx="4186174" cy="1681375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16"/>
          <p:cNvSpPr txBox="1"/>
          <p:nvPr/>
        </p:nvSpPr>
        <p:spPr>
          <a:xfrm>
            <a:off x="4586950" y="3333000"/>
            <a:ext cx="4186200" cy="16623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uk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Найбільш популярними сферами волонтерської діяльності в США являється сфера обслуговування – столові, ремонт, транспортування. 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uk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 усіх волонтерських державних закладів США більше половини – волонтери в навчальних закладах. Вони доглядають за дітьми, організовують кружки, навчають англійській мові дітей іммігрантів, керують хором, театральними та музичними виступами.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b="1" lang="uk"/>
              <a:t>Мотивація до волонтерської діяльності.</a:t>
            </a:r>
            <a:endParaRPr b="1"/>
          </a:p>
        </p:txBody>
      </p:sp>
      <p:sp>
        <p:nvSpPr>
          <p:cNvPr id="203" name="Google Shape;203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204" name="Google Shape;204;p17"/>
          <p:cNvSpPr txBox="1"/>
          <p:nvPr/>
        </p:nvSpPr>
        <p:spPr>
          <a:xfrm>
            <a:off x="466275" y="1305600"/>
            <a:ext cx="35439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p17"/>
          <p:cNvSpPr txBox="1"/>
          <p:nvPr/>
        </p:nvSpPr>
        <p:spPr>
          <a:xfrm>
            <a:off x="311700" y="1152475"/>
            <a:ext cx="8520600" cy="10467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 Україні людей, що займалися суспільно-корисною справою, називали доброчинцями, благодійниками, альтруїстами, громадськими діячами, меценатами (Князь Володимир, Ярослав Мудрий, Гетьман Петро Сагайдачний, Іван Мазепа), приватними благодійниками (Терещенки, Семеренки, Броцькі).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6" name="Google Shape;206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1700" y="2259875"/>
            <a:ext cx="3330305" cy="2309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17"/>
          <p:cNvSpPr txBox="1"/>
          <p:nvPr/>
        </p:nvSpPr>
        <p:spPr>
          <a:xfrm>
            <a:off x="624600" y="4476350"/>
            <a:ext cx="2323800" cy="4926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uk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Терещенки: </a:t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uk" sz="1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глухівські мільйонери і меценати</a:t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8" name="Google Shape;208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361575" y="2044475"/>
            <a:ext cx="4470725" cy="2821550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b="1" lang="uk"/>
              <a:t>Форми волонтерського руху в Україні</a:t>
            </a:r>
            <a:endParaRPr b="1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b="1" lang="uk"/>
              <a:t>Форми волонтерського руху в Україні</a:t>
            </a:r>
            <a:endParaRPr b="1"/>
          </a:p>
        </p:txBody>
      </p:sp>
      <p:sp>
        <p:nvSpPr>
          <p:cNvPr id="215" name="Google Shape;215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216" name="Google Shape;216;p18"/>
          <p:cNvSpPr txBox="1"/>
          <p:nvPr/>
        </p:nvSpPr>
        <p:spPr>
          <a:xfrm>
            <a:off x="311700" y="1288238"/>
            <a:ext cx="5491800" cy="34170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 часів функціонування СРСР життя радянської людини як громадянина передбачало наявність у неї «суспільного навантаження».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Причому надання різного виду допомоги було одним з найбільш поширених видів суспільної роботи.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Види допомоги залежали від віку населення:</a:t>
            </a: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1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діти</a:t>
            </a: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допомагали дошкільникам, ровесникам і ветеранам,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1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молодь</a:t>
            </a: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– молодшим школярам, підліткам, інвалідам, людям, що опинилися у складній життєвій ситуації,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1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дорослі</a:t>
            </a: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- нужденним сім'ям, «важким» підліткам, хворим та інвалідам.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Слід зазначити, що така допомога могла мати як тривалий характер, так і бути короткочасною або одноразовою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7" name="Google Shape;217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17501" y="1152475"/>
            <a:ext cx="2784550" cy="3788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b="1" lang="uk"/>
              <a:t>Форми волонтерського руху в Україні</a:t>
            </a:r>
            <a:endParaRPr b="1"/>
          </a:p>
        </p:txBody>
      </p:sp>
      <p:sp>
        <p:nvSpPr>
          <p:cNvPr id="223" name="Google Shape;223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 cap="flat" cmpd="sng" w="9525">
            <a:solidFill>
              <a:srgbClr val="D5A6B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224" name="Google Shape;224;p19"/>
          <p:cNvSpPr txBox="1"/>
          <p:nvPr/>
        </p:nvSpPr>
        <p:spPr>
          <a:xfrm>
            <a:off x="311700" y="1152475"/>
            <a:ext cx="8520600" cy="6156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Поновився волонтерський рух 2012 року й пов’язаний з чемпіонатом Європи. Кількість людей, що подали заявку на волонтерство була 23 695, але з них було відібрано лише 5 500 добровольців.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5" name="Google Shape;225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74238" y="3457450"/>
            <a:ext cx="2847975" cy="16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42588" y="1768075"/>
            <a:ext cx="1762125" cy="2133600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19"/>
          <p:cNvSpPr txBox="1"/>
          <p:nvPr/>
        </p:nvSpPr>
        <p:spPr>
          <a:xfrm>
            <a:off x="2410350" y="1929700"/>
            <a:ext cx="3852300" cy="12621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Під час подій в Україні 2014 року найбільш актуальними напрямами діяльності волонтерів були допомога соціально незахищеним групам населення та порядок громадського простору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8" name="Google Shape;228;p19"/>
          <p:cNvPicPr preferRelativeResize="0"/>
          <p:nvPr/>
        </p:nvPicPr>
        <p:blipFill rotWithShape="1">
          <a:blip r:embed="rId5">
            <a:alphaModFix/>
          </a:blip>
          <a:srcRect b="21340" l="0" r="0" t="10039"/>
          <a:stretch/>
        </p:blipFill>
        <p:spPr>
          <a:xfrm>
            <a:off x="4572000" y="2962725"/>
            <a:ext cx="2125025" cy="2094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1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432350" y="1902825"/>
            <a:ext cx="2491651" cy="1868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1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970100" y="3974165"/>
            <a:ext cx="1625924" cy="914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b="1" lang="uk"/>
              <a:t>Форми волонтерського руху в Україні</a:t>
            </a:r>
            <a:endParaRPr b="1"/>
          </a:p>
        </p:txBody>
      </p:sp>
      <p:sp>
        <p:nvSpPr>
          <p:cNvPr id="236" name="Google Shape;236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237" name="Google Shape;237;p20"/>
          <p:cNvSpPr txBox="1"/>
          <p:nvPr/>
        </p:nvSpPr>
        <p:spPr>
          <a:xfrm>
            <a:off x="311700" y="1152475"/>
            <a:ext cx="8520600" cy="6156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 24 лютого 2022 р. волонтерський рух в Україні не просто посилився, а набув величезних масштабів.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8" name="Google Shape;238;p20"/>
          <p:cNvSpPr txBox="1"/>
          <p:nvPr/>
        </p:nvSpPr>
        <p:spPr>
          <a:xfrm>
            <a:off x="311700" y="1908200"/>
            <a:ext cx="4143000" cy="29862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Регіони, в яких не ведуться активні бойові дії, невпинно працюють, забезпечуючи допомогу в різних напрямках: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підтримка переселенців;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підтримка госпіталів;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підтримка ЗСУ, нацгвардії;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захист тварин;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підтримка людей, які потребують допомоги через різні обставини (втрата роботи, наприклад);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психологічна підтримка;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юридична підтримка;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культурний розвиток та соціалізація.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20"/>
          <p:cNvSpPr txBox="1"/>
          <p:nvPr/>
        </p:nvSpPr>
        <p:spPr>
          <a:xfrm>
            <a:off x="4526575" y="4063100"/>
            <a:ext cx="4305600" cy="8313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Над цим працює велика кількість людей.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Діють волонтерські організації, втім багато хто робить добрі справи самостійно.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0" name="Google Shape;240;p20"/>
          <p:cNvPicPr preferRelativeResize="0"/>
          <p:nvPr/>
        </p:nvPicPr>
        <p:blipFill rotWithShape="1">
          <a:blip r:embed="rId3">
            <a:alphaModFix/>
          </a:blip>
          <a:srcRect b="0" l="53034" r="10307" t="0"/>
          <a:stretch/>
        </p:blipFill>
        <p:spPr>
          <a:xfrm>
            <a:off x="7066094" y="1856750"/>
            <a:ext cx="1766081" cy="2117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215400" y="2261451"/>
            <a:ext cx="2741899" cy="1468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32106"/>
              <a:buNone/>
            </a:pPr>
            <a:r>
              <a:rPr b="1" lang="uk" sz="2355"/>
              <a:t>Цільова орієнтованість волонтерства</a:t>
            </a:r>
            <a:endParaRPr b="1" sz="2355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247" name="Google Shape;247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248" name="Google Shape;248;p21"/>
          <p:cNvSpPr txBox="1"/>
          <p:nvPr/>
        </p:nvSpPr>
        <p:spPr>
          <a:xfrm>
            <a:off x="311700" y="1152475"/>
            <a:ext cx="8520600" cy="14775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 взаємодопомогу, коли волонтерська діяльність здійснюється, щоб допомогти іншим членам своєї ж соціальної групи або суспільства;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 благодійність, коли об'єктом допомоги є учасник групи, в яку не входить сам волонтер;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 участь у місцевому самоврядуванні, коли член будь-якого співтовариства на добровільній основі включається в діяльність з управління ним (наприклад, в діяльність територіальних органів самоврядування).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9" name="Google Shape;249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8654" y="2825843"/>
            <a:ext cx="3545601" cy="19948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26849" y="2845463"/>
            <a:ext cx="3475894" cy="1955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b="1" lang="uk"/>
              <a:t>Основні напрямки роботи волонтерів</a:t>
            </a:r>
            <a:endParaRPr b="1"/>
          </a:p>
        </p:txBody>
      </p:sp>
      <p:sp>
        <p:nvSpPr>
          <p:cNvPr id="256" name="Google Shape;256;p2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257" name="Google Shape;257;p22"/>
          <p:cNvSpPr txBox="1"/>
          <p:nvPr/>
        </p:nvSpPr>
        <p:spPr>
          <a:xfrm>
            <a:off x="337150" y="1152475"/>
            <a:ext cx="5196300" cy="22164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048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</a:pPr>
            <a:r>
              <a:rPr b="0" i="0" lang="uk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соціальний захист,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48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</a:pPr>
            <a:r>
              <a:rPr b="0" i="0" lang="uk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екологія,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48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</a:pPr>
            <a:r>
              <a:rPr b="0" i="0" lang="uk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благоустрій,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48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</a:pPr>
            <a:r>
              <a:rPr b="0" i="0" lang="uk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профілактика алкогольної і наркотичної залежності,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48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</a:pPr>
            <a:r>
              <a:rPr b="0" i="0" lang="uk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пропаганда здорового способу життя,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48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</a:pPr>
            <a:r>
              <a:rPr b="0" i="0" lang="uk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правозахисна діяльність,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48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</a:pPr>
            <a:r>
              <a:rPr b="0" i="0" lang="uk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збереження історичної та культурної спадщини,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48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</a:pPr>
            <a:r>
              <a:rPr b="0" i="0" lang="uk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сприяння діяльності у сфері фізичної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48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</a:pPr>
            <a:r>
              <a:rPr b="0" i="0" lang="uk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культури і масового спорту,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48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</a:pPr>
            <a:r>
              <a:rPr b="0" i="0" lang="uk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співпраця в сфері освіти, науки, культури, мистецтва,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48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Char char="●"/>
            </a:pPr>
            <a:r>
              <a:rPr b="0" i="0" lang="uk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освіти, духовного розвитку особистості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8" name="Google Shape;258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74775" y="1328750"/>
            <a:ext cx="2886174" cy="17415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825000" y="3338425"/>
            <a:ext cx="2886175" cy="1575550"/>
          </a:xfrm>
          <a:prstGeom prst="rect">
            <a:avLst/>
          </a:prstGeom>
          <a:noFill/>
          <a:ln>
            <a:noFill/>
          </a:ln>
        </p:spPr>
      </p:pic>
      <p:sp>
        <p:nvSpPr>
          <p:cNvPr id="260" name="Google Shape;260;p22"/>
          <p:cNvSpPr txBox="1"/>
          <p:nvPr/>
        </p:nvSpPr>
        <p:spPr>
          <a:xfrm>
            <a:off x="1100800" y="3425413"/>
            <a:ext cx="3612300" cy="4002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Волонтер – це людина, яка ...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1" name="Google Shape;261;p22"/>
          <p:cNvSpPr txBox="1"/>
          <p:nvPr/>
        </p:nvSpPr>
        <p:spPr>
          <a:xfrm>
            <a:off x="311700" y="3882150"/>
            <a:ext cx="5221800" cy="12006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uk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Любить допомагати людям безкорисливо - 64%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uk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Відгукується на чужий біль, чужі проблеми - 30%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uk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Допомагає людям отримати допомогу - 21%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uk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Вміє працювати з людьми - 16%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uk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Любить і поважає людей, яким допомагає - 8%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uk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Оптиміст - 5%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2355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1400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267" name="Google Shape;267;p23"/>
          <p:cNvPicPr preferRelativeResize="0"/>
          <p:nvPr/>
        </p:nvPicPr>
        <p:blipFill rotWithShape="1">
          <a:blip r:embed="rId3">
            <a:alphaModFix/>
          </a:blip>
          <a:srcRect b="7760" l="3148" r="2819" t="6586"/>
          <a:stretch/>
        </p:blipFill>
        <p:spPr>
          <a:xfrm>
            <a:off x="254325" y="2855025"/>
            <a:ext cx="5663948" cy="1800675"/>
          </a:xfrm>
          <a:prstGeom prst="rect">
            <a:avLst/>
          </a:prstGeom>
          <a:noFill/>
          <a:ln cap="flat" cmpd="sng" w="76200">
            <a:solidFill>
              <a:srgbClr val="A64D79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68" name="Google Shape;268;p23"/>
          <p:cNvSpPr txBox="1"/>
          <p:nvPr>
            <p:ph type="title"/>
          </p:nvPr>
        </p:nvSpPr>
        <p:spPr>
          <a:xfrm>
            <a:off x="223800" y="162000"/>
            <a:ext cx="8696400" cy="5727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32106"/>
              <a:buNone/>
            </a:pPr>
            <a:r>
              <a:rPr b="1" lang="uk" sz="2355"/>
              <a:t>„Щоб бути волонтером, треба мати такі особистісні якості...”</a:t>
            </a:r>
            <a:endParaRPr b="1" sz="2355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269" name="Google Shape;269;p23"/>
          <p:cNvSpPr txBox="1"/>
          <p:nvPr/>
        </p:nvSpPr>
        <p:spPr>
          <a:xfrm>
            <a:off x="3120550" y="878550"/>
            <a:ext cx="5860800" cy="1693200"/>
          </a:xfrm>
          <a:prstGeom prst="rect">
            <a:avLst/>
          </a:prstGeom>
          <a:solidFill>
            <a:srgbClr val="C27BA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Любов до людей, доброта, милосердя - 65%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Розуміння і бажання вирішувати проблеми іншої людини - 38%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Уважність і терпіння - 31%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Співчуття і безкорисливість - 30%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Комунікабельність (вміння спілкуватися) - 29%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Відповідальність і порядність - 27%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Відкритість, відвертість, привабливість - 18%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0" name="Google Shape;270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23800" y="878550"/>
            <a:ext cx="2712399" cy="1693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122325" y="2801275"/>
            <a:ext cx="2797874" cy="1908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2220"/>
              <a:t>Література:</a:t>
            </a:r>
            <a:endParaRPr b="1" sz="2220"/>
          </a:p>
        </p:txBody>
      </p:sp>
      <p:sp>
        <p:nvSpPr>
          <p:cNvPr id="277" name="Google Shape;277;p2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278" name="Google Shape;278;p24"/>
          <p:cNvSpPr txBox="1"/>
          <p:nvPr/>
        </p:nvSpPr>
        <p:spPr>
          <a:xfrm>
            <a:off x="311700" y="1206025"/>
            <a:ext cx="8520600" cy="33093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Волонтерство: порадник для організатора волонтерського руху. /Укладач: Лях Т.Л., авторський колектив: О.В. Безпалько, Н.В. Заверіко, І.Д.Звєрєва,Н.В. Зимівець та ін. – К.: ВГЦ “Волонтер”, 2001 р.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Всеобщая декларация волонтеров // Вестник благотворительности. №1,1997.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Дийчаківський М. Роль громадських організацій в Україні // Громада –1995.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Заверико Н.В. Міжнародні організації у соціальній сфері // Практична психологія і соціальна робота. – 2001. - №4. – С.23-25.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Кишенькова книжка волонтера. – Чернівці, 2001. – 34 с.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b="0" i="0" lang="uk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Коваль Л.Г., Звєрєва І.Д., Хлєбік С.Р. Соціальна педагогіка / Соціальна робота: Навчальний посібник. – К.: ІЗМН, 1997. – 392 с.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