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5" r:id="rId20"/>
    <p:sldId id="274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66FF"/>
    <a:srgbClr val="D60093"/>
    <a:srgbClr val="0000CC"/>
    <a:srgbClr val="1B045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05.02.2014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0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3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7.jpeg" Type="http://schemas.openxmlformats.org/officeDocument/2006/relationships/image"/><Relationship Id="rId4" Target="../media/image36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6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4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Конспекты уроков\Основы здоровья\Электронный конструктор\9 клас\Урок 15. Здоровье в иерархии жизненных ценностей\Иллюстрации\общество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7848872" cy="51845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6237312"/>
            <a:ext cx="5220072" cy="43204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Урок основ здоровья в 5 классе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0"/>
            <a:ext cx="7795592" cy="1700808"/>
          </a:xfrm>
        </p:spPr>
        <p:txBody>
          <a:bodyPr>
            <a:noAutofit/>
          </a:bodyPr>
          <a:lstStyle/>
          <a:p>
            <a:pPr algn="ctr"/>
            <a:r>
              <a:rPr lang="uk-UA" sz="115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115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БЩЕНИЕ</a:t>
            </a:r>
            <a:endParaRPr lang="ru-RU" sz="11500" b="1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3. К вербальному общению относится: </a:t>
            </a:r>
            <a:endParaRPr lang="ru-RU" sz="32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130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Б. Речь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04864"/>
            <a:ext cx="4248471" cy="3168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8100392" cy="1143000"/>
          </a:xfrm>
        </p:spPr>
        <p:txBody>
          <a:bodyPr>
            <a:noAutofit/>
          </a:bodyPr>
          <a:lstStyle/>
          <a:p>
            <a:r>
              <a:rPr b="1" dirty="0" lang="ru-RU" smtClean="0" sz="32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  <a:latin charset="0" pitchFamily="18" typeface="Times New Roman"/>
                <a:cs charset="0" pitchFamily="18" typeface="Times New Roman"/>
              </a:rPr>
              <a:t>4. К невербальному общению относятся:</a:t>
            </a:r>
            <a:br>
              <a:rPr b="1" dirty="0" lang="ru-RU" smtClean="0" sz="32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  <a:latin charset="0" pitchFamily="18" typeface="Times New Roman"/>
                <a:cs charset="0" pitchFamily="18" typeface="Times New Roman"/>
              </a:rPr>
            </a:br>
            <a:endParaRPr b="1" dirty="0" lang="ru-RU" sz="320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990099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</p:spPr>
        <p:txBody>
          <a:bodyPr/>
          <a:lstStyle/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А. Мимика</a:t>
            </a:r>
            <a:r>
              <a:rPr b="1" dirty="0" lang="ru-RU" smtClean="0" sz="2400">
                <a:latin charset="0" pitchFamily="18" typeface="Times New Roman"/>
                <a:cs charset="0" pitchFamily="18" typeface="Times New Roman"/>
              </a:rPr>
              <a:t>                                      </a:t>
            </a:r>
          </a:p>
          <a:p>
            <a:pPr>
              <a:buNone/>
            </a:pPr>
            <a:endParaRPr b="1"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b="1"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r>
              <a:rPr b="1" dirty="0" lang="ru-RU" smtClean="0" sz="2400">
                <a:latin charset="0" pitchFamily="18" typeface="Times New Roman"/>
                <a:cs charset="0" pitchFamily="18" typeface="Times New Roman"/>
              </a:rPr>
              <a:t>                              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Б. Поза                     </a:t>
            </a: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                                                            Г. Рукопожатия</a:t>
            </a:r>
          </a:p>
          <a:p>
            <a:endParaRPr dirty="0" lang="ru-RU"/>
          </a:p>
        </p:txBody>
      </p:sp>
      <p:pic>
        <p:nvPicPr>
          <p:cNvPr id="4" name="Рисунок 3"/>
          <p:cNvPicPr/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187624" y="1700808"/>
            <a:ext cx="2304256" cy="1800200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id="5" name="Рисунок 4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131840" y="3140968"/>
            <a:ext cx="2808312" cy="2232248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E:\Конспекты уроков\Основы здоровья\Электронный конструктор\6 клас\Урок 29 Способы разрешения конфликтов\Иллюстрации\рукопожатие.jpg" id="6" name="Рисунок 5"/>
          <p:cNvPicPr/>
          <p:nvPr/>
        </p:nvPicPr>
        <p:blipFill>
          <a:blip cstate="print" r:embed="rId4"/>
          <a:srcRect b="157"/>
          <a:stretch>
            <a:fillRect/>
          </a:stretch>
        </p:blipFill>
        <p:spPr bwMode="auto">
          <a:xfrm>
            <a:off x="6084168" y="5157192"/>
            <a:ext cx="2808312" cy="170080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5. Здоровье укрепляют: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 Дружественное поведение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Б. Взаимоуважение  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132856"/>
            <a:ext cx="3096344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365104"/>
            <a:ext cx="3024336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8100392" cy="1143000"/>
          </a:xfrm>
        </p:spPr>
        <p:txBody>
          <a:bodyPr>
            <a:normAutofit fontScale="90000"/>
          </a:bodyPr>
          <a:lstStyle/>
          <a:p>
            <a:r>
              <a:rPr b="1" dirty="0" lang="ru-RU" smtClean="0" sz="44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</a:rPr>
              <a:t>6. На здоровье негативно влияют:</a:t>
            </a:r>
            <a:r>
              <a:rPr dirty="0" lang="ru-RU" smtClean="0" sz="44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</a:rPr>
              <a:t>    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052736"/>
            <a:ext cx="7890080" cy="5544616"/>
          </a:xfrm>
        </p:spPr>
        <p:txBody>
          <a:bodyPr/>
          <a:lstStyle/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А. Агрессивное поведение                </a:t>
            </a:r>
          </a:p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                                                               Б. Стрессы             </a:t>
            </a: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                                                    </a:t>
            </a: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                                                         Г. Обидное поведение</a:t>
            </a:r>
            <a:r>
              <a:rPr dirty="0" lang="ru-RU" smtClean="0"/>
              <a:t>    </a:t>
            </a:r>
          </a:p>
          <a:p>
            <a:endParaRPr dirty="0" lang="ru-RU"/>
          </a:p>
        </p:txBody>
      </p:sp>
      <p:pic>
        <p:nvPicPr>
          <p:cNvPr descr="E:\Конспекты уроков\Основы здоровья\Электронный конструктор\7 клас\Урок 24_25 Психологическое благополучие подростков\Иллюстрации\негативные эмоции.jpg" id="5" name="Рисунок 4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115616" y="1628800"/>
            <a:ext cx="2952328" cy="2664296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E:\Конспекты уроков\Основы здоровья\Электронный конструктор\7 клас\Урок 29_30 Понятие о стрессе\Иллюстрации\стресс 2.jpg" id="6" name="Рисунок 5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508104" y="1844824"/>
            <a:ext cx="2592288" cy="216024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descr="E:\Конспекты уроков\Основы здоровья\Электронный конструктор\7 клас\Урок 29_30 Понятие о стрессе\Иллюстрации\шутка.jpg" id="7" name="Рисунок 6"/>
          <p:cNvPicPr/>
          <p:nvPr/>
        </p:nvPicPr>
        <p:blipFill>
          <a:blip cstate="print" r:embed="rId4"/>
          <a:srcRect b="106"/>
          <a:stretch>
            <a:fillRect/>
          </a:stretch>
        </p:blipFill>
        <p:spPr bwMode="auto">
          <a:xfrm>
            <a:off x="5868144" y="4581128"/>
            <a:ext cx="2808312" cy="1872208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04664"/>
            <a:ext cx="7498080" cy="1440160"/>
          </a:xfrm>
        </p:spPr>
        <p:txBody>
          <a:bodyPr>
            <a:noAutofit/>
          </a:bodyPr>
          <a:lstStyle/>
          <a:p>
            <a:r>
              <a:rPr b="1" dirty="0" i="1" lang="ru-RU" smtClean="0" sz="44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  <a:latin charset="0" pitchFamily="18" typeface="Times New Roman"/>
                <a:cs charset="0" pitchFamily="18" typeface="Times New Roman"/>
              </a:rPr>
              <a:t>   </a:t>
            </a:r>
            <a:br>
              <a:rPr b="1" dirty="0" i="1" lang="ru-RU" smtClean="0" sz="44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i="1" lang="ru-RU" smtClean="0" sz="44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  <a:latin charset="0" pitchFamily="18" typeface="Times New Roman"/>
                <a:cs charset="0" pitchFamily="18" typeface="Times New Roman"/>
              </a:rPr>
              <a:t>  Шкала оценивания</a:t>
            </a:r>
            <a:r>
              <a:rPr dirty="0" lang="ru-RU" smtClean="0" sz="4400"/>
              <a:t/>
            </a:r>
            <a:br>
              <a:rPr dirty="0" lang="ru-RU" smtClean="0" sz="4400"/>
            </a:br>
            <a:endParaRPr dirty="0" lang="ru-RU" sz="440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87624" y="2060849"/>
          <a:ext cx="7704856" cy="1991853"/>
        </p:xfrm>
        <a:graphic>
          <a:graphicData uri="http://schemas.openxmlformats.org/drawingml/2006/table">
            <a:tbl>
              <a:tblPr bandRow="1" firstRow="1">
                <a:tableStyleId>{5C22544A-7EE6-4342-B048-85BDC9FD1C3A}</a:tableStyleId>
              </a:tblPr>
              <a:tblGrid>
                <a:gridCol w="1926214"/>
                <a:gridCol w="1926214"/>
                <a:gridCol w="1926214"/>
                <a:gridCol w="1926214"/>
              </a:tblGrid>
              <a:tr h="583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16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</a:t>
                      </a:r>
                      <a:endParaRPr b="1" dirty="0" lang="ru-RU" smtClean="0" sz="1600">
                        <a:solidFill>
                          <a:srgbClr val="0066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ru-RU" smtClean="0" sz="20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dirty="0"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ru-RU" smtClean="0" sz="16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ДОСТАТОЧНЫЙ</a:t>
                      </a:r>
                    </a:p>
                    <a:p>
                      <a:pPr algn="ctr" defTabSz="914400" eaLnBrk="1" fontAlgn="auto" hangingPunct="1" indent="0" latinLnBrk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0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dirty="0" lang="ru-RU" smtClean="0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ru-RU" smtClean="0" sz="16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</a:p>
                    <a:p>
                      <a:pPr algn="ctr" defTabSz="914400" eaLnBrk="1" fontAlgn="auto" hangingPunct="1" indent="0" latinLnBrk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0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dirty="0" lang="ru-RU" smtClean="0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ru-RU" smtClean="0" sz="16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НАЧАЛЬНЫЙ</a:t>
                      </a:r>
                    </a:p>
                    <a:p>
                      <a:pPr algn="ctr" defTabSz="914400" eaLnBrk="1" fontAlgn="auto" hangingPunct="1" indent="0" latinLnBrk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00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dirty="0" lang="ru-RU" smtClean="0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</a:tr>
              <a:tr h="453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dirty="0"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«12» - 14 баллов</a:t>
                      </a:r>
                      <a:endParaRPr dirty="0"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«9» - 11 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«6» - 6-7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«3» - 3 балла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</a:tr>
              <a:tr h="453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«11» - 13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«8» - 10 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«5» - 5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«2» - 2 балла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</a:tr>
              <a:tr h="453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«10» - 12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«7» - 8-9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«4» - 4 балла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dirty="0" lang="ru-RU" sz="2000">
                          <a:solidFill>
                            <a:srgbClr val="66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«1» - 1 балл</a:t>
                      </a:r>
                      <a:endParaRPr dirty="0"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B="0" marL="68580" marR="68580" marT="0"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699792" y="4365104"/>
            <a:ext cx="475252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cstate="print" r:embed="rId3"/>
          <a:srcRect b="174"/>
          <a:stretch>
            <a:fillRect/>
          </a:stretch>
        </p:blipFill>
        <p:spPr bwMode="auto">
          <a:xfrm>
            <a:off x="6660232" y="332656"/>
            <a:ext cx="23042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250629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общение с другими людьми было эффективным, необходимо…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C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060848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80928"/>
            <a:ext cx="25202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284984"/>
            <a:ext cx="2520280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CC66FF"/>
                </a:solidFill>
                <a:latin typeface="Times New Roman" pitchFamily="18" charset="0"/>
                <a:cs typeface="Times New Roman" pitchFamily="18" charset="0"/>
              </a:rPr>
              <a:t>Общение</a:t>
            </a:r>
            <a:r>
              <a:rPr lang="uk-UA" sz="54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CC66FF"/>
                </a:solidFill>
                <a:latin typeface="Times New Roman" pitchFamily="18" charset="0"/>
                <a:cs typeface="Times New Roman" pitchFamily="18" charset="0"/>
              </a:rPr>
              <a:t> со</a:t>
            </a:r>
            <a:r>
              <a:rPr lang="ru-RU" sz="54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CC66FF"/>
                </a:solidFill>
                <a:latin typeface="Times New Roman" pitchFamily="18" charset="0"/>
                <a:cs typeface="Times New Roman" pitchFamily="18" charset="0"/>
              </a:rPr>
              <a:t> взрослыми</a:t>
            </a:r>
            <a:endParaRPr lang="ru-RU" sz="54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CC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E:\Конспекты уроков\Основы здоровья\Электронный конструктор\9 клас\Урок 2. Взаимосвязь основных признаков, факторов здоровья\Иллюстрации\здоровье человека..jpg"/>
          <p:cNvPicPr>
            <a:picLocks noGrp="1"/>
          </p:cNvPicPr>
          <p:nvPr>
            <p:ph idx="1"/>
          </p:nvPr>
        </p:nvPicPr>
        <p:blipFill>
          <a:blip r:embed="rId2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1115616" y="1196752"/>
            <a:ext cx="5040560" cy="3089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580112" y="2132856"/>
            <a:ext cx="331236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1115616" y="3717032"/>
            <a:ext cx="2985120" cy="24208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CC66FF"/>
                </a:solidFill>
              </a:rPr>
              <a:t>Уважение к родителям и учителям</a:t>
            </a:r>
            <a:endParaRPr lang="ru-RU" sz="36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CC66FF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436096" y="1484784"/>
            <a:ext cx="273630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187624" y="3933056"/>
            <a:ext cx="3096344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005064"/>
            <a:ext cx="3312368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 descr="E:\Конспекты уроков\Основы здоровья\Электронный конструктор\7 клас\Урок 22_23 Психическое развитие подростков\Иллюстрации\забота родителей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196752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lang="ru-RU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CC66FF"/>
                </a:solidFill>
                <a:effectLst>
                  <a:outerShdw algn="tl" blurRad="50000" dir="5400000" dist="30000" rotWithShape="0">
                    <a:srgbClr val="000000">
                      <a:alpha val="30000"/>
                    </a:srgbClr>
                  </a:outerShdw>
                  <a:reflection algn="bl" blurRad="6350" dir="5400000" endA="300" endPos="45500" rotWithShape="0" stA="55000" sy="-100000"/>
                </a:effectLst>
                <a:latin charset="0" pitchFamily="18" typeface="Times New Roman"/>
                <a:cs charset="0" pitchFamily="18" typeface="Times New Roman"/>
              </a:rPr>
              <a:t>ТВОРЧЕСКАЯ РАБОТА</a:t>
            </a:r>
            <a:endParaRPr dirty="0" lang="ru-RU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CC66FF"/>
              </a:solidFill>
              <a:effectLst>
                <a:outerShdw algn="tl" blurRad="50000" dir="5400000" dist="30000" rotWithShape="0">
                  <a:srgbClr val="000000">
                    <a:alpha val="30000"/>
                  </a:srgbClr>
                </a:outerShdw>
                <a:reflection algn="bl" blurRad="6350" dir="5400000" endA="300" endPos="45500" rotWithShape="0" stA="55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b="1" dirty="0" lang="ru-RU" smtClean="0" sz="2800">
                <a:solidFill>
                  <a:srgbClr val="990099"/>
                </a:solidFill>
                <a:latin charset="0" pitchFamily="18" typeface="Times New Roman"/>
                <a:cs charset="0" pitchFamily="18" typeface="Times New Roman"/>
              </a:rPr>
              <a:t>Я и мир взрослых</a:t>
            </a:r>
            <a:endParaRPr b="1" dirty="0" lang="ru-RU" sz="2800">
              <a:solidFill>
                <a:srgbClr val="990099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47664" y="2636912"/>
            <a:ext cx="7056784" cy="324036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95736" y="2861320"/>
            <a:ext cx="5832648" cy="252028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843808" y="3212976"/>
            <a:ext cx="4536504" cy="172819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347864" y="3573016"/>
            <a:ext cx="3456384" cy="11521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E:\Конспекты уроков\Основы здоровья\Электронный конструктор\9 клас\Урок 12. Самопознание и самовоспитание личности\Иллюстрации\солнышко.jpg" id="12" name="Рисунок 11"/>
          <p:cNvPicPr/>
          <p:nvPr/>
        </p:nvPicPr>
        <p:blipFill>
          <a:blip cstate="print" r:embed="rId2"/>
          <a:stretch>
            <a:fillRect/>
          </a:stretch>
        </p:blipFill>
        <p:spPr bwMode="auto">
          <a:xfrm>
            <a:off x="4427984" y="3573016"/>
            <a:ext cx="1080120" cy="110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CC66FF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CC66FF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915816" y="2348880"/>
            <a:ext cx="4608512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6421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ТЕСТ </a:t>
            </a:r>
            <a:br>
              <a:rPr lang="ru-RU" sz="3200" b="1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b="1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НА ОЦЕНКУ ПЕРЕКЛЮЧЕНИЯ </a:t>
            </a:r>
            <a:br>
              <a:rPr lang="ru-RU" sz="3200" b="1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b="1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И РАСПРЕДЕЛЕНИЯ ВНИМАНИЯ</a:t>
            </a:r>
            <a:endParaRPr lang="ru-RU" sz="3200" b="1" dirty="0">
              <a:ln w="1270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924944"/>
            <a:ext cx="2592288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92896"/>
            <a:ext cx="2160240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b="1" dirty="0" lang="ru-RU" smtClean="0" sz="540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990099"/>
                </a:solidFill>
              </a:rPr>
              <a:t>Практическая работа </a:t>
            </a:r>
            <a:endParaRPr dirty="0" lang="ru-RU" sz="540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990099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03648" y="1268760"/>
            <a:ext cx="7272808" cy="4979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1-я группа</a:t>
            </a: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                                      2-я группа</a:t>
            </a: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3-я группа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9" name="Рисунок 8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475656" y="1916832"/>
            <a:ext cx="24482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cstate="print" r:embed="rId3"/>
          <a:srcRect r="374"/>
          <a:stretch>
            <a:fillRect/>
          </a:stretch>
        </p:blipFill>
        <p:spPr bwMode="auto">
          <a:xfrm>
            <a:off x="6444208" y="1844824"/>
            <a:ext cx="2016224" cy="20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Конспекты уроков\Основы здоровья\Электронный конструктор\7 клас\Урок 26_27 Конфликты и здоровье\Иллюстрации\решение.jpg" id="11" name="Рисунок 10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563888" y="4509120"/>
            <a:ext cx="25202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lang="ru-RU" smtClean="0">
                <a:solidFill>
                  <a:srgbClr val="990099"/>
                </a:solidFill>
                <a:latin charset="0" pitchFamily="18" typeface="Times New Roman"/>
                <a:cs charset="0" pitchFamily="18" typeface="Times New Roman"/>
              </a:rPr>
              <a:t>Результаты тестирования</a:t>
            </a:r>
            <a:endParaRPr dirty="0" lang="ru-RU">
              <a:solidFill>
                <a:srgbClr val="990099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E:\Фото-вернисаж\Основы здоровья для урока\IMG_5859.JPG" id="22530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rcRect b="16"/>
          <a:stretch>
            <a:fillRect/>
          </a:stretch>
        </p:blipFill>
        <p:spPr bwMode="auto">
          <a:xfrm>
            <a:off x="2483767" y="1556792"/>
            <a:ext cx="5616625" cy="417646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cstate="print" r:embed="rId2">
            <a:lum bright="-10000"/>
          </a:blip>
          <a:srcRect/>
          <a:stretch>
            <a:fillRect/>
          </a:stretch>
        </p:blipFill>
        <p:spPr bwMode="auto">
          <a:xfrm>
            <a:off x="1187624" y="2060848"/>
            <a:ext cx="6264696" cy="4032448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id="5" name="Рисунок 4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1043608" y="188640"/>
            <a:ext cx="792088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6804248" y="3356992"/>
            <a:ext cx="21602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034096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99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общение?</a:t>
            </a:r>
            <a:endParaRPr lang="ru-RU" sz="6000" b="1" dirty="0">
              <a:ln w="18000">
                <a:solidFill>
                  <a:srgbClr val="002060"/>
                </a:solidFill>
                <a:prstDash val="solid"/>
                <a:miter lim="800000"/>
              </a:ln>
              <a:solidFill>
                <a:srgbClr val="99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E:\Конспекты уроков\Основы здоровья\Электронный конструктор\9 клас\Урок 12. Самопознание и самовоспитание личности\Иллюстрации\вопрос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556792"/>
            <a:ext cx="453650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b="1" dirty="0" lang="ru-RU" smtClean="0">
                <a:ln w="18000">
                  <a:solidFill>
                    <a:srgbClr val="1B045C"/>
                  </a:solidFill>
                  <a:prstDash val="solid"/>
                  <a:miter lim="800000"/>
                </a:ln>
                <a:solidFill>
                  <a:srgbClr val="990099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algn="tl" blurRad="25500" dir="7020000" dist="23000">
                    <a:srgbClr val="000000">
                      <a:alpha val="50000"/>
                    </a:srgbClr>
                  </a:outerShdw>
                  <a:reflection algn="bl" blurRad="6350" dir="5400000" endA="300" endPos="45500" rotWithShape="0" stA="55000" sy="-100000"/>
                </a:effectLst>
                <a:latin charset="0" pitchFamily="18" typeface="Times New Roman"/>
                <a:cs charset="0" pitchFamily="18" typeface="Times New Roman"/>
              </a:rPr>
              <a:t>Для любознательных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158417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dirty="0" lang="uk-UA" smtClean="0" sz="3500">
                <a:solidFill>
                  <a:srgbClr val="D60093"/>
                </a:solidFill>
                <a:latin charset="0" pitchFamily="18" typeface="Times New Roman"/>
                <a:cs charset="0" pitchFamily="18" typeface="Times New Roman"/>
              </a:rPr>
              <a:t>Общение</a:t>
            </a:r>
          </a:p>
          <a:p>
            <a:pPr algn="just">
              <a:buNone/>
            </a:pPr>
            <a:r>
              <a:rPr dirty="0" lang="ru-RU" smtClean="0" sz="2600">
                <a:latin charset="0" pitchFamily="18" typeface="Times New Roman"/>
                <a:cs charset="0" pitchFamily="18" typeface="Times New Roman"/>
              </a:rPr>
              <a:t>1. Взаимные отношения, деловая или дружеская связь.</a:t>
            </a:r>
          </a:p>
          <a:p>
            <a:pPr algn="just">
              <a:buNone/>
            </a:pPr>
            <a:r>
              <a:rPr dirty="0" lang="ru-RU" smtClean="0" sz="2600">
                <a:latin charset="0" pitchFamily="18" typeface="Times New Roman"/>
                <a:cs charset="0" pitchFamily="18" typeface="Times New Roman"/>
              </a:rPr>
              <a:t>2. Обмен мнениями людей, неподдельно заинтересованных </a:t>
            </a:r>
          </a:p>
          <a:p>
            <a:pPr algn="just">
              <a:buNone/>
            </a:pPr>
            <a:r>
              <a:rPr dirty="0" lang="ru-RU" smtClean="0" sz="2600">
                <a:latin charset="0" pitchFamily="18" typeface="Times New Roman"/>
                <a:cs charset="0" pitchFamily="18" typeface="Times New Roman"/>
              </a:rPr>
              <a:t>    в точке зрения друг друга</a:t>
            </a:r>
            <a:endParaRPr dirty="0" lang="ru-RU" sz="26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E:\Фото-вернисаж\Основы здоровья для урока\IMG_5864.JPG" id="1026" name="Picture 2"/>
          <p:cNvPicPr>
            <a:picLocks noChangeArrowheads="1" noChangeAspect="1"/>
          </p:cNvPicPr>
          <p:nvPr/>
        </p:nvPicPr>
        <p:blipFill>
          <a:blip cstate="print" r:embed="rId2">
            <a:lum bright="-10000" contrast="20000"/>
          </a:blip>
          <a:srcRect r="18"/>
          <a:stretch>
            <a:fillRect/>
          </a:stretch>
        </p:blipFill>
        <p:spPr bwMode="auto">
          <a:xfrm>
            <a:off x="2483768" y="2636912"/>
            <a:ext cx="5040560" cy="360040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/>
          <a:lstStyle/>
          <a:p>
            <a:pPr algn="ctr"/>
            <a:r>
              <a:rPr b="1" dirty="0" lang="ru-RU" smtClean="0">
                <a:ln w="18000">
                  <a:solidFill>
                    <a:srgbClr val="1B045C"/>
                  </a:solidFill>
                  <a:prstDash val="solid"/>
                  <a:miter lim="800000"/>
                </a:ln>
                <a:solidFill>
                  <a:srgbClr val="990099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algn="tl" blurRad="25500" dir="7020000" dist="23000">
                    <a:srgbClr val="000000">
                      <a:alpha val="50000"/>
                    </a:srgbClr>
                  </a:outerShdw>
                  <a:reflection algn="bl" blurRad="6350" dir="5400000" endA="300" endPos="45500" rotWithShape="0" stA="55000" sy="-100000"/>
                </a:effectLst>
                <a:latin charset="0" pitchFamily="18" typeface="Times New Roman"/>
                <a:cs charset="0" pitchFamily="18" typeface="Times New Roman"/>
              </a:rPr>
              <a:t>Для любознательных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7890080" cy="9361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dirty="0" lang="ru-RU" smtClean="0">
                <a:solidFill>
                  <a:srgbClr val="D60093"/>
                </a:solidFill>
                <a:latin charset="0" pitchFamily="18" typeface="Times New Roman"/>
                <a:cs charset="0" pitchFamily="18" typeface="Times New Roman"/>
              </a:rPr>
              <a:t>Эффективное общение </a:t>
            </a:r>
          </a:p>
          <a:p>
            <a:pPr>
              <a:buNone/>
            </a:pPr>
            <a:r>
              <a:rPr dirty="0" lang="ru-RU" smtClean="0" sz="2400">
                <a:latin charset="0" pitchFamily="18" typeface="Bookman Old Style"/>
                <a:cs charset="0" pitchFamily="18" typeface="Times New Roman"/>
              </a:rPr>
              <a:t>Умение говорить, слушать, слышать и понимать</a:t>
            </a:r>
          </a:p>
          <a:p>
            <a:pPr>
              <a:buNone/>
            </a:pPr>
            <a:endParaRPr dirty="0" lang="ru-RU"/>
          </a:p>
        </p:txBody>
      </p:sp>
      <p:pic>
        <p:nvPicPr>
          <p:cNvPr descr="E:\Фото-вернисаж\Основы здоровья для урока\IMG_5847.JPG" id="4" name="Picture 2"/>
          <p:cNvPicPr>
            <a:picLocks noChangeArrowheads="1" noChangeAspect="1"/>
          </p:cNvPicPr>
          <p:nvPr/>
        </p:nvPicPr>
        <p:blipFill>
          <a:blip cstate="print" r:embed="rId2"/>
          <a:srcRect r="50"/>
          <a:stretch>
            <a:fillRect/>
          </a:stretch>
        </p:blipFill>
        <p:spPr bwMode="auto">
          <a:xfrm>
            <a:off x="1259632" y="2564904"/>
            <a:ext cx="3312368" cy="2736304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E:\Фото-вернисаж\Основы здоровья для урока\IMG_5841.JPG" id="5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699792" y="4365104"/>
            <a:ext cx="3168351" cy="2088232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E:\Фото-вернисаж\Основы здоровья для урока\IMG_5843.JPG" id="6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084168" y="2924944"/>
            <a:ext cx="2848405" cy="252028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990099"/>
                  </a:solidFill>
                </a:ln>
                <a:solidFill>
                  <a:srgbClr val="D6009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должен знать каждый</a:t>
            </a:r>
            <a:endParaRPr lang="ru-RU" sz="4800" dirty="0">
              <a:ln>
                <a:solidFill>
                  <a:srgbClr val="990099"/>
                </a:solidFill>
              </a:ln>
              <a:solidFill>
                <a:srgbClr val="D6009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971600" y="1447800"/>
            <a:ext cx="7992888" cy="5149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D60093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ОБЩИЕ ПРАВИЛА ОБЩЕНИЯ</a:t>
            </a:r>
          </a:p>
          <a:p>
            <a:pPr>
              <a:buNone/>
            </a:pPr>
            <a:endParaRPr lang="ru-RU" sz="800" b="1" dirty="0" smtClean="0">
              <a:solidFill>
                <a:srgbClr val="0000CC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Уважай собеседника</a:t>
            </a: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Будь вежливым</a:t>
            </a: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Разговаривай спокойно</a:t>
            </a: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Не перебивай других</a:t>
            </a: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Не занимайся посторонними делами во время личного общения</a:t>
            </a: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Будь толерантным к взглядам других людей</a:t>
            </a: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Не пользуйся словами-паразитами</a:t>
            </a:r>
          </a:p>
          <a:p>
            <a:pPr>
              <a:lnSpc>
                <a:spcPct val="160000"/>
              </a:lnSpc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* Не обижай собеседника</a:t>
            </a:r>
            <a:endParaRPr lang="ru-RU" sz="2000" b="1" dirty="0">
              <a:solidFill>
                <a:srgbClr val="0000CC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2856"/>
            <a:ext cx="331236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>
            <a:no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8000" b="1" dirty="0" smtClean="0">
                <a:ln w="18000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990099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БЛИЦ-ОПРОС</a:t>
            </a:r>
            <a:endParaRPr lang="ru-RU" sz="8000" b="1" dirty="0">
              <a:ln w="18000">
                <a:solidFill>
                  <a:srgbClr val="D60093"/>
                </a:solidFill>
                <a:prstDash val="solid"/>
                <a:miter lim="800000"/>
              </a:ln>
              <a:solidFill>
                <a:srgbClr val="990099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E:\Конспекты уроков\Основы здоровья\Электронный конструктор\8 клас\Урок 1. Введение. На пороге взрослой жизни\Иллюстрации\учитель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844824"/>
            <a:ext cx="554461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1. Общение бывает: </a:t>
            </a:r>
            <a:endParaRPr lang="ru-RU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8100392" cy="37093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 Воображаемое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Б. Контактное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В. Опосредствованное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Рисунок 1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2952328" cy="2664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Рисунок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284984"/>
            <a:ext cx="2808312" cy="23042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3" name="Рисунок 8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509120"/>
            <a:ext cx="298782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rgbClr val="CC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rgbClr val="CC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61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rgbClr val="CC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7386024" cy="8640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2.Признаки эффективного общения: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268760"/>
            <a:ext cx="8100392" cy="5256584"/>
          </a:xfrm>
        </p:spPr>
        <p:txBody>
          <a:bodyPr/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А. Все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слушают внимательно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друг друга   </a:t>
            </a:r>
          </a:p>
          <a:p>
            <a:pPr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Г.  Все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доброжелательны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475656" y="1988840"/>
            <a:ext cx="3240360" cy="2448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/>
          <p:nvPr/>
        </p:nvPicPr>
        <p:blipFill>
          <a:blip r:embed="rId3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5076056" y="4149080"/>
            <a:ext cx="3312368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217</TotalTime>
  <Words>316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Урок основ здоровья в 5 классе</vt:lpstr>
      <vt:lpstr>ТЕСТ  НА ОЦЕНКУ ПЕРЕКЛЮЧЕНИЯ  И РАСПРЕДЕЛЕНИЯ ВНИМАНИЯ</vt:lpstr>
      <vt:lpstr>Что такое общение?</vt:lpstr>
      <vt:lpstr>Для любознательных</vt:lpstr>
      <vt:lpstr>Для любознательных</vt:lpstr>
      <vt:lpstr>Это должен знать каждый</vt:lpstr>
      <vt:lpstr>БЛИЦ-ОПРОС</vt:lpstr>
      <vt:lpstr>1. Общение бывает: </vt:lpstr>
      <vt:lpstr>2.Признаки эффективного общения:  </vt:lpstr>
      <vt:lpstr>3. К вербальному общению относится: </vt:lpstr>
      <vt:lpstr>4. К невербальному общению относятся: </vt:lpstr>
      <vt:lpstr>5. Здоровье укрепляют:    </vt:lpstr>
      <vt:lpstr>6. На здоровье негативно влияют:     </vt:lpstr>
      <vt:lpstr>      Шкала оценивания </vt:lpstr>
      <vt:lpstr>Чтобы общение с другими людьми было эффективным, необходимо…</vt:lpstr>
      <vt:lpstr>Общение со взрослыми</vt:lpstr>
      <vt:lpstr>Уважение к родителям и учителям</vt:lpstr>
      <vt:lpstr>ТВОРЧЕСКАЯ РАБОТА</vt:lpstr>
      <vt:lpstr>ФИЗКУЛЬТМИНУТКА</vt:lpstr>
      <vt:lpstr>Практическая работа </vt:lpstr>
      <vt:lpstr>Результаты тестирования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основ здоровья в 5 классе</dc:title>
  <dc:creator>1</dc:creator>
  <cp:lastModifiedBy>1</cp:lastModifiedBy>
  <cp:revision>26</cp:revision>
  <dcterms:created xsi:type="dcterms:W3CDTF">2014-02-04T18:49:45Z</dcterms:created>
  <dcterms:modified xsi:type="dcterms:W3CDTF">2014-02-05T09:58:23Z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547063</vt:lpwstr>
  </property>
  <property fmtid="{D5CDD505-2E9C-101B-9397-08002B2CF9AE}" name="NXPowerLiteVersion" pid="3">
    <vt:lpwstr>D4.1.4</vt:lpwstr>
  </property>
</Properties>
</file>