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2" r:id="rId4"/>
    <p:sldId id="293" r:id="rId5"/>
    <p:sldId id="278" r:id="rId6"/>
    <p:sldId id="269" r:id="rId7"/>
    <p:sldId id="286" r:id="rId8"/>
    <p:sldId id="295" r:id="rId9"/>
    <p:sldId id="258" r:id="rId10"/>
    <p:sldId id="283" r:id="rId11"/>
    <p:sldId id="265" r:id="rId12"/>
    <p:sldId id="279" r:id="rId13"/>
    <p:sldId id="287" r:id="rId14"/>
    <p:sldId id="288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573" autoAdjust="0"/>
    <p:restoredTop sz="94660"/>
  </p:normalViewPr>
  <p:slideViewPr>
    <p:cSldViewPr>
      <p:cViewPr varScale="1">
        <p:scale>
          <a:sx n="86" d="100"/>
          <a:sy n="86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193C7-1D72-4F2B-A50B-56C029343C3A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39DF4-9F50-42B0-8023-AD6B4512D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ownloads\Frederik-Shopen-Osenniy-val_s(muzofon.com).mp3" TargetMode="Externa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42852"/>
            <a:ext cx="6500858" cy="3714776"/>
          </a:xfrm>
        </p:spPr>
        <p:txBody>
          <a:bodyPr>
            <a:normAutofit fontScale="92500" lnSpcReduction="20000"/>
          </a:bodyPr>
          <a:lstStyle/>
          <a:p>
            <a:r>
              <a:rPr lang="uk-UA" sz="58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Тема уроку: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Georgia" pitchFamily="18" charset="0"/>
              </a:rPr>
              <a:t>Почуття 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Georgia" pitchFamily="18" charset="0"/>
              </a:rPr>
              <a:t>і 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Georgia" pitchFamily="18" charset="0"/>
              </a:rPr>
              <a:t>емоції</a:t>
            </a:r>
            <a:endParaRPr lang="ru-RU" sz="66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769" r="1513" b="833"/>
          <a:stretch>
            <a:fillRect/>
          </a:stretch>
        </p:blipFill>
        <p:spPr bwMode="auto">
          <a:xfrm>
            <a:off x="6823784" y="0"/>
            <a:ext cx="2320216" cy="252028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2131" r="2111"/>
          <a:stretch>
            <a:fillRect/>
          </a:stretch>
        </p:blipFill>
        <p:spPr bwMode="auto">
          <a:xfrm>
            <a:off x="0" y="3645024"/>
            <a:ext cx="2843808" cy="3212976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24" y="4032448"/>
            <a:ext cx="3714776" cy="2780928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i="1" u="sng" dirty="0" smtClean="0">
                <a:solidFill>
                  <a:srgbClr val="7030A0"/>
                </a:solidFill>
                <a:latin typeface="Georgia" pitchFamily="18" charset="0"/>
              </a:rPr>
              <a:t>Словничок</a:t>
            </a:r>
            <a:endParaRPr lang="ru-RU" sz="4800" b="1" i="1" u="sng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714488"/>
            <a:ext cx="91439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  <a:latin typeface="Georgia" pitchFamily="18" charset="0"/>
              </a:rPr>
              <a:t>Пантоміміка</a:t>
            </a:r>
            <a:r>
              <a:rPr lang="uk-UA" sz="4000" dirty="0" smtClean="0">
                <a:solidFill>
                  <a:srgbClr val="0070C0"/>
                </a:solidFill>
                <a:latin typeface="Georgia" pitchFamily="18" charset="0"/>
              </a:rPr>
              <a:t> (від грецьких слів,що означають </a:t>
            </a:r>
            <a:r>
              <a:rPr lang="uk-UA" sz="4000" dirty="0" err="1" smtClean="0">
                <a:solidFill>
                  <a:srgbClr val="0070C0"/>
                </a:solidFill>
                <a:latin typeface="Georgia" pitchFamily="18" charset="0"/>
              </a:rPr>
              <a:t>“все”і“наслідування”</a:t>
            </a:r>
            <a:r>
              <a:rPr lang="uk-UA" sz="4000" dirty="0" smtClean="0">
                <a:solidFill>
                  <a:srgbClr val="0070C0"/>
                </a:solidFill>
                <a:latin typeface="Georgia" pitchFamily="18" charset="0"/>
              </a:rPr>
              <a:t>)</a:t>
            </a:r>
            <a:r>
              <a:rPr lang="en-US" sz="4000" dirty="0" smtClean="0">
                <a:solidFill>
                  <a:srgbClr val="0070C0"/>
                </a:solidFill>
                <a:latin typeface="Georgia" pitchFamily="18" charset="0"/>
              </a:rPr>
              <a:t> -</a:t>
            </a:r>
            <a:endParaRPr lang="uk-UA" sz="4000" dirty="0" smtClean="0">
              <a:solidFill>
                <a:srgbClr val="0070C0"/>
              </a:solidFill>
              <a:latin typeface="Georgia" pitchFamily="18" charset="0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uk-UA" sz="4000" dirty="0" smtClean="0">
                <a:solidFill>
                  <a:srgbClr val="0070C0"/>
                </a:solidFill>
                <a:latin typeface="Georgia" pitchFamily="18" charset="0"/>
              </a:rPr>
              <a:t>виразні рухи частин тіла ( рук, ніг, голови) людини.</a:t>
            </a:r>
            <a:endParaRPr lang="ru-RU" sz="4000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643446"/>
            <a:ext cx="1500198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429132"/>
            <a:ext cx="2003432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786190"/>
            <a:ext cx="1714512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85728"/>
            <a:ext cx="7858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u="sng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Уявіть почуття одного із запропонованих  людей.</a:t>
            </a:r>
            <a:endParaRPr lang="ru-RU" sz="4000" u="sng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5736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1. Що відчувають батьки, коли їхня дитина затримується і вони не знають, де вона була?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143248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2. Що відчуває той, кого дражнять або не приймають у гру?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2913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3. Що відчуває хлопчик або дівчинка першого дня у новій школі?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6454"/>
            <a:ext cx="10856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4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. Що відчуває  людина, коли її працю не </a:t>
            </a:r>
          </a:p>
          <a:p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оцінюють?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8" name="Рисунок 7" descr="smayl88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3206" y="0"/>
            <a:ext cx="1640794" cy="176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50019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  <a:endParaRPr lang="ru-RU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143248"/>
            <a:ext cx="8715436" cy="2857520"/>
          </a:xfrm>
        </p:spPr>
        <p:txBody>
          <a:bodyPr>
            <a:noAutofit/>
          </a:bodyPr>
          <a:lstStyle/>
          <a:p>
            <a:r>
              <a:rPr lang="uk-UA" sz="4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Опрацювати §</a:t>
            </a:r>
            <a:r>
              <a:rPr lang="uk-UA" sz="4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uk-UA" sz="44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Виконати завдання  5,6 </a:t>
            </a:r>
          </a:p>
          <a:p>
            <a:r>
              <a:rPr lang="uk-UA" sz="4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сторінці 68</a:t>
            </a:r>
            <a:endParaRPr lang="ru-RU" sz="4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43050"/>
            <a:ext cx="91759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dirty="0" err="1" smtClean="0">
                <a:solidFill>
                  <a:srgbClr val="7030A0"/>
                </a:solidFill>
                <a:latin typeface="Arial Black" pitchFamily="34" charset="0"/>
              </a:rPr>
              <a:t>Усмішка–це</a:t>
            </a:r>
            <a:r>
              <a:rPr lang="uk-UA" sz="8800" dirty="0" smtClean="0">
                <a:solidFill>
                  <a:srgbClr val="7030A0"/>
                </a:solidFill>
                <a:latin typeface="Arial Black" pitchFamily="34" charset="0"/>
              </a:rPr>
              <a:t>….</a:t>
            </a:r>
            <a:endParaRPr lang="ru-RU" sz="8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571876"/>
            <a:ext cx="2620343" cy="266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1612"/>
            <a:ext cx="9421169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latin typeface="Arial Black" pitchFamily="34" charset="0"/>
              </a:rPr>
              <a:t>Усміхайтеся – усмішка нічого </a:t>
            </a:r>
          </a:p>
          <a:p>
            <a:r>
              <a:rPr lang="uk-UA" sz="4000" b="1" dirty="0" smtClean="0">
                <a:solidFill>
                  <a:srgbClr val="7030A0"/>
                </a:solidFill>
                <a:latin typeface="Arial Black" pitchFamily="34" charset="0"/>
              </a:rPr>
              <a:t>не коштує, але багато дає.</a:t>
            </a:r>
            <a:r>
              <a:rPr lang="uk-UA" sz="4000" b="1" i="1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endParaRPr lang="ru-RU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uk-UA" sz="3600" b="1" i="1" dirty="0" smtClean="0">
                <a:solidFill>
                  <a:srgbClr val="7030A0"/>
                </a:solidFill>
                <a:latin typeface="Arial Black" pitchFamily="34" charset="0"/>
              </a:rPr>
              <a:t> </a:t>
            </a:r>
            <a:endParaRPr lang="ru-RU" sz="36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uk-UA" sz="3600" b="1" i="1" dirty="0" smtClean="0">
                <a:solidFill>
                  <a:srgbClr val="7030A0"/>
                </a:solidFill>
                <a:latin typeface="Arial Black" pitchFamily="34" charset="0"/>
              </a:rPr>
              <a:t>Усмішку </a:t>
            </a:r>
            <a:r>
              <a:rPr lang="uk-UA" sz="3600" b="1" i="1" dirty="0" smtClean="0">
                <a:solidFill>
                  <a:srgbClr val="7030A0"/>
                </a:solidFill>
                <a:latin typeface="Arial Black" pitchFamily="34" charset="0"/>
              </a:rPr>
              <a:t> можна  лише </a:t>
            </a:r>
            <a:r>
              <a:rPr lang="uk-UA" sz="3600" b="1" i="1" dirty="0" smtClean="0">
                <a:solidFill>
                  <a:srgbClr val="7030A0"/>
                </a:solidFill>
                <a:latin typeface="Arial Black" pitchFamily="34" charset="0"/>
              </a:rPr>
              <a:t>подарувати</a:t>
            </a:r>
            <a:endParaRPr lang="ru-RU" sz="36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3" name="Picture 3" descr="C:\Users\Sergey\Desktop\9506783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500702"/>
            <a:ext cx="1695450" cy="122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mayl15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1196752"/>
            <a:ext cx="6316447" cy="37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715436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3600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Почуття</a:t>
            </a:r>
            <a:r>
              <a:rPr lang="uk-UA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 </a:t>
            </a:r>
            <a:r>
              <a:rPr lang="uk-UA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– це стійке переживання, пов’язане зі ставленням   до іншої людини, предмета  чи явища.</a:t>
            </a:r>
            <a:endParaRPr lang="ru-RU" sz="32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3643314"/>
            <a:ext cx="85353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Почуття виражаються через емоції залежно  від того, у  якій ситуації людина опиняється</a:t>
            </a:r>
            <a:r>
              <a:rPr lang="uk-UA" dirty="0" smtClean="0">
                <a:latin typeface="Georgia" pitchFamily="18" charset="0"/>
              </a:rPr>
              <a:t>.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214936"/>
            <a:ext cx="1071570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988840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r="3722" b="3828"/>
          <a:stretch>
            <a:fillRect/>
          </a:stretch>
        </p:blipFill>
        <p:spPr bwMode="auto">
          <a:xfrm>
            <a:off x="6072198" y="2714620"/>
            <a:ext cx="278608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b="4098"/>
          <a:stretch>
            <a:fillRect/>
          </a:stretch>
        </p:blipFill>
        <p:spPr bwMode="auto">
          <a:xfrm>
            <a:off x="142844" y="2786058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uk-UA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uk-UA" u="sng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Емоції</a:t>
            </a:r>
            <a:r>
              <a:rPr lang="uk-UA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 </a:t>
            </a:r>
            <a:r>
              <a:rPr lang="uk-UA" i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– це переживання, пов’язані з конкретною ситуацією</a:t>
            </a:r>
            <a:endParaRPr lang="ru-RU" i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285992"/>
            <a:ext cx="8858312" cy="4246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uk-UA" sz="5400" dirty="0" smtClean="0">
                <a:solidFill>
                  <a:schemeClr val="tx2"/>
                </a:solidFill>
                <a:latin typeface="Georgia" pitchFamily="18" charset="0"/>
              </a:rPr>
              <a:t>                   </a:t>
            </a:r>
            <a:r>
              <a:rPr lang="uk-UA" sz="5400" b="1" dirty="0" smtClean="0">
                <a:solidFill>
                  <a:schemeClr val="tx2"/>
                </a:solidFill>
                <a:latin typeface="Georgia" pitchFamily="18" charset="0"/>
              </a:rPr>
              <a:t>Емоції</a:t>
            </a:r>
            <a:endParaRPr lang="ru-RU" sz="54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3428992" y="4071942"/>
            <a:ext cx="428628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286380" y="4071942"/>
            <a:ext cx="443404" cy="1378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5572140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tx2"/>
                </a:solidFill>
              </a:rPr>
              <a:t>ПОЗИТИВНІ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57818" y="5572140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tx2"/>
                </a:solidFill>
              </a:rPr>
              <a:t>НЕГАТИВНІ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71612"/>
            <a:ext cx="342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задоволення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200024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занепокоєння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00892" y="1643051"/>
            <a:ext cx="1967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радість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78605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Georgia" pitchFamily="18" charset="0"/>
              </a:rPr>
              <a:t>сум</a:t>
            </a:r>
            <a:endParaRPr lang="ru-RU" sz="3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2714620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повага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00037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обурення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3" y="3714752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Georgia" pitchFamily="18" charset="0"/>
              </a:rPr>
              <a:t>гнів</a:t>
            </a:r>
            <a:endParaRPr lang="ru-RU" sz="4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3500438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розчарування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400050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страх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3570" y="428625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симпатія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4786322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заздрість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5429264"/>
            <a:ext cx="31037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Georgia" pitchFamily="18" charset="0"/>
              </a:rPr>
              <a:t>здивування</a:t>
            </a:r>
            <a:endParaRPr lang="ru-RU" sz="3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2066" y="550070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щастя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214291"/>
            <a:ext cx="6286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Визначити</a:t>
            </a:r>
            <a:b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uk-UA" sz="4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Почуття-емоції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571868" y="6000768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B050"/>
                </a:solidFill>
                <a:latin typeface="Georgia" pitchFamily="18" charset="0"/>
              </a:rPr>
              <a:t>любов</a:t>
            </a:r>
            <a:endParaRPr lang="ru-RU" sz="36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4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i="1" u="sng" dirty="0" smtClean="0">
                <a:solidFill>
                  <a:srgbClr val="7030A0"/>
                </a:solidFill>
                <a:latin typeface="Georgia" pitchFamily="18" charset="0"/>
              </a:rPr>
              <a:t>Словничок</a:t>
            </a:r>
            <a:endParaRPr lang="ru-RU" sz="4800" b="1" i="1" u="sng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28736"/>
            <a:ext cx="903649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Міміка</a:t>
            </a:r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( від грецького слова, що означає </a:t>
            </a:r>
            <a:r>
              <a:rPr lang="uk-UA" sz="3600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“наслідування”</a:t>
            </a:r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) – виразні рухи  м’язів обличчя людини відповідно до її почуттів чи настрою.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714752"/>
            <a:ext cx="542928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2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57256" t="21129" r="27431" b="57503"/>
          <a:stretch>
            <a:fillRect/>
          </a:stretch>
        </p:blipFill>
        <p:spPr bwMode="auto">
          <a:xfrm>
            <a:off x="2786050" y="4286256"/>
            <a:ext cx="10953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38614" t="64585" r="45274" b="13567"/>
          <a:stretch>
            <a:fillRect/>
          </a:stretch>
        </p:blipFill>
        <p:spPr bwMode="auto">
          <a:xfrm>
            <a:off x="357158" y="3643314"/>
            <a:ext cx="11525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428604"/>
            <a:ext cx="96039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u="sng" dirty="0" smtClean="0">
                <a:solidFill>
                  <a:srgbClr val="00B0F0"/>
                </a:solidFill>
                <a:latin typeface="Georgia" pitchFamily="18" charset="0"/>
                <a:cs typeface="Times New Roman" pitchFamily="18" charset="0"/>
              </a:rPr>
              <a:t>Завдання:  </a:t>
            </a:r>
          </a:p>
          <a:p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Зобразити емоційний стан людини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852936"/>
            <a:ext cx="1335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сум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99784" y="3356992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Georgia" pitchFamily="18" charset="0"/>
              </a:rPr>
              <a:t>злість</a:t>
            </a:r>
            <a:endParaRPr lang="ru-RU" sz="4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 l="-534" t="39736" r="84821" b="37336"/>
          <a:stretch>
            <a:fillRect/>
          </a:stretch>
        </p:blipFill>
        <p:spPr bwMode="auto">
          <a:xfrm>
            <a:off x="5072066" y="3286124"/>
            <a:ext cx="11239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2" cstate="print"/>
          <a:srcRect l="84290" t="20410" r="-403" b="57863"/>
          <a:stretch>
            <a:fillRect/>
          </a:stretch>
        </p:blipFill>
        <p:spPr bwMode="auto">
          <a:xfrm>
            <a:off x="7429520" y="4214818"/>
            <a:ext cx="11525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195736" y="3429000"/>
            <a:ext cx="2288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B050"/>
                </a:solidFill>
                <a:latin typeface="Georgia" pitchFamily="18" charset="0"/>
              </a:rPr>
              <a:t>радість</a:t>
            </a:r>
            <a:endParaRPr lang="ru-RU" sz="40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42088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Georgia" pitchFamily="18" charset="0"/>
              </a:rPr>
              <a:t>здивування</a:t>
            </a:r>
            <a:endParaRPr lang="ru-RU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42852"/>
            <a:ext cx="1198563" cy="1185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42852"/>
            <a:ext cx="1283926" cy="1235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1285884" cy="1285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286124"/>
            <a:ext cx="1143008" cy="1162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428868"/>
            <a:ext cx="1490663" cy="128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643446"/>
            <a:ext cx="1112837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714356"/>
            <a:ext cx="1928813" cy="1271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5214950"/>
            <a:ext cx="1600200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4328" y="2492896"/>
            <a:ext cx="1243456" cy="1155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96136" y="5549900"/>
            <a:ext cx="1282536" cy="1308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341996" y="2143116"/>
            <a:ext cx="1428760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наляканий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1472" y="1571612"/>
            <a:ext cx="1571636" cy="3571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мрійливий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57818" y="2357430"/>
            <a:ext cx="1857388" cy="3571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ображений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00562" y="1571612"/>
            <a:ext cx="1643074" cy="3571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здивований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28992" y="3786190"/>
            <a:ext cx="1714512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задоволений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286644" y="4357694"/>
            <a:ext cx="1643074" cy="3571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розлючений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00232" y="3214686"/>
            <a:ext cx="1643074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спокійний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7158" y="6143644"/>
            <a:ext cx="1571636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засмучений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58082" y="5286388"/>
            <a:ext cx="1643074" cy="3571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радісний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071670" y="4500570"/>
            <a:ext cx="1643074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захоплений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3" name="Стрелка вверх 32"/>
          <p:cNvSpPr/>
          <p:nvPr/>
        </p:nvSpPr>
        <p:spPr>
          <a:xfrm flipH="1">
            <a:off x="5072066" y="1214422"/>
            <a:ext cx="285751" cy="3571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верх 34"/>
          <p:cNvSpPr/>
          <p:nvPr/>
        </p:nvSpPr>
        <p:spPr>
          <a:xfrm rot="2076632">
            <a:off x="6882684" y="1829257"/>
            <a:ext cx="285752" cy="427434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верх 35"/>
          <p:cNvSpPr/>
          <p:nvPr/>
        </p:nvSpPr>
        <p:spPr>
          <a:xfrm rot="166625">
            <a:off x="7938497" y="3608270"/>
            <a:ext cx="319652" cy="701191"/>
          </a:xfrm>
          <a:prstGeom prst="upArrow">
            <a:avLst>
              <a:gd name="adj1" fmla="val 60686"/>
              <a:gd name="adj2" fmla="val 58258"/>
            </a:avLst>
          </a:prstGeom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верх 36"/>
          <p:cNvSpPr/>
          <p:nvPr/>
        </p:nvSpPr>
        <p:spPr>
          <a:xfrm>
            <a:off x="2983889" y="1488324"/>
            <a:ext cx="388192" cy="557949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верх 37"/>
          <p:cNvSpPr/>
          <p:nvPr/>
        </p:nvSpPr>
        <p:spPr>
          <a:xfrm rot="18632309">
            <a:off x="1491905" y="990746"/>
            <a:ext cx="285752" cy="673882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верх 38"/>
          <p:cNvSpPr/>
          <p:nvPr/>
        </p:nvSpPr>
        <p:spPr>
          <a:xfrm rot="5400000">
            <a:off x="5281059" y="3669351"/>
            <a:ext cx="352727" cy="612953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верх 39"/>
          <p:cNvSpPr/>
          <p:nvPr/>
        </p:nvSpPr>
        <p:spPr>
          <a:xfrm rot="10800000">
            <a:off x="1142976" y="5429264"/>
            <a:ext cx="285752" cy="648793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верх 41"/>
          <p:cNvSpPr/>
          <p:nvPr/>
        </p:nvSpPr>
        <p:spPr>
          <a:xfrm rot="16200000">
            <a:off x="1502431" y="2998107"/>
            <a:ext cx="301295" cy="734453"/>
          </a:xfrm>
          <a:prstGeom prst="upArrow">
            <a:avLst>
              <a:gd name="adj1" fmla="val 50000"/>
              <a:gd name="adj2" fmla="val 58258"/>
            </a:avLst>
          </a:prstGeom>
          <a:scene3d>
            <a:camera prst="orthographicFront">
              <a:rot lat="0" lon="0" rev="212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/>
          </a:p>
        </p:txBody>
      </p:sp>
      <p:sp>
        <p:nvSpPr>
          <p:cNvPr id="43" name="Стрелка вверх 42"/>
          <p:cNvSpPr/>
          <p:nvPr/>
        </p:nvSpPr>
        <p:spPr>
          <a:xfrm rot="13744677" flipH="1">
            <a:off x="7190690" y="5575148"/>
            <a:ext cx="299813" cy="639255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верх 43"/>
          <p:cNvSpPr/>
          <p:nvPr/>
        </p:nvSpPr>
        <p:spPr>
          <a:xfrm rot="10648629">
            <a:off x="3297091" y="4792367"/>
            <a:ext cx="285752" cy="504950"/>
          </a:xfrm>
          <a:prstGeom prst="upArrow">
            <a:avLst>
              <a:gd name="adj1" fmla="val 50000"/>
              <a:gd name="adj2" fmla="val 5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59" y="0"/>
            <a:ext cx="10525198" cy="757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00132"/>
          </a:xfrm>
        </p:spPr>
        <p:txBody>
          <a:bodyPr>
            <a:noAutofit/>
          </a:bodyPr>
          <a:lstStyle/>
          <a:p>
            <a:r>
              <a:rPr lang="uk-UA" sz="4800" dirty="0" smtClean="0">
                <a:latin typeface="Arial Black" pitchFamily="34" charset="0"/>
              </a:rPr>
              <a:t/>
            </a:r>
            <a:br>
              <a:rPr lang="uk-UA" sz="4800" dirty="0" smtClean="0">
                <a:latin typeface="Arial Black" pitchFamily="34" charset="0"/>
              </a:rPr>
            </a:br>
            <a:r>
              <a:rPr lang="uk-UA" sz="4800" dirty="0" err="1" smtClean="0">
                <a:solidFill>
                  <a:srgbClr val="7030A0"/>
                </a:solidFill>
                <a:latin typeface="Arial Black" pitchFamily="34" charset="0"/>
              </a:rPr>
              <a:t>Руханка</a:t>
            </a:r>
            <a:r>
              <a:rPr lang="uk-UA" sz="36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uk-UA" sz="3600" dirty="0" smtClean="0">
                <a:latin typeface="Arial Black" pitchFamily="34" charset="0"/>
              </a:rPr>
              <a:t/>
            </a:r>
            <a:br>
              <a:rPr lang="uk-UA" sz="3600" dirty="0" smtClean="0">
                <a:latin typeface="Arial Black" pitchFamily="34" charset="0"/>
              </a:rPr>
            </a:br>
            <a:endParaRPr lang="ru-RU" sz="36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071546"/>
            <a:ext cx="7143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Піднявся вітер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Починає крапати дощ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Дощ посилюється 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Починається справжня  злива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А ось гроза, справжня буря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 Буря почала вщухати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Злива перетворюється на дощ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Рідкі каплі падають на землю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Вщухає вітер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З’явилося сонечко </a:t>
            </a:r>
            <a:endParaRPr lang="ru-RU" sz="3200" b="1" dirty="0" smtClean="0">
              <a:solidFill>
                <a:srgbClr val="002060"/>
              </a:solidFill>
            </a:endParaRPr>
          </a:p>
        </p:txBody>
      </p:sp>
      <p:pic>
        <p:nvPicPr>
          <p:cNvPr id="5" name="Frederik-Shopen-Osenniy-val_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626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Якщо гнівається хтось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 когось  або на щось,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То </a:t>
            </a:r>
            <a:r>
              <a:rPr lang="uk-UA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впізнать</a:t>
            </a: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того не важко,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Бо дивитись  страшно й тяжко: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Губи випнуті, віддуті,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Рухи сильні і розкуті,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Брови зсунуті і зморшка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Не красить його нітрошки.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 рота в нього грім гримить,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в очах вогонь блищить.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Зуби стиснуті, скрегочуть,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Наче укусити хочуть.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Все обличчя червоніє, </a:t>
            </a:r>
            <a:b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І людина навісніє.</a:t>
            </a:r>
            <a:r>
              <a:rPr lang="uk-UA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                                                                                </a:t>
            </a:r>
            <a:r>
              <a:rPr lang="uk-UA" sz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Т. </a:t>
            </a:r>
            <a:r>
              <a:rPr lang="uk-UA" sz="22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Цидзіна</a:t>
            </a:r>
            <a:endParaRPr lang="ru-RU" sz="22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63800" t="1233" r="19800" b="84795"/>
          <a:stretch>
            <a:fillRect/>
          </a:stretch>
        </p:blipFill>
        <p:spPr bwMode="auto">
          <a:xfrm>
            <a:off x="5072066" y="3143248"/>
            <a:ext cx="7810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2" cstate="print"/>
          <a:srcRect l="82400" t="1096" r="1600" b="84795"/>
          <a:stretch>
            <a:fillRect/>
          </a:stretch>
        </p:blipFill>
        <p:spPr bwMode="auto">
          <a:xfrm>
            <a:off x="7715272" y="3000372"/>
            <a:ext cx="762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63600" t="54794" r="20200" b="31781"/>
          <a:stretch>
            <a:fillRect/>
          </a:stretch>
        </p:blipFill>
        <p:spPr bwMode="auto">
          <a:xfrm>
            <a:off x="6286512" y="2714620"/>
            <a:ext cx="7715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82200" t="54931" r="2000" b="31644"/>
          <a:stretch>
            <a:fillRect/>
          </a:stretch>
        </p:blipFill>
        <p:spPr bwMode="auto">
          <a:xfrm>
            <a:off x="7858148" y="4500570"/>
            <a:ext cx="7524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46600" t="69863" r="38600" b="16575"/>
          <a:stretch>
            <a:fillRect/>
          </a:stretch>
        </p:blipFill>
        <p:spPr bwMode="auto">
          <a:xfrm>
            <a:off x="6357950" y="4429132"/>
            <a:ext cx="704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46200" t="16301" r="38000" b="70137"/>
          <a:stretch>
            <a:fillRect/>
          </a:stretch>
        </p:blipFill>
        <p:spPr bwMode="auto">
          <a:xfrm>
            <a:off x="5000628" y="4643446"/>
            <a:ext cx="752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48646" r="2893"/>
          <a:stretch>
            <a:fillRect/>
          </a:stretch>
        </p:blipFill>
        <p:spPr bwMode="auto">
          <a:xfrm>
            <a:off x="7236296" y="214290"/>
            <a:ext cx="1800200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r="53477"/>
          <a:stretch>
            <a:fillRect/>
          </a:stretch>
        </p:blipFill>
        <p:spPr bwMode="auto">
          <a:xfrm>
            <a:off x="5364088" y="188640"/>
            <a:ext cx="1728192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rugi670110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</TotalTime>
  <Words>252</Words>
  <Application>Microsoft Office PowerPoint</Application>
  <PresentationFormat>Экран (4:3)</PresentationFormat>
  <Paragraphs>73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krugi67011010</vt:lpstr>
      <vt:lpstr>Слайд 1</vt:lpstr>
      <vt:lpstr>Слайд 2</vt:lpstr>
      <vt:lpstr> Емоції – це переживання, пов’язані з конкретною ситуацією</vt:lpstr>
      <vt:lpstr>Слайд 4</vt:lpstr>
      <vt:lpstr>Слайд 5</vt:lpstr>
      <vt:lpstr>Слайд 6</vt:lpstr>
      <vt:lpstr>Слайд 7</vt:lpstr>
      <vt:lpstr> Руханка  </vt:lpstr>
      <vt:lpstr>Якщо гнівається хтось  На когось  або на щось, То впізнать того не важко,  Бо дивитись  страшно й тяжко: Губи випнуті, віддуті,  Рухи сильні і розкуті,  Брови зсунуті і зморшка Не красить його нітрошки. З рота в нього грім гримить,  А в очах вогонь блищить. Зуби стиснуті, скрегочуть,  Наче укусити хочуть. Все обличчя червоніє,  І людина навісніє.                                                                                                         Т. Цидзіна</vt:lpstr>
      <vt:lpstr>Слайд 10</vt:lpstr>
      <vt:lpstr>Слайд 11</vt:lpstr>
      <vt:lpstr>Домашнє завдання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</dc:creator>
  <cp:lastModifiedBy>SERGEY</cp:lastModifiedBy>
  <cp:revision>140</cp:revision>
  <dcterms:created xsi:type="dcterms:W3CDTF">2014-11-09T16:31:48Z</dcterms:created>
  <dcterms:modified xsi:type="dcterms:W3CDTF">2017-11-07T20:58:27Z</dcterms:modified>
</cp:coreProperties>
</file>