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Roboto Black"/>
      <p:bold r:id="rId18"/>
      <p:boldItalic r:id="rId19"/>
    </p:embeddedFont>
    <p:embeddedFont>
      <p:font typeface="Roboto"/>
      <p:regular r:id="rId20"/>
      <p:bold r:id="rId21"/>
      <p:italic r:id="rId22"/>
      <p:boldItalic r:id="rId23"/>
    </p:embeddedFont>
    <p:embeddedFont>
      <p:font typeface="Nunito"/>
      <p:regular r:id="rId24"/>
      <p:bold r:id="rId25"/>
      <p:italic r:id="rId26"/>
      <p:boldItalic r:id="rId27"/>
    </p:embeddedFont>
    <p:embeddedFont>
      <p:font typeface="Maven Pro"/>
      <p:regular r:id="rId28"/>
      <p:bold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regular.fntdata"/><Relationship Id="rId22" Type="http://schemas.openxmlformats.org/officeDocument/2006/relationships/font" Target="fonts/Roboto-italic.fntdata"/><Relationship Id="rId21" Type="http://schemas.openxmlformats.org/officeDocument/2006/relationships/font" Target="fonts/Roboto-bold.fntdata"/><Relationship Id="rId24" Type="http://schemas.openxmlformats.org/officeDocument/2006/relationships/font" Target="fonts/Nunito-regular.fntdata"/><Relationship Id="rId23" Type="http://schemas.openxmlformats.org/officeDocument/2006/relationships/font" Target="fonts/Roboto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Nunito-italic.fntdata"/><Relationship Id="rId25" Type="http://schemas.openxmlformats.org/officeDocument/2006/relationships/font" Target="fonts/Nunito-bold.fntdata"/><Relationship Id="rId28" Type="http://schemas.openxmlformats.org/officeDocument/2006/relationships/font" Target="fonts/MavenPro-regular.fntdata"/><Relationship Id="rId27" Type="http://schemas.openxmlformats.org/officeDocument/2006/relationships/font" Target="fonts/Nunito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avenPr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font" Target="fonts/RobotoBlack-boldItalic.fntdata"/><Relationship Id="rId18" Type="http://schemas.openxmlformats.org/officeDocument/2006/relationships/font" Target="fonts/RobotoBlack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5" name="Google Shape;27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2" name="Google Shape;28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6" name="Google Shape;2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2" name="Google Shape;30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9" name="Google Shape;30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6" name="Google Shape;31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2" name="Google Shape;32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9" name="Google Shape;3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6" name="Google Shape;33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3" name="Google Shape;34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0" name="Google Shape;35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2"/>
              <a:chOff x="7343003" y="4453711"/>
              <a:chExt cx="316800" cy="688512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fmla="val 8244818" name="adj1"/>
                  <a:gd fmla="val 16246175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fmla="val 8801158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fmla="val 1255410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6" name="Google Shape;46;p2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2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p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51" name="Google Shape;51;p3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3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3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p3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4"/>
          <p:cNvGrpSpPr/>
          <p:nvPr/>
        </p:nvGrpSpPr>
        <p:grpSpPr>
          <a:xfrm>
            <a:off x="146769" y="3406"/>
            <a:ext cx="1233214" cy="1384535"/>
            <a:chOff x="146769" y="3406"/>
            <a:chExt cx="1233214" cy="1384535"/>
          </a:xfrm>
        </p:grpSpPr>
        <p:grpSp>
          <p:nvGrpSpPr>
            <p:cNvPr id="58" name="Google Shape;58;p4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9" name="Google Shape;59;p4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4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1" name="Google Shape;61;p4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62" name="Google Shape;62;p4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4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4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5" name="Google Shape;65;p4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66" name="Google Shape;66;p4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" name="Google Shape;67;p4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" name="Google Shape;68;p4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" name="Google Shape;69;p4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0" name="Google Shape;70;p4"/>
          <p:cNvGrpSpPr/>
          <p:nvPr/>
        </p:nvGrpSpPr>
        <p:grpSpPr>
          <a:xfrm>
            <a:off x="6775084" y="2904008"/>
            <a:ext cx="2186147" cy="2239500"/>
            <a:chOff x="6775084" y="2904008"/>
            <a:chExt cx="2186147" cy="2239500"/>
          </a:xfrm>
        </p:grpSpPr>
        <p:grpSp>
          <p:nvGrpSpPr>
            <p:cNvPr id="71" name="Google Shape;71;p4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72" name="Google Shape;72;p4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" name="Google Shape;73;p4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4" name="Google Shape;74;p4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75" name="Google Shape;75;p4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76;p4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" name="Google Shape;77;p4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8" name="Google Shape;78;p4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9" name="Google Shape;79;p4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4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" name="Google Shape;81;p4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82;p4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3" name="Google Shape;83;p4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84" name="Google Shape;84;p4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" name="Google Shape;85;p4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4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4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4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89" name="Google Shape;89;p4"/>
          <p:cNvSpPr txBox="1"/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0" name="Google Shape;90;p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p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6" name="Google Shape;96;p5"/>
          <p:cNvSpPr txBox="1"/>
          <p:nvPr>
            <p:ph idx="1" type="body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7" name="Google Shape;97;p5"/>
          <p:cNvSpPr txBox="1"/>
          <p:nvPr>
            <p:ph idx="2" type="body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3" name="Google Shape;103;p6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4" name="Google Shape;104;p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9" name="Google Shape;109;p7"/>
          <p:cNvSpPr txBox="1"/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0" name="Google Shape;110;p7"/>
          <p:cNvSpPr txBox="1"/>
          <p:nvPr>
            <p:ph idx="1" type="body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11" name="Google Shape;111;p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255"/>
            <a:ext cx="2267380" cy="2601741"/>
            <a:chOff x="6790514" y="1255"/>
            <a:chExt cx="2267380" cy="2601741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536" y="1255"/>
              <a:ext cx="1990358" cy="1990303"/>
              <a:chOff x="7067536" y="1255"/>
              <a:chExt cx="1990358" cy="1990303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7"/>
              <a:ext cx="795000" cy="795000"/>
              <a:chOff x="8207126" y="1807997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25" name="Google Shape;125;p8"/>
          <p:cNvSpPr txBox="1"/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6" name="Google Shape;126;p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1" name="Google Shape;131;p9"/>
          <p:cNvSpPr txBox="1"/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" name="Google Shape;132;p9"/>
          <p:cNvSpPr txBox="1"/>
          <p:nvPr>
            <p:ph idx="1" type="subTitle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33" name="Google Shape;133;p9"/>
          <p:cNvSpPr txBox="1"/>
          <p:nvPr>
            <p:ph idx="2" type="body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34" name="Google Shape;134;p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40" name="Google Shape;140;p1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68" name="Google Shape;268;p11"/>
          <p:cNvSpPr txBox="1"/>
          <p:nvPr>
            <p:ph hasCustomPrompt="1" type="title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/>
          <p:nvPr>
            <p:ph idx="1" type="body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0" name="Google Shape;270;p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mentu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b="0" i="0" sz="13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2984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2984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2984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2984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2984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2984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2984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2984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/>
          <p:nvPr>
            <p:ph type="ctrTitle"/>
          </p:nvPr>
        </p:nvSpPr>
        <p:spPr>
          <a:xfrm>
            <a:off x="757525" y="404363"/>
            <a:ext cx="42555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1227"/>
              <a:buNone/>
            </a:pPr>
            <a:r>
              <a:rPr b="0" lang="uk" sz="6533">
                <a:latin typeface="Roboto"/>
                <a:ea typeface="Roboto"/>
                <a:cs typeface="Roboto"/>
                <a:sym typeface="Roboto"/>
              </a:rPr>
              <a:t>Пам'ятка населенню</a:t>
            </a:r>
            <a:endParaRPr b="0" sz="5333">
              <a:solidFill>
                <a:srgbClr val="000000"/>
              </a:solidFill>
              <a:latin typeface="Roboto Black"/>
              <a:ea typeface="Roboto Black"/>
              <a:cs typeface="Roboto Black"/>
              <a:sym typeface="Roboto Black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278" name="Google Shape;278;p13"/>
          <p:cNvSpPr txBox="1"/>
          <p:nvPr>
            <p:ph idx="1" type="subTitle"/>
          </p:nvPr>
        </p:nvSpPr>
        <p:spPr>
          <a:xfrm>
            <a:off x="438575" y="2028000"/>
            <a:ext cx="5223300" cy="6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uk" sz="2100">
                <a:latin typeface="Roboto"/>
                <a:ea typeface="Roboto"/>
                <a:cs typeface="Roboto"/>
                <a:sym typeface="Roboto"/>
              </a:rPr>
              <a:t>Хімічна небезпека: як діяти у випадку загрози?</a:t>
            </a:r>
            <a:endParaRPr/>
          </a:p>
        </p:txBody>
      </p:sp>
      <p:sp>
        <p:nvSpPr>
          <p:cNvPr id="279" name="Google Shape;279;p13"/>
          <p:cNvSpPr txBox="1"/>
          <p:nvPr/>
        </p:nvSpPr>
        <p:spPr>
          <a:xfrm>
            <a:off x="3522025" y="3721400"/>
            <a:ext cx="2724600" cy="5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"/>
          <p:cNvSpPr txBox="1"/>
          <p:nvPr>
            <p:ph type="title"/>
          </p:nvPr>
        </p:nvSpPr>
        <p:spPr>
          <a:xfrm>
            <a:off x="611375" y="346050"/>
            <a:ext cx="8293500" cy="1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FFFF"/>
                </a:solidFill>
              </a:rPr>
              <a:t>Хімічні загрози виникають через техногенні аварії на підприємствах або при транспортуванні хімічних речовин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85" name="Google Shape;285;p14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pic>
        <p:nvPicPr>
          <p:cNvPr id="286" name="Google Shape;28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6500" y="1847400"/>
            <a:ext cx="7711001" cy="2963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5"/>
          <p:cNvSpPr txBox="1"/>
          <p:nvPr>
            <p:ph type="title"/>
          </p:nvPr>
        </p:nvSpPr>
        <p:spPr>
          <a:xfrm>
            <a:off x="305675" y="598575"/>
            <a:ext cx="8280000" cy="1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FFFF"/>
                </a:solidFill>
              </a:rPr>
              <a:t>Під час війни існує додаткова загроза влучання ракет, бомб, снарядів, БПЛА, чи їх уламків в об'єкти підвищеної небезпеки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92" name="Google Shape;292;p15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pic>
        <p:nvPicPr>
          <p:cNvPr id="293" name="Google Shape;29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990050"/>
            <a:ext cx="6858000" cy="292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"/>
          <p:cNvSpPr txBox="1"/>
          <p:nvPr>
            <p:ph type="title"/>
          </p:nvPr>
        </p:nvSpPr>
        <p:spPr>
          <a:xfrm>
            <a:off x="1170875" y="1741075"/>
            <a:ext cx="7030500" cy="122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 sz="6600">
                <a:solidFill>
                  <a:srgbClr val="FFFFFF"/>
                </a:solidFill>
              </a:rPr>
              <a:t>Як розпізнати?</a:t>
            </a:r>
            <a:endParaRPr sz="6600">
              <a:solidFill>
                <a:srgbClr val="FFFFFF"/>
              </a:solidFill>
            </a:endParaRPr>
          </a:p>
        </p:txBody>
      </p:sp>
      <p:sp>
        <p:nvSpPr>
          <p:cNvPr id="299" name="Google Shape;299;p16"/>
          <p:cNvSpPr txBox="1"/>
          <p:nvPr>
            <p:ph idx="1" type="body"/>
          </p:nvPr>
        </p:nvSpPr>
        <p:spPr>
          <a:xfrm>
            <a:off x="1303800" y="1990050"/>
            <a:ext cx="105000" cy="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7"/>
          <p:cNvSpPr txBox="1"/>
          <p:nvPr>
            <p:ph type="title"/>
          </p:nvPr>
        </p:nvSpPr>
        <p:spPr>
          <a:xfrm>
            <a:off x="318975" y="598575"/>
            <a:ext cx="8015400" cy="13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FFFF"/>
                </a:solidFill>
              </a:rPr>
              <a:t>Краплі, дими або туман дивного кольору і невідомого походження. Раптова загибель тварин та ураження рослинності. 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305" name="Google Shape;305;p17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pic>
        <p:nvPicPr>
          <p:cNvPr id="306" name="Google Shape;30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5950" y="2340627"/>
            <a:ext cx="7724775" cy="167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8"/>
          <p:cNvSpPr txBox="1"/>
          <p:nvPr>
            <p:ph type="title"/>
          </p:nvPr>
        </p:nvSpPr>
        <p:spPr>
          <a:xfrm>
            <a:off x="506350" y="439100"/>
            <a:ext cx="5035800" cy="82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 sz="3800">
                <a:solidFill>
                  <a:srgbClr val="FFFFFF"/>
                </a:solidFill>
              </a:rPr>
              <a:t>Симптоми отруєння:</a:t>
            </a:r>
            <a:endParaRPr sz="3800">
              <a:solidFill>
                <a:srgbClr val="FFFFFF"/>
              </a:solidFill>
            </a:endParaRPr>
          </a:p>
        </p:txBody>
      </p:sp>
      <p:sp>
        <p:nvSpPr>
          <p:cNvPr id="312" name="Google Shape;312;p18"/>
          <p:cNvSpPr txBox="1"/>
          <p:nvPr>
            <p:ph idx="1" type="body"/>
          </p:nvPr>
        </p:nvSpPr>
        <p:spPr>
          <a:xfrm>
            <a:off x="798750" y="1391975"/>
            <a:ext cx="40392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Times New Roman"/>
              <a:buChar char="●"/>
            </a:pPr>
            <a:r>
              <a:rPr lang="uk" sz="9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Нудота</a:t>
            </a:r>
            <a:endParaRPr sz="9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Times New Roman"/>
              <a:buChar char="●"/>
            </a:pPr>
            <a:r>
              <a:rPr lang="uk" sz="9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Утруднене дихання</a:t>
            </a:r>
            <a:endParaRPr sz="9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Times New Roman"/>
              <a:buChar char="●"/>
            </a:pPr>
            <a:r>
              <a:rPr lang="uk" sz="9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Подразнення слизових оболонок та очей</a:t>
            </a:r>
            <a:endParaRPr sz="9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Times New Roman"/>
              <a:buChar char="●"/>
            </a:pPr>
            <a:r>
              <a:rPr lang="uk" sz="9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Нервове збудження, зміни настрою</a:t>
            </a:r>
            <a:endParaRPr sz="9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Times New Roman"/>
              <a:buChar char="●"/>
            </a:pPr>
            <a:r>
              <a:rPr lang="uk" sz="96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Різні прояви інтоксикації</a:t>
            </a:r>
            <a:endParaRPr sz="96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313" name="Google Shape;31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42675" y="1304350"/>
            <a:ext cx="3297050" cy="25347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9"/>
          <p:cNvSpPr txBox="1"/>
          <p:nvPr>
            <p:ph type="title"/>
          </p:nvPr>
        </p:nvSpPr>
        <p:spPr>
          <a:xfrm>
            <a:off x="1303800" y="598575"/>
            <a:ext cx="7030500" cy="3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 sz="4800">
                <a:solidFill>
                  <a:srgbClr val="FFFFFF"/>
                </a:solidFill>
              </a:rPr>
              <a:t>Дотримання базових правил хімічної безпеки може допомогти уберегти себе та рідних</a:t>
            </a:r>
            <a:endParaRPr sz="4800">
              <a:solidFill>
                <a:srgbClr val="FFFFFF"/>
              </a:solidFill>
            </a:endParaRPr>
          </a:p>
        </p:txBody>
      </p:sp>
      <p:sp>
        <p:nvSpPr>
          <p:cNvPr id="319" name="Google Shape;319;p19"/>
          <p:cNvSpPr txBox="1"/>
          <p:nvPr>
            <p:ph idx="1" type="body"/>
          </p:nvPr>
        </p:nvSpPr>
        <p:spPr>
          <a:xfrm>
            <a:off x="1303800" y="4332775"/>
            <a:ext cx="7030500" cy="1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0"/>
          <p:cNvSpPr txBox="1"/>
          <p:nvPr>
            <p:ph type="title"/>
          </p:nvPr>
        </p:nvSpPr>
        <p:spPr>
          <a:xfrm>
            <a:off x="439900" y="412500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>
                <a:solidFill>
                  <a:srgbClr val="FFFFFF"/>
                </a:solidFill>
              </a:rPr>
              <a:t>Якщо небезпека застала вас вдома: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325" name="Google Shape;325;p20"/>
          <p:cNvSpPr txBox="1"/>
          <p:nvPr>
            <p:ph idx="1" type="body"/>
          </p:nvPr>
        </p:nvSpPr>
        <p:spPr>
          <a:xfrm>
            <a:off x="719000" y="1300950"/>
            <a:ext cx="4039200" cy="32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●"/>
            </a:pPr>
            <a:r>
              <a:rPr lang="uk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закрити вікна і двері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●"/>
            </a:pPr>
            <a:r>
              <a:rPr lang="uk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вимкніть вентиляцію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●"/>
            </a:pPr>
            <a:r>
              <a:rPr lang="uk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підготуйте речі для евакуації ( тривожну валізу, цупкий одяг з довгими рукавами, респіратор або протигаз, гумові чоботи та рукавиці)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●"/>
            </a:pPr>
            <a:r>
              <a:rPr lang="uk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слідкувати за офіційними повідомленнями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6" name="Google Shape;32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0475" y="1300950"/>
            <a:ext cx="3426900" cy="342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1"/>
          <p:cNvSpPr txBox="1"/>
          <p:nvPr>
            <p:ph type="title"/>
          </p:nvPr>
        </p:nvSpPr>
        <p:spPr>
          <a:xfrm>
            <a:off x="532950" y="38592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FFFF"/>
                </a:solidFill>
              </a:rPr>
              <a:t>Якщо небезпека застала вас на роботі: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332" name="Google Shape;332;p21"/>
          <p:cNvSpPr txBox="1"/>
          <p:nvPr>
            <p:ph idx="1" type="body"/>
          </p:nvPr>
        </p:nvSpPr>
        <p:spPr>
          <a:xfrm>
            <a:off x="532950" y="1451675"/>
            <a:ext cx="3985800" cy="26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припинити працювати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закрити вікна і двері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вимкнути вентиляцію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підготуйте протигаз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підготуйте речі для можливої евакуації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очікуйте вказівок керівництва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3" name="Google Shape;33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16050" y="1112325"/>
            <a:ext cx="3156476" cy="345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2"/>
          <p:cNvSpPr txBox="1"/>
          <p:nvPr>
            <p:ph type="title"/>
          </p:nvPr>
        </p:nvSpPr>
        <p:spPr>
          <a:xfrm>
            <a:off x="558200" y="598575"/>
            <a:ext cx="7776000" cy="15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>
                <a:solidFill>
                  <a:srgbClr val="FFFFFF"/>
                </a:solidFill>
              </a:rPr>
              <a:t>Залишайтеся у безпечному місці та не виходьте на двір поки органи влади не повідомлять, що небезпека минула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339" name="Google Shape;339;p22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pic>
        <p:nvPicPr>
          <p:cNvPr id="340" name="Google Shape;34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9875" y="2096975"/>
            <a:ext cx="8158350" cy="254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3"/>
          <p:cNvSpPr txBox="1"/>
          <p:nvPr>
            <p:ph type="title"/>
          </p:nvPr>
        </p:nvSpPr>
        <p:spPr>
          <a:xfrm>
            <a:off x="1250625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>
                <a:solidFill>
                  <a:srgbClr val="FFFFFF"/>
                </a:solidFill>
              </a:rPr>
              <a:t>Зверніться за допомогою до лікарів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346" name="Google Shape;346;p23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pic>
        <p:nvPicPr>
          <p:cNvPr id="347" name="Google Shape;3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3425" y="1265600"/>
            <a:ext cx="7717151" cy="354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51C75"/>
        </a:solidFill>
      </p:bgPr>
    </p:bg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4"/>
          <p:cNvSpPr txBox="1"/>
          <p:nvPr>
            <p:ph type="title"/>
          </p:nvPr>
        </p:nvSpPr>
        <p:spPr>
          <a:xfrm>
            <a:off x="611375" y="598575"/>
            <a:ext cx="8080800" cy="11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FFFF"/>
                </a:solidFill>
              </a:rPr>
              <a:t>При появі хімічної загрози або надзвичайної ситуації з небезпечними хімічними речовинами, телефонуйте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353" name="Google Shape;353;p24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pic>
        <p:nvPicPr>
          <p:cNvPr id="354" name="Google Shape;35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14425" y="1990038"/>
            <a:ext cx="6915150" cy="191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