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Roboto Black"/>
      <p:bold r:id="rId14"/>
      <p:boldItalic r:id="rId15"/>
    </p:embeddedFont>
    <p:embeddedFont>
      <p:font typeface="Roboto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Black-boldItalic.fntdata"/><Relationship Id="rId14" Type="http://schemas.openxmlformats.org/officeDocument/2006/relationships/font" Target="fonts/RobotoBlack-bold.fntdata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Italic.fntdata"/><Relationship Id="rId6" Type="http://schemas.openxmlformats.org/officeDocument/2006/relationships/slide" Target="slides/slide1.xml"/><Relationship Id="rId18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" name="Google Shape;8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" name="Google Shape;13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" name="Google Shape;13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21" name="Google Shape;21;p3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3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3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" name="Google Shape;26;p3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oogle Shape;30;p4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31" name="Google Shape;31;p4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4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4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6" name="Google Shape;36;p4"/>
          <p:cNvSpPr txBox="1"/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7" name="Google Shape;37;p4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" type="body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5"/>
          <p:cNvSpPr txBox="1"/>
          <p:nvPr>
            <p:ph idx="2" type="body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8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7" name="Google Shape;57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8" name="Google Shape;58;p8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9"/>
          <p:cNvSpPr txBox="1"/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63" name="Google Shape;63;p9"/>
          <p:cNvSpPr txBox="1"/>
          <p:nvPr>
            <p:ph idx="1" type="subTitle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9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68" name="Google Shape;68;p10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11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6" name="Google Shape;76;p11"/>
          <p:cNvSpPr txBox="1"/>
          <p:nvPr>
            <p:ph hasCustomPrompt="1" type="title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Google Shape;78;p1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eometr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b="0" i="0" sz="30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b="0" i="0" sz="18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</a:pPr>
            <a:r>
              <a:rPr lang="uk"/>
              <a:t>Пам'ятка населенню</a:t>
            </a:r>
            <a:endParaRPr/>
          </a:p>
        </p:txBody>
      </p:sp>
      <p:sp>
        <p:nvSpPr>
          <p:cNvPr id="86" name="Google Shape;86;p13"/>
          <p:cNvSpPr txBox="1"/>
          <p:nvPr>
            <p:ph idx="1" type="subTitle"/>
          </p:nvPr>
        </p:nvSpPr>
        <p:spPr>
          <a:xfrm>
            <a:off x="598100" y="2715931"/>
            <a:ext cx="82221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uk"/>
              <a:t>Радіаційна небезпека: як діяти у випадку загрози?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5861200" y="3987225"/>
            <a:ext cx="3150000" cy="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03475" y="422675"/>
            <a:ext cx="1352550" cy="135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96050" y="3464318"/>
            <a:ext cx="1562100" cy="132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latin typeface="Roboto Black"/>
                <a:ea typeface="Roboto Black"/>
                <a:cs typeface="Roboto Black"/>
                <a:sym typeface="Roboto Black"/>
              </a:rPr>
              <a:t>1.Перебувайте в укритті</a:t>
            </a:r>
            <a:endParaRPr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95" name="Google Shape;95;p14"/>
          <p:cNvSpPr txBox="1"/>
          <p:nvPr>
            <p:ph idx="1" type="body"/>
          </p:nvPr>
        </p:nvSpPr>
        <p:spPr>
          <a:xfrm>
            <a:off x="311700" y="1229875"/>
            <a:ext cx="59217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може бути підвал або середина будівлі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тримайтеся якомога далі від стін і даху будівлі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залишайтеся в кімнаті без вікон і зовнішніх дверей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зачиніть усі вікна та двері, ущільніть отвори (скотчем, змоченою тканиною)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вимкніть системи вентиляції(кондиціонери або обігрівачі)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6" name="Google Shape;9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33400" y="465775"/>
            <a:ext cx="2605799" cy="314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latin typeface="Roboto Black"/>
                <a:ea typeface="Roboto Black"/>
                <a:cs typeface="Roboto Black"/>
                <a:sym typeface="Roboto Black"/>
              </a:rPr>
              <a:t>2.Слідкуйте за офіційними джерелами інформації</a:t>
            </a:r>
            <a:endParaRPr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02" name="Google Shape;102;p15"/>
          <p:cNvSpPr txBox="1"/>
          <p:nvPr>
            <p:ph idx="1" type="body"/>
          </p:nvPr>
        </p:nvSpPr>
        <p:spPr>
          <a:xfrm>
            <a:off x="311700" y="1229875"/>
            <a:ext cx="4725600" cy="169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користуйтеся повідомленнями від ДСНС, поліції, місцевої влади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увімкніть телебачення ,радіо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3" name="Google Shape;10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75200" y="1595475"/>
            <a:ext cx="3801902" cy="2750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/>
          <p:nvPr>
            <p:ph type="title"/>
          </p:nvPr>
        </p:nvSpPr>
        <p:spPr>
          <a:xfrm>
            <a:off x="391425" y="34355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latin typeface="Roboto Black"/>
                <a:ea typeface="Roboto Black"/>
                <a:cs typeface="Roboto Black"/>
                <a:sym typeface="Roboto Black"/>
              </a:rPr>
              <a:t>3. Знезаразьте себе</a:t>
            </a:r>
            <a:endParaRPr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09" name="Google Shape;109;p16"/>
          <p:cNvSpPr txBox="1"/>
          <p:nvPr>
            <p:ph idx="1" type="body"/>
          </p:nvPr>
        </p:nvSpPr>
        <p:spPr>
          <a:xfrm>
            <a:off x="3501450" y="951350"/>
            <a:ext cx="5124300" cy="20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обережно зніміть верхній шар одягу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помістіть одяг у пластиковий пакет або герметичний контейнер, тримайте його далі від людей і домашніх тварин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0" name="Google Shape;11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1425" y="2571750"/>
            <a:ext cx="4921375" cy="219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7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>
                <a:latin typeface="Roboto Black"/>
                <a:ea typeface="Roboto Black"/>
                <a:cs typeface="Roboto Black"/>
                <a:sym typeface="Roboto Black"/>
              </a:rPr>
              <a:t>4.Помийтесь, якщо є така можливість</a:t>
            </a:r>
            <a:endParaRPr>
              <a:latin typeface="Roboto Black"/>
              <a:ea typeface="Roboto Black"/>
              <a:cs typeface="Roboto Black"/>
              <a:sym typeface="Roboto Black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16" name="Google Shape;116;p17"/>
          <p:cNvSpPr txBox="1"/>
          <p:nvPr>
            <p:ph idx="1" type="body"/>
          </p:nvPr>
        </p:nvSpPr>
        <p:spPr>
          <a:xfrm>
            <a:off x="311700" y="1229875"/>
            <a:ext cx="53634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-3460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прийміть душ з милом,голову помийте шампунем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0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використовуйте кондиціонери для волосся, щоб не закріпити радіоактивний матеріал на волоссі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0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 тріть і не дряпайте шкіру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6075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/>
              <a:buChar char="●"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якщо доступу до води немає, скористайтеся вологими серветками, вологою тканиною. Зверніть особливу увагу на руки й обличчя, протріть повіки, вії, вуха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7" name="Google Shape;11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74350" y="930975"/>
            <a:ext cx="3164100" cy="306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8"/>
          <p:cNvSpPr txBox="1"/>
          <p:nvPr>
            <p:ph type="title"/>
          </p:nvPr>
        </p:nvSpPr>
        <p:spPr>
          <a:xfrm>
            <a:off x="4338775" y="468750"/>
            <a:ext cx="44331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800">
                <a:latin typeface="Roboto Black"/>
                <a:ea typeface="Roboto Black"/>
                <a:cs typeface="Roboto Black"/>
                <a:sym typeface="Roboto Black"/>
              </a:rPr>
              <a:t>5. Одягніть чистий одяг</a:t>
            </a:r>
            <a:endParaRPr sz="2800"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23" name="Google Shape;123;p18"/>
          <p:cNvSpPr txBox="1"/>
          <p:nvPr>
            <p:ph idx="1" type="body"/>
          </p:nvPr>
        </p:nvSpPr>
        <p:spPr>
          <a:xfrm>
            <a:off x="4425175" y="1349500"/>
            <a:ext cx="4260300" cy="157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ct val="97297"/>
              <a:buNone/>
            </a:pPr>
            <a:r>
              <a:rPr lang="uk" sz="2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Допоможіть вашим рідним і близьким зробити всі вище перераховані пункти.За можливості робіть це в рукавичках і масці чи респіраторі.</a:t>
            </a:r>
            <a:endParaRPr sz="2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" name="Google Shape;124;p18"/>
          <p:cNvSpPr txBox="1"/>
          <p:nvPr/>
        </p:nvSpPr>
        <p:spPr>
          <a:xfrm>
            <a:off x="4811225" y="1076550"/>
            <a:ext cx="3681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" name="Google Shape;125;p18"/>
          <p:cNvSpPr txBox="1"/>
          <p:nvPr/>
        </p:nvSpPr>
        <p:spPr>
          <a:xfrm>
            <a:off x="491750" y="420450"/>
            <a:ext cx="3561900" cy="8688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uk" sz="2200" u="none" cap="none" strike="noStrike">
                <a:solidFill>
                  <a:srgbClr val="000000"/>
                </a:solidFill>
                <a:highlight>
                  <a:srgbClr val="FFFF00"/>
                </a:highlight>
                <a:latin typeface="Roboto Black"/>
                <a:ea typeface="Roboto Black"/>
                <a:cs typeface="Roboto Black"/>
                <a:sym typeface="Roboto Black"/>
              </a:rPr>
              <a:t>Безпека води та харчових продуктів</a:t>
            </a:r>
            <a:endParaRPr b="0" i="0" sz="2200" u="none" cap="none" strike="noStrike">
              <a:solidFill>
                <a:srgbClr val="000000"/>
              </a:solidFill>
              <a:highlight>
                <a:srgbClr val="FFFF00"/>
              </a:highlight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26" name="Google Shape;126;p18"/>
          <p:cNvSpPr txBox="1"/>
          <p:nvPr/>
        </p:nvSpPr>
        <p:spPr>
          <a:xfrm>
            <a:off x="345550" y="1528425"/>
            <a:ext cx="4079700" cy="29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●"/>
            </a:pPr>
            <a:r>
              <a:rPr b="0" i="0" lang="uk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допоки рятувальники чи влада не повідомили про безпеку водопровідної води, дати лише вода в пляшках є безпечною для вживання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●"/>
            </a:pPr>
            <a:r>
              <a:rPr b="0" i="0" lang="uk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напої в холодильнику також можна вживати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●"/>
            </a:pPr>
            <a:r>
              <a:rPr b="0" i="0" lang="uk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водопровідну воду можна використовувати для миття себе та побутових потреб</a:t>
            </a:r>
            <a:endParaRPr b="0" i="0" sz="18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7" name="Google Shape;12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37125" y="2837075"/>
            <a:ext cx="3407048" cy="1914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9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800">
                <a:latin typeface="Roboto Black"/>
                <a:ea typeface="Roboto Black"/>
                <a:cs typeface="Roboto Black"/>
                <a:sym typeface="Roboto Black"/>
              </a:rPr>
              <a:t>Йодна профілактика в разі радіаційної аварії</a:t>
            </a:r>
            <a:endParaRPr sz="2800"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33" name="Google Shape;133;p19"/>
          <p:cNvSpPr txBox="1"/>
          <p:nvPr>
            <p:ph idx="1" type="body"/>
          </p:nvPr>
        </p:nvSpPr>
        <p:spPr>
          <a:xfrm>
            <a:off x="311700" y="10178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rPr lang="uk" sz="19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Її проводять окремі категорії населення тільки після офіційного оповіщення!</a:t>
            </a:r>
            <a:endParaRPr sz="19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19"/>
          <p:cNvSpPr txBox="1"/>
          <p:nvPr/>
        </p:nvSpPr>
        <p:spPr>
          <a:xfrm>
            <a:off x="478450" y="1625600"/>
            <a:ext cx="7722000" cy="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uk" sz="2300" u="none" cap="none" strike="noStrike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захисту щитоподібної залози приймають йодид калію</a:t>
            </a:r>
            <a:endParaRPr b="0" i="0" sz="2300" u="none" cap="none" strike="noStrike">
              <a:solidFill>
                <a:srgbClr val="98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450" y="2144000"/>
            <a:ext cx="5808050" cy="269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FFFF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0"/>
          <p:cNvSpPr txBox="1"/>
          <p:nvPr>
            <p:ph type="title"/>
          </p:nvPr>
        </p:nvSpPr>
        <p:spPr>
          <a:xfrm>
            <a:off x="311700" y="410000"/>
            <a:ext cx="8520600" cy="87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800">
                <a:latin typeface="Roboto Black"/>
                <a:ea typeface="Roboto Black"/>
                <a:cs typeface="Roboto Black"/>
                <a:sym typeface="Roboto Black"/>
              </a:rPr>
              <a:t>Кому і в яких дозах потрібно приймати йодид калію?</a:t>
            </a:r>
            <a:endParaRPr sz="2800">
              <a:latin typeface="Roboto Black"/>
              <a:ea typeface="Roboto Black"/>
              <a:cs typeface="Roboto Black"/>
              <a:sym typeface="Roboto Black"/>
            </a:endParaRPr>
          </a:p>
        </p:txBody>
      </p:sp>
      <p:sp>
        <p:nvSpPr>
          <p:cNvPr id="141" name="Google Shape;141;p20"/>
          <p:cNvSpPr txBox="1"/>
          <p:nvPr>
            <p:ph idx="1" type="body"/>
          </p:nvPr>
        </p:nvSpPr>
        <p:spPr>
          <a:xfrm>
            <a:off x="311700" y="1408825"/>
            <a:ext cx="8520600" cy="316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uk">
                <a:solidFill>
                  <a:srgbClr val="000000"/>
                </a:solidFill>
              </a:rPr>
              <a:t>дітям до 1 місяця - 16мг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uk">
                <a:solidFill>
                  <a:srgbClr val="000000"/>
                </a:solidFill>
              </a:rPr>
              <a:t>дітям від 1 місяця до 3 років - 32мг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uk">
                <a:solidFill>
                  <a:srgbClr val="000000"/>
                </a:solidFill>
              </a:rPr>
              <a:t>дітям від 3 до 12 років, дорослим до 40 років, вагітним та матерям, які годують грудьми - 125 мг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uk">
                <a:solidFill>
                  <a:srgbClr val="000000"/>
                </a:solidFill>
              </a:rPr>
              <a:t>Людям, старшим за 40 років, йодид калію не призначають</a:t>
            </a:r>
            <a:endParaRPr>
              <a:solidFill>
                <a:srgbClr val="000000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uk">
                <a:solidFill>
                  <a:srgbClr val="000000"/>
                </a:solidFill>
                <a:highlight>
                  <a:srgbClr val="FF0000"/>
                </a:highlight>
              </a:rPr>
              <a:t>Використання спиртового розчину йоду чи розчину Люголя є неефективними та шкідливими!!!</a:t>
            </a:r>
            <a:endParaRPr>
              <a:solidFill>
                <a:srgbClr val="000000"/>
              </a:solidFill>
              <a:highlight>
                <a:srgbClr val="FF0000"/>
              </a:highlight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uk">
                <a:solidFill>
                  <a:srgbClr val="000000"/>
                </a:solidFill>
              </a:rPr>
              <a:t>Йодид калію захищає лище щитоподібну залозу від радіоактивного йоду та не захищає інші частини тіла від дій іонізуючого випромінювання.</a:t>
            </a:r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