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3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522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11.03.2024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11.03.2024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11.03.2024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ukrhealth.net/diyeti-korist-chi-shkoda/" TargetMode="External"/><Relationship Id="rId2" Type="http://schemas.openxmlformats.org/officeDocument/2006/relationships/hyperlink" Target="https://harchi.info/articles/harchovi-dobavky-ta-yih-vplyv-na-organizm-lyudyny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hyperlink" Target="http://www.lit.dp.ua/oz/6.html" TargetMode="External"/><Relationship Id="rId4" Type="http://schemas.openxmlformats.org/officeDocument/2006/relationships/hyperlink" Target="https://narodna-osvita.com.ua/5789-negativn-nasldki-nezbalansovanogo-harchuvannya-simptomi-harchovogo-otruyennya-persha-dopomoga-pri-harchovih-otruyennyah-kishkovih-nfekcyah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71802" y="285728"/>
            <a:ext cx="5614780" cy="3643338"/>
          </a:xfrm>
          <a:effectLst>
            <a:reflection blurRad="6350" stA="52000" endA="300" endPos="35000" dir="5400000" sy="-100000" algn="bl" rotWithShape="0"/>
          </a:effectLst>
        </p:spPr>
        <p:txBody>
          <a:bodyPr/>
          <a:lstStyle/>
          <a:p>
            <a:r>
              <a:rPr lang="ru-RU" sz="4000" i="1" dirty="0" err="1" smtClean="0"/>
              <a:t>Дієтичне</a:t>
            </a:r>
            <a:r>
              <a:rPr lang="ru-RU" sz="4000" i="1" dirty="0" smtClean="0"/>
              <a:t> </a:t>
            </a:r>
            <a:r>
              <a:rPr lang="ru-RU" sz="4000" i="1" dirty="0" err="1" smtClean="0"/>
              <a:t>харчування</a:t>
            </a:r>
            <a:r>
              <a:rPr lang="ru-RU" sz="4000" i="1" dirty="0" smtClean="0"/>
              <a:t>. </a:t>
            </a:r>
            <a:r>
              <a:rPr lang="ru-RU" sz="4000" i="1" dirty="0" err="1" smtClean="0"/>
              <a:t>Негативні</a:t>
            </a:r>
            <a:r>
              <a:rPr lang="ru-RU" sz="4000" i="1" dirty="0" smtClean="0"/>
              <a:t> </a:t>
            </a:r>
            <a:r>
              <a:rPr lang="ru-RU" sz="4000" i="1" dirty="0" err="1" smtClean="0"/>
              <a:t>наслідки</a:t>
            </a:r>
            <a:r>
              <a:rPr lang="ru-RU" sz="4000" i="1" dirty="0" smtClean="0"/>
              <a:t/>
            </a:r>
            <a:br>
              <a:rPr lang="ru-RU" sz="4000" i="1" dirty="0" smtClean="0"/>
            </a:br>
            <a:r>
              <a:rPr lang="ru-RU" sz="4000" i="1" dirty="0" err="1" smtClean="0"/>
              <a:t>незбалансованого</a:t>
            </a:r>
            <a:r>
              <a:rPr lang="ru-RU" sz="4000" i="1" dirty="0" smtClean="0"/>
              <a:t> </a:t>
            </a:r>
            <a:r>
              <a:rPr lang="ru-RU" sz="4000" i="1" dirty="0" err="1" smtClean="0"/>
              <a:t>харчування</a:t>
            </a:r>
            <a:r>
              <a:rPr lang="ru-RU" sz="4000" i="1" dirty="0" smtClean="0"/>
              <a:t>. </a:t>
            </a:r>
            <a:r>
              <a:rPr lang="ru-RU" sz="4000" i="1" dirty="0" err="1" smtClean="0"/>
              <a:t>Харчові</a:t>
            </a:r>
            <a:r>
              <a:rPr lang="ru-RU" sz="4000" i="1" dirty="0" smtClean="0"/>
              <a:t> добавки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91880" y="4509120"/>
            <a:ext cx="5114778" cy="2164268"/>
          </a:xfrm>
        </p:spPr>
        <p:txBody>
          <a:bodyPr>
            <a:normAutofit lnSpcReduction="10000"/>
          </a:bodyPr>
          <a:lstStyle/>
          <a:p>
            <a:r>
              <a:rPr lang="ru-RU" dirty="0" err="1"/>
              <a:t>Підготувала</a:t>
            </a:r>
            <a:endParaRPr lang="ru-RU" dirty="0"/>
          </a:p>
          <a:p>
            <a:r>
              <a:rPr lang="ru-RU" dirty="0" err="1"/>
              <a:t>Сачук</a:t>
            </a:r>
            <a:r>
              <a:rPr lang="ru-RU" dirty="0"/>
              <a:t> </a:t>
            </a:r>
            <a:r>
              <a:rPr lang="ru-RU" dirty="0" err="1" smtClean="0"/>
              <a:t>Вікторія</a:t>
            </a:r>
            <a:r>
              <a:rPr lang="ru-RU" dirty="0" smtClean="0"/>
              <a:t> </a:t>
            </a:r>
            <a:r>
              <a:rPr lang="ru-RU" dirty="0" err="1"/>
              <a:t>Петрівна</a:t>
            </a:r>
            <a:endParaRPr lang="ru-RU" dirty="0"/>
          </a:p>
          <a:p>
            <a:r>
              <a:rPr lang="ru-RU" dirty="0" err="1" smtClean="0"/>
              <a:t>у</a:t>
            </a:r>
            <a:r>
              <a:rPr lang="ru-RU" dirty="0" err="1" smtClean="0"/>
              <a:t>чителька</a:t>
            </a:r>
            <a:r>
              <a:rPr lang="ru-RU" dirty="0" smtClean="0"/>
              <a:t> </a:t>
            </a:r>
            <a:r>
              <a:rPr lang="ru-RU" dirty="0" err="1"/>
              <a:t>біології</a:t>
            </a:r>
            <a:r>
              <a:rPr lang="ru-RU" dirty="0"/>
              <a:t> та основ </a:t>
            </a:r>
            <a:r>
              <a:rPr lang="ru-RU" dirty="0" err="1" smtClean="0"/>
              <a:t>здоров’я</a:t>
            </a:r>
            <a:r>
              <a:rPr lang="ru-RU" dirty="0" smtClean="0"/>
              <a:t> </a:t>
            </a:r>
            <a:r>
              <a:rPr lang="ru-RU" dirty="0" err="1" smtClean="0"/>
              <a:t>Монастирищенського</a:t>
            </a:r>
            <a:r>
              <a:rPr lang="ru-RU" dirty="0" smtClean="0"/>
              <a:t> </a:t>
            </a:r>
            <a:endParaRPr lang="ru-RU" dirty="0"/>
          </a:p>
          <a:p>
            <a:r>
              <a:rPr lang="ru-RU" dirty="0"/>
              <a:t> </a:t>
            </a:r>
            <a:r>
              <a:rPr lang="ru-RU" dirty="0" err="1" smtClean="0"/>
              <a:t>л</a:t>
            </a:r>
            <a:r>
              <a:rPr lang="ru-RU" dirty="0" err="1" smtClean="0"/>
              <a:t>іцею</a:t>
            </a:r>
            <a:r>
              <a:rPr lang="ru-RU" dirty="0" smtClean="0"/>
              <a:t> «</a:t>
            </a:r>
            <a:r>
              <a:rPr lang="ru-RU" dirty="0" err="1" smtClean="0"/>
              <a:t>Ерудит</a:t>
            </a:r>
            <a:r>
              <a:rPr lang="ru-RU" dirty="0"/>
              <a:t>»</a:t>
            </a:r>
          </a:p>
          <a:p>
            <a:r>
              <a:rPr lang="ru-RU" dirty="0" err="1"/>
              <a:t>Монастирищенської</a:t>
            </a:r>
            <a:r>
              <a:rPr lang="ru-RU" dirty="0"/>
              <a:t> </a:t>
            </a:r>
            <a:r>
              <a:rPr lang="ru-RU" dirty="0" err="1" smtClean="0"/>
              <a:t>міської</a:t>
            </a:r>
            <a:r>
              <a:rPr lang="ru-RU" dirty="0" smtClean="0"/>
              <a:t> ради</a:t>
            </a:r>
            <a:endParaRPr lang="ru-RU" dirty="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effectLst>
            <a:reflection blurRad="6350" stA="52000" endA="300" endPos="35000" dir="5400000" sy="-100000" algn="bl" rotWithShape="0"/>
          </a:effectLst>
        </p:spPr>
        <p:txBody>
          <a:bodyPr/>
          <a:lstStyle/>
          <a:p>
            <a:r>
              <a:rPr lang="ru-RU" dirty="0" smtClean="0"/>
              <a:t>Мета: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i="1" dirty="0" smtClean="0"/>
              <a:t>1)</a:t>
            </a:r>
            <a:r>
              <a:rPr lang="ru-RU" i="1" dirty="0" err="1" smtClean="0"/>
              <a:t>розглянути</a:t>
            </a:r>
            <a:r>
              <a:rPr lang="ru-RU" i="1" dirty="0" smtClean="0"/>
              <a:t> </a:t>
            </a:r>
            <a:r>
              <a:rPr lang="ru-RU" i="1" dirty="0" err="1" smtClean="0"/>
              <a:t>принципи</a:t>
            </a:r>
            <a:r>
              <a:rPr lang="ru-RU" i="1" dirty="0" smtClean="0"/>
              <a:t> </a:t>
            </a:r>
            <a:r>
              <a:rPr lang="ru-RU" i="1" dirty="0" err="1" smtClean="0"/>
              <a:t>д</a:t>
            </a:r>
            <a:r>
              <a:rPr lang="uk-UA" i="1" dirty="0" smtClean="0"/>
              <a:t>і</a:t>
            </a:r>
            <a:r>
              <a:rPr lang="ru-RU" i="1" dirty="0" err="1" smtClean="0"/>
              <a:t>єтичного</a:t>
            </a:r>
            <a:r>
              <a:rPr lang="ru-RU" i="1" dirty="0" smtClean="0"/>
              <a:t> </a:t>
            </a:r>
            <a:r>
              <a:rPr lang="ru-RU" i="1" dirty="0" err="1" smtClean="0"/>
              <a:t>харчування</a:t>
            </a:r>
            <a:r>
              <a:rPr lang="ru-RU" i="1" dirty="0" smtClean="0"/>
              <a:t> та </a:t>
            </a:r>
            <a:r>
              <a:rPr lang="ru-RU" i="1" dirty="0" err="1" smtClean="0"/>
              <a:t>негативні</a:t>
            </a:r>
            <a:r>
              <a:rPr lang="ru-RU" i="1" dirty="0" smtClean="0"/>
              <a:t> </a:t>
            </a:r>
            <a:r>
              <a:rPr lang="ru-RU" i="1" dirty="0" err="1" smtClean="0"/>
              <a:t>наслідки</a:t>
            </a:r>
            <a:r>
              <a:rPr lang="ru-RU" i="1" dirty="0" smtClean="0"/>
              <a:t> </a:t>
            </a:r>
            <a:r>
              <a:rPr lang="ru-RU" i="1" dirty="0" err="1" smtClean="0"/>
              <a:t>незбалансованого</a:t>
            </a:r>
            <a:r>
              <a:rPr lang="ru-RU" i="1" dirty="0" smtClean="0"/>
              <a:t> </a:t>
            </a:r>
            <a:r>
              <a:rPr lang="ru-RU" i="1" dirty="0" err="1" smtClean="0"/>
              <a:t>харчування</a:t>
            </a:r>
            <a:r>
              <a:rPr lang="ru-RU" i="1" dirty="0" smtClean="0"/>
              <a:t>;</a:t>
            </a:r>
          </a:p>
          <a:p>
            <a:pPr>
              <a:buNone/>
            </a:pPr>
            <a:r>
              <a:rPr lang="uk-UA" i="1" dirty="0" smtClean="0"/>
              <a:t>2)розвивати уміння та навички розпізнавати шкоду незбалансованого харчування;</a:t>
            </a:r>
          </a:p>
          <a:p>
            <a:pPr>
              <a:buNone/>
            </a:pPr>
            <a:r>
              <a:rPr lang="uk-UA" i="1" dirty="0" smtClean="0"/>
              <a:t>3)виховувати бережливе ставлення до здоров’я.</a:t>
            </a:r>
            <a:endParaRPr lang="ru-RU" i="1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effectLst>
            <a:reflection blurRad="6350" stA="52000" endA="300" endPos="35000" dir="5400000" sy="-100000" algn="bl" rotWithShape="0"/>
          </a:effectLst>
        </p:spPr>
        <p:txBody>
          <a:bodyPr/>
          <a:lstStyle/>
          <a:p>
            <a:r>
              <a:rPr lang="uk-UA" dirty="0" smtClean="0"/>
              <a:t>ЗМІСТ: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uk-UA" i="1" dirty="0" smtClean="0"/>
              <a:t>1. Дієтичне харчування.</a:t>
            </a:r>
          </a:p>
          <a:p>
            <a:pPr>
              <a:buNone/>
            </a:pPr>
            <a:r>
              <a:rPr lang="uk-UA" i="1" dirty="0" smtClean="0"/>
              <a:t>2.</a:t>
            </a:r>
            <a:r>
              <a:rPr lang="ru-RU" i="1" dirty="0" smtClean="0"/>
              <a:t> </a:t>
            </a:r>
            <a:r>
              <a:rPr lang="ru-RU" i="1" dirty="0" err="1" smtClean="0"/>
              <a:t>Негативні</a:t>
            </a:r>
            <a:r>
              <a:rPr lang="ru-RU" i="1" dirty="0" smtClean="0"/>
              <a:t> </a:t>
            </a:r>
            <a:r>
              <a:rPr lang="ru-RU" i="1" dirty="0" err="1" smtClean="0"/>
              <a:t>наслідки</a:t>
            </a:r>
            <a:r>
              <a:rPr lang="ru-RU" i="1" dirty="0" smtClean="0"/>
              <a:t> </a:t>
            </a:r>
            <a:r>
              <a:rPr lang="ru-RU" i="1" dirty="0" err="1" smtClean="0"/>
              <a:t>незбалансованого</a:t>
            </a:r>
            <a:r>
              <a:rPr lang="ru-RU" i="1" dirty="0" smtClean="0"/>
              <a:t> </a:t>
            </a:r>
            <a:r>
              <a:rPr lang="ru-RU" i="1" dirty="0" err="1" smtClean="0"/>
              <a:t>харчування</a:t>
            </a:r>
            <a:r>
              <a:rPr lang="ru-RU" i="1" dirty="0" smtClean="0"/>
              <a:t>.</a:t>
            </a:r>
          </a:p>
          <a:p>
            <a:pPr>
              <a:buNone/>
            </a:pPr>
            <a:r>
              <a:rPr lang="uk-UA" i="1" dirty="0" smtClean="0"/>
              <a:t>3.</a:t>
            </a:r>
            <a:r>
              <a:rPr lang="ru-RU" i="1" dirty="0" smtClean="0"/>
              <a:t> </a:t>
            </a:r>
            <a:r>
              <a:rPr lang="ru-RU" i="1" dirty="0" err="1" smtClean="0"/>
              <a:t>Міфи</a:t>
            </a:r>
            <a:r>
              <a:rPr lang="ru-RU" i="1" dirty="0" smtClean="0"/>
              <a:t> </a:t>
            </a:r>
            <a:r>
              <a:rPr lang="ru-RU" i="1" dirty="0" err="1" smtClean="0"/>
              <a:t>і</a:t>
            </a:r>
            <a:r>
              <a:rPr lang="ru-RU" i="1" dirty="0" smtClean="0"/>
              <a:t> </a:t>
            </a:r>
            <a:r>
              <a:rPr lang="ru-RU" i="1" dirty="0" err="1" smtClean="0"/>
              <a:t>факти</a:t>
            </a:r>
            <a:r>
              <a:rPr lang="ru-RU" i="1" dirty="0" smtClean="0"/>
              <a:t> про </a:t>
            </a:r>
            <a:r>
              <a:rPr lang="ru-RU" i="1" dirty="0" err="1" smtClean="0"/>
              <a:t>дієти</a:t>
            </a:r>
            <a:r>
              <a:rPr lang="ru-RU" i="1" dirty="0" smtClean="0"/>
              <a:t>.</a:t>
            </a:r>
          </a:p>
          <a:p>
            <a:pPr>
              <a:buNone/>
            </a:pPr>
            <a:r>
              <a:rPr lang="uk-UA" i="1" dirty="0" smtClean="0"/>
              <a:t>4.</a:t>
            </a:r>
            <a:r>
              <a:rPr lang="ru-RU" i="1" dirty="0" smtClean="0"/>
              <a:t> </a:t>
            </a:r>
            <a:r>
              <a:rPr lang="ru-RU" i="1" dirty="0" err="1" smtClean="0"/>
              <a:t>Харчові</a:t>
            </a:r>
            <a:r>
              <a:rPr lang="ru-RU" i="1" dirty="0" smtClean="0"/>
              <a:t> добавки.</a:t>
            </a:r>
          </a:p>
          <a:p>
            <a:pPr>
              <a:buNone/>
            </a:pPr>
            <a:r>
              <a:rPr lang="uk-UA" i="1" dirty="0" smtClean="0"/>
              <a:t>5.</a:t>
            </a:r>
            <a:r>
              <a:rPr lang="ru-RU" i="1" dirty="0" err="1" smtClean="0"/>
              <a:t>Запитання</a:t>
            </a:r>
            <a:r>
              <a:rPr lang="ru-RU" i="1" dirty="0" smtClean="0"/>
              <a:t> для </a:t>
            </a:r>
            <a:r>
              <a:rPr lang="ru-RU" i="1" dirty="0" err="1" smtClean="0"/>
              <a:t>повторення</a:t>
            </a:r>
            <a:r>
              <a:rPr lang="ru-RU" i="1" dirty="0" smtClean="0"/>
              <a:t> </a:t>
            </a:r>
            <a:r>
              <a:rPr lang="ru-RU" i="1" dirty="0" err="1" smtClean="0"/>
              <a:t>й</a:t>
            </a:r>
            <a:r>
              <a:rPr lang="ru-RU" i="1" dirty="0" smtClean="0"/>
              <a:t> </a:t>
            </a:r>
            <a:r>
              <a:rPr lang="ru-RU" i="1" dirty="0" err="1" smtClean="0"/>
              <a:t>обговорення</a:t>
            </a:r>
            <a:r>
              <a:rPr lang="ru-RU" i="1" dirty="0" smtClean="0"/>
              <a:t>.</a:t>
            </a:r>
          </a:p>
          <a:p>
            <a:pPr>
              <a:buNone/>
            </a:pPr>
            <a:r>
              <a:rPr lang="uk-UA" i="1" dirty="0" smtClean="0"/>
              <a:t>6.Висновок.</a:t>
            </a:r>
            <a:endParaRPr lang="ru-RU" i="1" dirty="0" smtClean="0"/>
          </a:p>
          <a:p>
            <a:pPr>
              <a:buNone/>
            </a:pPr>
            <a:endParaRPr lang="ru-RU" i="1" dirty="0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43174" y="714356"/>
            <a:ext cx="6072230" cy="1855054"/>
          </a:xfrm>
        </p:spPr>
        <p:txBody>
          <a:bodyPr>
            <a:noAutofit/>
          </a:bodyPr>
          <a:lstStyle/>
          <a:p>
            <a:r>
              <a:rPr lang="ru-RU" sz="2800" dirty="0" err="1" smtClean="0"/>
              <a:t>Від</a:t>
            </a:r>
            <a:r>
              <a:rPr lang="ru-RU" sz="2800" dirty="0" smtClean="0"/>
              <a:t> того, </a:t>
            </a:r>
            <a:r>
              <a:rPr lang="ru-RU" sz="2800" dirty="0" err="1" smtClean="0"/>
              <a:t>що</a:t>
            </a:r>
            <a:r>
              <a:rPr lang="ru-RU" sz="2800" dirty="0" smtClean="0"/>
              <a:t> </a:t>
            </a:r>
            <a:r>
              <a:rPr lang="ru-RU" sz="2800" dirty="0" err="1" smtClean="0"/>
              <a:t>людина</a:t>
            </a:r>
            <a:r>
              <a:rPr lang="ru-RU" sz="2800" dirty="0" smtClean="0"/>
              <a:t> </a:t>
            </a:r>
            <a:r>
              <a:rPr lang="ru-RU" sz="2800" dirty="0" err="1" smtClean="0"/>
              <a:t>багато</a:t>
            </a:r>
            <a:r>
              <a:rPr lang="ru-RU" sz="2800" dirty="0" smtClean="0"/>
              <a:t> </a:t>
            </a:r>
            <a:r>
              <a:rPr lang="ru-RU" sz="2800" dirty="0" err="1" smtClean="0"/>
              <a:t>їсть</a:t>
            </a:r>
            <a:r>
              <a:rPr lang="ru-RU" sz="2800" dirty="0" smtClean="0"/>
              <a:t>, вона не </a:t>
            </a:r>
            <a:r>
              <a:rPr lang="ru-RU" sz="2800" dirty="0" err="1" smtClean="0"/>
              <a:t>стає</a:t>
            </a:r>
            <a:r>
              <a:rPr lang="ru-RU" sz="2800" dirty="0" smtClean="0"/>
              <a:t> </a:t>
            </a:r>
            <a:r>
              <a:rPr lang="ru-RU" sz="2800" dirty="0" err="1" smtClean="0"/>
              <a:t>здоровішою</a:t>
            </a:r>
            <a:r>
              <a:rPr lang="ru-RU" sz="2800" dirty="0" smtClean="0"/>
              <a:t>… Так само </a:t>
            </a:r>
            <a:r>
              <a:rPr lang="ru-RU" sz="2800" dirty="0" err="1" smtClean="0"/>
              <a:t>і</a:t>
            </a:r>
            <a:r>
              <a:rPr lang="ru-RU" sz="2800" dirty="0" smtClean="0"/>
              <a:t> </a:t>
            </a:r>
            <a:r>
              <a:rPr lang="ru-RU" sz="2800" dirty="0" err="1" smtClean="0"/>
              <a:t>вчений</a:t>
            </a:r>
            <a:r>
              <a:rPr lang="ru-RU" sz="2800" dirty="0" smtClean="0"/>
              <a:t> – </a:t>
            </a:r>
            <a:r>
              <a:rPr lang="ru-RU" sz="2800" dirty="0" err="1" smtClean="0"/>
              <a:t>це</a:t>
            </a:r>
            <a:r>
              <a:rPr lang="ru-RU" sz="2800" dirty="0" smtClean="0"/>
              <a:t> не той, </a:t>
            </a:r>
            <a:r>
              <a:rPr lang="ru-RU" sz="2800" dirty="0" err="1" smtClean="0"/>
              <a:t>хто</a:t>
            </a:r>
            <a:r>
              <a:rPr lang="ru-RU" sz="2800" dirty="0" smtClean="0"/>
              <a:t> </a:t>
            </a:r>
            <a:r>
              <a:rPr lang="ru-RU" sz="2800" dirty="0" err="1" smtClean="0"/>
              <a:t>багато</a:t>
            </a:r>
            <a:r>
              <a:rPr lang="ru-RU" sz="2800" dirty="0" smtClean="0"/>
              <a:t> </a:t>
            </a:r>
            <a:r>
              <a:rPr lang="ru-RU" sz="2800" dirty="0" err="1" smtClean="0"/>
              <a:t>читає</a:t>
            </a:r>
            <a:r>
              <a:rPr lang="ru-RU" sz="2800" dirty="0" smtClean="0"/>
              <a:t>, а той, </a:t>
            </a:r>
            <a:r>
              <a:rPr lang="ru-RU" sz="2800" dirty="0" err="1" smtClean="0"/>
              <a:t>хто</a:t>
            </a:r>
            <a:r>
              <a:rPr lang="ru-RU" sz="2800" dirty="0" smtClean="0"/>
              <a:t> </a:t>
            </a:r>
            <a:r>
              <a:rPr lang="ru-RU" sz="2800" dirty="0" err="1" smtClean="0"/>
              <a:t>читає</a:t>
            </a:r>
            <a:r>
              <a:rPr lang="ru-RU" sz="2800" dirty="0" smtClean="0"/>
              <a:t> </a:t>
            </a:r>
            <a:r>
              <a:rPr lang="ru-RU" sz="2800" dirty="0" err="1" smtClean="0"/>
              <a:t>з</a:t>
            </a:r>
            <a:r>
              <a:rPr lang="ru-RU" sz="2800" dirty="0" smtClean="0"/>
              <a:t> </a:t>
            </a:r>
            <a:r>
              <a:rPr lang="ru-RU" sz="2800" dirty="0" err="1" smtClean="0"/>
              <a:t>користю</a:t>
            </a:r>
            <a:r>
              <a:rPr lang="ru-RU" sz="2800" dirty="0" smtClean="0"/>
              <a:t>. </a:t>
            </a:r>
          </a:p>
          <a:p>
            <a:r>
              <a:rPr lang="ru-RU" sz="2800" dirty="0" err="1" smtClean="0"/>
              <a:t>Аристип</a:t>
            </a:r>
            <a:endParaRPr lang="ru-RU" sz="2800" dirty="0" smtClean="0"/>
          </a:p>
          <a:p>
            <a:endParaRPr lang="ru-RU" sz="2800" dirty="0"/>
          </a:p>
        </p:txBody>
      </p:sp>
      <p:pic>
        <p:nvPicPr>
          <p:cNvPr id="1026" name="Picture 2" descr="ÐÐ°ÑÑÐ¸Ð½ÐºÐ¸ Ð¿Ð¾ Ð·Ð°Ð¿ÑÐ¾ÑÑ Ð°ÑÐ¸ÑÑÐ¸Ð¿Ð¿ ÑÐ¾ÑÐ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714620"/>
            <a:ext cx="3857652" cy="3643338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285728"/>
            <a:ext cx="7239000" cy="820122"/>
          </a:xfrm>
          <a:effectLst>
            <a:reflection blurRad="6350" stA="52000" endA="300" endPos="35000" dir="5400000" sy="-100000" algn="bl" rotWithShape="0"/>
          </a:effectLst>
        </p:spPr>
        <p:txBody>
          <a:bodyPr/>
          <a:lstStyle/>
          <a:p>
            <a:r>
              <a:rPr lang="uk-UA" i="1" dirty="0" smtClean="0"/>
              <a:t>Дієтичне харчування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214422"/>
            <a:ext cx="5072098" cy="4955562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 </a:t>
            </a:r>
            <a:r>
              <a:rPr lang="ru-RU" sz="2800" dirty="0" smtClean="0"/>
              <a:t>Словом «</a:t>
            </a:r>
            <a:r>
              <a:rPr lang="ru-RU" sz="2800" dirty="0" err="1" smtClean="0"/>
              <a:t>дієта</a:t>
            </a:r>
            <a:r>
              <a:rPr lang="ru-RU" sz="2800" dirty="0" smtClean="0"/>
              <a:t>» </a:t>
            </a:r>
            <a:r>
              <a:rPr lang="ru-RU" sz="2800" dirty="0" err="1" smtClean="0"/>
              <a:t>позначають</a:t>
            </a:r>
            <a:r>
              <a:rPr lang="ru-RU" sz="2800" dirty="0" smtClean="0"/>
              <a:t> </a:t>
            </a:r>
            <a:r>
              <a:rPr lang="ru-RU" sz="2800" dirty="0" err="1" smtClean="0"/>
              <a:t>і</a:t>
            </a:r>
            <a:r>
              <a:rPr lang="ru-RU" sz="2800" dirty="0" smtClean="0"/>
              <a:t> режим </a:t>
            </a:r>
            <a:r>
              <a:rPr lang="ru-RU" sz="2800" dirty="0" err="1" smtClean="0"/>
              <a:t>харчування</a:t>
            </a:r>
            <a:r>
              <a:rPr lang="ru-RU" sz="2800" dirty="0" smtClean="0"/>
              <a:t>, </a:t>
            </a:r>
            <a:r>
              <a:rPr lang="ru-RU" sz="2800" dirty="0" err="1" smtClean="0"/>
              <a:t>і</a:t>
            </a:r>
            <a:r>
              <a:rPr lang="ru-RU" sz="2800" dirty="0" smtClean="0"/>
              <a:t> склад </a:t>
            </a:r>
            <a:r>
              <a:rPr lang="ru-RU" sz="2800" dirty="0" err="1" smtClean="0"/>
              <a:t>їжі</a:t>
            </a:r>
            <a:r>
              <a:rPr lang="ru-RU" sz="2800" dirty="0" smtClean="0"/>
              <a:t>.</a:t>
            </a:r>
          </a:p>
          <a:p>
            <a:r>
              <a:rPr lang="ru-RU" sz="2800" dirty="0" smtClean="0"/>
              <a:t> Словник </a:t>
            </a:r>
            <a:r>
              <a:rPr lang="ru-RU" sz="2800" dirty="0" err="1" smtClean="0"/>
              <a:t>повідомляє</a:t>
            </a:r>
            <a:r>
              <a:rPr lang="ru-RU" sz="2800" dirty="0" smtClean="0"/>
              <a:t>: «</a:t>
            </a:r>
            <a:r>
              <a:rPr lang="ru-RU" sz="2800" dirty="0" err="1" smtClean="0"/>
              <a:t>Під</a:t>
            </a:r>
            <a:r>
              <a:rPr lang="ru-RU" sz="2800" dirty="0" smtClean="0"/>
              <a:t> </a:t>
            </a:r>
            <a:r>
              <a:rPr lang="ru-RU" sz="2800" dirty="0" err="1" smtClean="0"/>
              <a:t>дієтою</a:t>
            </a:r>
            <a:r>
              <a:rPr lang="ru-RU" sz="2800" dirty="0" smtClean="0"/>
              <a:t> </a:t>
            </a:r>
            <a:r>
              <a:rPr lang="ru-RU" sz="2800" dirty="0" err="1" smtClean="0"/>
              <a:t>мається</a:t>
            </a:r>
            <a:r>
              <a:rPr lang="ru-RU" sz="2800" dirty="0" smtClean="0"/>
              <a:t> на </a:t>
            </a:r>
            <a:r>
              <a:rPr lang="ru-RU" sz="2800" dirty="0" err="1" smtClean="0"/>
              <a:t>увазі</a:t>
            </a:r>
            <a:r>
              <a:rPr lang="ru-RU" sz="2800" dirty="0" smtClean="0"/>
              <a:t> </a:t>
            </a:r>
            <a:r>
              <a:rPr lang="ru-RU" sz="2800" dirty="0" err="1" smtClean="0"/>
              <a:t>харчовий</a:t>
            </a:r>
            <a:r>
              <a:rPr lang="ru-RU" sz="2800" dirty="0" smtClean="0"/>
              <a:t> </a:t>
            </a:r>
            <a:r>
              <a:rPr lang="ru-RU" sz="2800" dirty="0" smtClean="0"/>
              <a:t>режим, </a:t>
            </a:r>
            <a:r>
              <a:rPr lang="ru-RU" sz="2800" dirty="0" err="1" smtClean="0"/>
              <a:t>встановлений</a:t>
            </a:r>
            <a:r>
              <a:rPr lang="ru-RU" sz="2800" dirty="0" smtClean="0"/>
              <a:t> </a:t>
            </a:r>
            <a:r>
              <a:rPr lang="ru-RU" sz="2800" dirty="0" smtClean="0"/>
              <a:t>для </a:t>
            </a:r>
            <a:r>
              <a:rPr lang="ru-RU" sz="2800" dirty="0" err="1" smtClean="0"/>
              <a:t>здорових</a:t>
            </a:r>
            <a:r>
              <a:rPr lang="ru-RU" sz="2800" dirty="0" smtClean="0"/>
              <a:t> </a:t>
            </a:r>
            <a:r>
              <a:rPr lang="ru-RU" sz="2800" dirty="0" err="1" smtClean="0"/>
              <a:t>і</a:t>
            </a:r>
            <a:r>
              <a:rPr lang="ru-RU" sz="2800" dirty="0" smtClean="0"/>
              <a:t> </a:t>
            </a:r>
            <a:r>
              <a:rPr lang="ru-RU" sz="2800" dirty="0" err="1" smtClean="0"/>
              <a:t>хворих</a:t>
            </a:r>
            <a:r>
              <a:rPr lang="ru-RU" sz="2800" dirty="0" smtClean="0"/>
              <a:t>, </a:t>
            </a:r>
            <a:r>
              <a:rPr lang="ru-RU" sz="2800" dirty="0" err="1" smtClean="0"/>
              <a:t>відповідно</a:t>
            </a:r>
            <a:r>
              <a:rPr lang="ru-RU" sz="2800" dirty="0" smtClean="0"/>
              <a:t> до </a:t>
            </a:r>
            <a:r>
              <a:rPr lang="ru-RU" sz="2800" dirty="0" err="1" smtClean="0"/>
              <a:t>їх</a:t>
            </a:r>
            <a:r>
              <a:rPr lang="ru-RU" sz="2800" dirty="0" smtClean="0"/>
              <a:t> </a:t>
            </a:r>
            <a:r>
              <a:rPr lang="ru-RU" sz="2800" dirty="0" err="1" smtClean="0"/>
              <a:t>віку</a:t>
            </a:r>
            <a:r>
              <a:rPr lang="ru-RU" sz="2800" dirty="0" smtClean="0"/>
              <a:t>, </a:t>
            </a:r>
            <a:r>
              <a:rPr lang="ru-RU" sz="2800" dirty="0" err="1" smtClean="0"/>
              <a:t>статури,професії</a:t>
            </a:r>
            <a:r>
              <a:rPr lang="ru-RU" sz="2800" dirty="0" smtClean="0"/>
              <a:t>, </a:t>
            </a:r>
            <a:r>
              <a:rPr lang="ru-RU" sz="2800" dirty="0" err="1" smtClean="0"/>
              <a:t>клімату</a:t>
            </a:r>
            <a:r>
              <a:rPr lang="ru-RU" sz="2800" dirty="0" smtClean="0"/>
              <a:t>, пори року». </a:t>
            </a:r>
            <a:r>
              <a:rPr lang="ru-RU" sz="2800" dirty="0" err="1" smtClean="0"/>
              <a:t>Зрозуміло</a:t>
            </a:r>
            <a:r>
              <a:rPr lang="ru-RU" sz="2800" dirty="0" smtClean="0"/>
              <a:t>, </a:t>
            </a:r>
            <a:r>
              <a:rPr lang="ru-RU" sz="2800" dirty="0" err="1" smtClean="0"/>
              <a:t>що</a:t>
            </a:r>
            <a:r>
              <a:rPr lang="ru-RU" sz="2800" dirty="0" smtClean="0"/>
              <a:t> </a:t>
            </a:r>
            <a:r>
              <a:rPr lang="ru-RU" sz="2800" dirty="0" err="1" smtClean="0"/>
              <a:t>дієта</a:t>
            </a:r>
            <a:r>
              <a:rPr lang="ru-RU" sz="2800" dirty="0" smtClean="0"/>
              <a:t> </a:t>
            </a:r>
            <a:r>
              <a:rPr lang="ru-RU" sz="2800" dirty="0" err="1" smtClean="0"/>
              <a:t>може</a:t>
            </a:r>
            <a:r>
              <a:rPr lang="ru-RU" sz="2800" dirty="0" smtClean="0"/>
              <a:t> бути </a:t>
            </a:r>
            <a:r>
              <a:rPr lang="ru-RU" sz="2800" dirty="0" err="1" smtClean="0"/>
              <a:t>тільки</a:t>
            </a:r>
            <a:r>
              <a:rPr lang="ru-RU" sz="2800" dirty="0" smtClean="0"/>
              <a:t> </a:t>
            </a:r>
            <a:r>
              <a:rPr lang="ru-RU" sz="2800" dirty="0" err="1" smtClean="0"/>
              <a:t>індивідуальною</a:t>
            </a:r>
            <a:r>
              <a:rPr lang="ru-RU" sz="2800" dirty="0" smtClean="0"/>
              <a:t>, </a:t>
            </a:r>
            <a:r>
              <a:rPr lang="ru-RU" sz="2800" dirty="0" err="1" smtClean="0"/>
              <a:t>розрахованою</a:t>
            </a:r>
            <a:r>
              <a:rPr lang="ru-RU" sz="2800" dirty="0" smtClean="0"/>
              <a:t> </a:t>
            </a:r>
            <a:r>
              <a:rPr lang="ru-RU" sz="2800" dirty="0" err="1" smtClean="0"/>
              <a:t>саме</a:t>
            </a:r>
            <a:r>
              <a:rPr lang="ru-RU" sz="2800" dirty="0" smtClean="0"/>
              <a:t> на </a:t>
            </a:r>
            <a:r>
              <a:rPr lang="ru-RU" sz="2800" dirty="0" err="1" smtClean="0"/>
              <a:t>конкретну</a:t>
            </a:r>
            <a:r>
              <a:rPr lang="ru-RU" sz="2800" dirty="0" smtClean="0"/>
              <a:t> </a:t>
            </a:r>
            <a:r>
              <a:rPr lang="ru-RU" sz="2800" dirty="0" err="1" smtClean="0"/>
              <a:t>людину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pic>
        <p:nvPicPr>
          <p:cNvPr id="2050" name="Picture 2" descr="ÐÐ°ÑÑÐ¸Ð½ÐºÐ¸ Ð¿Ð¾ Ð·Ð°Ð¿ÑÐ¾ÑÑ Ð´ÑÑÑÐ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2428868"/>
            <a:ext cx="3714777" cy="2357454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ÐÐ°ÑÑÐ¸Ð½ÐºÐ¸ Ð¿Ð¾ Ð·Ð°Ð¿ÑÐ¾ÑÑ Ð´ÑÑÑÐ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786058"/>
            <a:ext cx="6643694" cy="4071942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285728"/>
            <a:ext cx="7239000" cy="4846320"/>
          </a:xfrm>
        </p:spPr>
        <p:txBody>
          <a:bodyPr/>
          <a:lstStyle/>
          <a:p>
            <a:pPr algn="ctr">
              <a:buNone/>
            </a:pPr>
            <a:r>
              <a:rPr lang="ru-RU" dirty="0" err="1" smtClean="0"/>
              <a:t>Головним</a:t>
            </a:r>
            <a:r>
              <a:rPr lang="ru-RU" dirty="0" smtClean="0"/>
              <a:t> постулатом </a:t>
            </a:r>
            <a:r>
              <a:rPr lang="ru-RU" dirty="0" err="1" smtClean="0"/>
              <a:t>дієтичного</a:t>
            </a:r>
            <a:r>
              <a:rPr lang="ru-RU" dirty="0" smtClean="0"/>
              <a:t> </a:t>
            </a:r>
            <a:r>
              <a:rPr lang="ru-RU" dirty="0" err="1" smtClean="0"/>
              <a:t>харчування</a:t>
            </a:r>
            <a:r>
              <a:rPr lang="ru-RU" dirty="0" smtClean="0"/>
              <a:t> </a:t>
            </a:r>
            <a:r>
              <a:rPr lang="ru-RU" dirty="0" err="1" smtClean="0"/>
              <a:t>є</a:t>
            </a:r>
            <a:r>
              <a:rPr lang="ru-RU" dirty="0" smtClean="0"/>
              <a:t> </a:t>
            </a:r>
            <a:r>
              <a:rPr lang="ru-RU" dirty="0" err="1" smtClean="0"/>
              <a:t>висновок</a:t>
            </a:r>
            <a:r>
              <a:rPr lang="ru-RU" dirty="0" smtClean="0"/>
              <a:t> про те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їжа</a:t>
            </a:r>
            <a:r>
              <a:rPr lang="ru-RU" dirty="0" smtClean="0"/>
              <a:t>, яку </a:t>
            </a:r>
            <a:r>
              <a:rPr lang="ru-RU" dirty="0" err="1" smtClean="0"/>
              <a:t>людина</a:t>
            </a:r>
            <a:r>
              <a:rPr lang="ru-RU" dirty="0" smtClean="0"/>
              <a:t> </a:t>
            </a:r>
            <a:r>
              <a:rPr lang="ru-RU" dirty="0" err="1" smtClean="0"/>
              <a:t>споживає</a:t>
            </a:r>
            <a:r>
              <a:rPr lang="ru-RU" dirty="0" smtClean="0"/>
              <a:t>, повинна </a:t>
            </a:r>
            <a:r>
              <a:rPr lang="ru-RU" dirty="0" err="1" smtClean="0"/>
              <a:t>підтримувати</a:t>
            </a:r>
            <a:r>
              <a:rPr lang="ru-RU" dirty="0" smtClean="0"/>
              <a:t> </a:t>
            </a:r>
            <a:r>
              <a:rPr lang="ru-RU" dirty="0" err="1" smtClean="0"/>
              <a:t>молекулярний</a:t>
            </a:r>
            <a:r>
              <a:rPr lang="ru-RU" dirty="0" smtClean="0"/>
              <a:t> склад </a:t>
            </a:r>
            <a:r>
              <a:rPr lang="ru-RU" dirty="0" err="1" smtClean="0"/>
              <a:t>організму</a:t>
            </a:r>
            <a:r>
              <a:rPr lang="ru-RU" dirty="0" smtClean="0"/>
              <a:t>, </a:t>
            </a:r>
            <a:r>
              <a:rPr lang="ru-RU" dirty="0" err="1" smtClean="0"/>
              <a:t>відшкодовувати</a:t>
            </a:r>
            <a:r>
              <a:rPr lang="ru-RU" dirty="0" smtClean="0"/>
              <a:t> </a:t>
            </a:r>
            <a:r>
              <a:rPr lang="ru-RU" dirty="0" err="1" smtClean="0"/>
              <a:t>його</a:t>
            </a:r>
            <a:r>
              <a:rPr lang="ru-RU" dirty="0" smtClean="0"/>
              <a:t> </a:t>
            </a:r>
            <a:r>
              <a:rPr lang="ru-RU" dirty="0" err="1" smtClean="0"/>
              <a:t>енергетичні</a:t>
            </a:r>
            <a:r>
              <a:rPr lang="ru-RU" dirty="0" smtClean="0"/>
              <a:t> </a:t>
            </a:r>
            <a:r>
              <a:rPr lang="ru-RU" dirty="0" err="1" smtClean="0"/>
              <a:t>витрати</a:t>
            </a:r>
            <a:r>
              <a:rPr lang="ru-RU" dirty="0" smtClean="0"/>
              <a:t> </a:t>
            </a:r>
            <a:r>
              <a:rPr lang="ru-RU" dirty="0" err="1" smtClean="0"/>
              <a:t>й</a:t>
            </a:r>
            <a:r>
              <a:rPr lang="ru-RU" dirty="0" smtClean="0"/>
              <a:t> </a:t>
            </a:r>
            <a:r>
              <a:rPr lang="ru-RU" dirty="0" err="1" smtClean="0"/>
              <a:t>забезпечувати</a:t>
            </a:r>
            <a:r>
              <a:rPr lang="ru-RU" dirty="0" smtClean="0"/>
              <a:t> </a:t>
            </a:r>
            <a:r>
              <a:rPr lang="ru-RU" dirty="0" err="1" smtClean="0"/>
              <a:t>розвиток</a:t>
            </a:r>
            <a:r>
              <a:rPr lang="ru-RU" dirty="0" smtClean="0"/>
              <a:t> </a:t>
            </a:r>
            <a:r>
              <a:rPr lang="ru-RU" dirty="0" err="1" smtClean="0"/>
              <a:t>організму</a:t>
            </a:r>
            <a:r>
              <a:rPr lang="ru-RU" dirty="0" smtClean="0"/>
              <a:t>. </a:t>
            </a:r>
            <a:r>
              <a:rPr lang="ru-RU" dirty="0" err="1" smtClean="0"/>
              <a:t>Тобто</a:t>
            </a:r>
            <a:r>
              <a:rPr lang="ru-RU" dirty="0" smtClean="0"/>
              <a:t> в </a:t>
            </a:r>
            <a:r>
              <a:rPr lang="ru-RU" dirty="0" err="1" smtClean="0"/>
              <a:t>будь-якій</a:t>
            </a:r>
            <a:r>
              <a:rPr lang="ru-RU" dirty="0" smtClean="0"/>
              <a:t> </a:t>
            </a:r>
            <a:r>
              <a:rPr lang="ru-RU" dirty="0" err="1" smtClean="0"/>
              <a:t>дієті</a:t>
            </a:r>
            <a:r>
              <a:rPr lang="ru-RU" dirty="0" smtClean="0"/>
              <a:t> </a:t>
            </a:r>
            <a:r>
              <a:rPr lang="ru-RU" dirty="0" err="1" smtClean="0"/>
              <a:t>має</a:t>
            </a:r>
            <a:r>
              <a:rPr lang="ru-RU" dirty="0" smtClean="0"/>
              <a:t> бути </a:t>
            </a:r>
            <a:r>
              <a:rPr lang="ru-RU" dirty="0" err="1" smtClean="0"/>
              <a:t>відповідність</a:t>
            </a:r>
            <a:r>
              <a:rPr lang="ru-RU" dirty="0" smtClean="0"/>
              <a:t> </a:t>
            </a:r>
            <a:r>
              <a:rPr lang="ru-RU" dirty="0" err="1" smtClean="0"/>
              <a:t>між</a:t>
            </a:r>
            <a:r>
              <a:rPr lang="ru-RU" dirty="0" smtClean="0"/>
              <a:t> </a:t>
            </a:r>
            <a:r>
              <a:rPr lang="ru-RU" dirty="0" err="1" smtClean="0"/>
              <a:t>кількістю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якістю</a:t>
            </a:r>
            <a:r>
              <a:rPr lang="ru-RU" dirty="0" smtClean="0"/>
              <a:t> </a:t>
            </a:r>
            <a:r>
              <a:rPr lang="ru-RU" dirty="0" err="1" smtClean="0"/>
              <a:t>вжитої</a:t>
            </a:r>
            <a:r>
              <a:rPr lang="ru-RU" dirty="0" smtClean="0"/>
              <a:t> </a:t>
            </a:r>
            <a:r>
              <a:rPr lang="ru-RU" dirty="0" err="1" smtClean="0"/>
              <a:t>їжі</a:t>
            </a:r>
            <a:r>
              <a:rPr lang="ru-RU" dirty="0" smtClean="0"/>
              <a:t> та </a:t>
            </a:r>
            <a:r>
              <a:rPr lang="ru-RU" dirty="0" err="1" smtClean="0"/>
              <a:t>енергетичними</a:t>
            </a:r>
            <a:r>
              <a:rPr lang="ru-RU" dirty="0" smtClean="0"/>
              <a:t> </a:t>
            </a:r>
            <a:r>
              <a:rPr lang="ru-RU" dirty="0" err="1" smtClean="0"/>
              <a:t>витратами</a:t>
            </a:r>
            <a:r>
              <a:rPr lang="ru-RU" dirty="0" smtClean="0"/>
              <a:t> </a:t>
            </a:r>
            <a:r>
              <a:rPr lang="ru-RU" dirty="0" err="1" smtClean="0"/>
              <a:t>організму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ÐÐ°ÑÑÐ¸Ð½ÐºÐ¸ Ð¿Ð¾ Ð·Ð°Ð¿ÑÐ¾ÑÑ Ð´ÑÑÑÐ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3857628"/>
            <a:ext cx="5072098" cy="3000372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2928934"/>
            <a:ext cx="7239000" cy="209804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3200" dirty="0" smtClean="0"/>
              <a:t>метод </a:t>
            </a:r>
            <a:r>
              <a:rPr lang="ru-RU" sz="3200" dirty="0" err="1" smtClean="0"/>
              <a:t>лікування</a:t>
            </a:r>
            <a:r>
              <a:rPr lang="ru-RU" sz="3200" dirty="0" smtClean="0"/>
              <a:t> </a:t>
            </a:r>
            <a:r>
              <a:rPr lang="ru-RU" sz="3200" dirty="0" err="1" smtClean="0"/>
              <a:t>багатьох</a:t>
            </a:r>
            <a:r>
              <a:rPr lang="ru-RU" sz="3200" dirty="0" smtClean="0"/>
              <a:t> </a:t>
            </a:r>
            <a:r>
              <a:rPr lang="ru-RU" sz="3200" dirty="0" err="1" smtClean="0"/>
              <a:t>захворювань</a:t>
            </a:r>
            <a:r>
              <a:rPr lang="ru-RU" sz="3200" dirty="0" smtClean="0"/>
              <a:t>. Є </a:t>
            </a:r>
            <a:r>
              <a:rPr lang="ru-RU" sz="3200" dirty="0" err="1" smtClean="0"/>
              <a:t>група</a:t>
            </a:r>
            <a:r>
              <a:rPr lang="ru-RU" sz="3200" dirty="0" smtClean="0"/>
              <a:t> </a:t>
            </a:r>
            <a:r>
              <a:rPr lang="ru-RU" sz="3200" dirty="0" err="1" smtClean="0"/>
              <a:t>захворювань</a:t>
            </a:r>
            <a:r>
              <a:rPr lang="ru-RU" sz="3200" dirty="0" smtClean="0"/>
              <a:t>, </a:t>
            </a:r>
            <a:r>
              <a:rPr lang="ru-RU" sz="3200" dirty="0" err="1" smtClean="0"/>
              <a:t>які</a:t>
            </a:r>
            <a:r>
              <a:rPr lang="ru-RU" sz="3200" dirty="0" smtClean="0"/>
              <a:t> </a:t>
            </a:r>
            <a:r>
              <a:rPr lang="ru-RU" sz="3200" dirty="0" err="1" smtClean="0"/>
              <a:t>лікуються</a:t>
            </a:r>
            <a:r>
              <a:rPr lang="ru-RU" sz="3200" dirty="0" smtClean="0"/>
              <a:t> </a:t>
            </a:r>
            <a:r>
              <a:rPr lang="ru-RU" sz="3200" dirty="0" err="1" smtClean="0"/>
              <a:t>тільки</a:t>
            </a:r>
            <a:r>
              <a:rPr lang="ru-RU" sz="3200" dirty="0" smtClean="0"/>
              <a:t> </a:t>
            </a:r>
            <a:r>
              <a:rPr lang="ru-RU" sz="3200" dirty="0" err="1" smtClean="0"/>
              <a:t>дієтою</a:t>
            </a:r>
            <a:r>
              <a:rPr lang="ru-RU" sz="3600" dirty="0" smtClean="0"/>
              <a:t>.</a:t>
            </a:r>
            <a:endParaRPr lang="ru-RU" sz="36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357290" y="285728"/>
            <a:ext cx="5143536" cy="2000264"/>
          </a:xfrm>
          <a:prstGeom prst="roundRect">
            <a:avLst/>
          </a:prstGeom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071670" y="500042"/>
            <a:ext cx="35004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err="1" smtClean="0">
                <a:solidFill>
                  <a:schemeClr val="bg1"/>
                </a:solidFill>
              </a:rPr>
              <a:t>лікувальне</a:t>
            </a:r>
            <a:r>
              <a:rPr lang="ru-RU" sz="3200" b="1" i="1" dirty="0" smtClean="0">
                <a:solidFill>
                  <a:schemeClr val="bg1"/>
                </a:solidFill>
              </a:rPr>
              <a:t> </a:t>
            </a:r>
            <a:r>
              <a:rPr lang="ru-RU" sz="3200" b="1" i="1" dirty="0" err="1" smtClean="0">
                <a:solidFill>
                  <a:schemeClr val="bg1"/>
                </a:solidFill>
              </a:rPr>
              <a:t>харчування</a:t>
            </a:r>
            <a:r>
              <a:rPr lang="ru-RU" sz="3200" b="1" i="1" dirty="0" smtClean="0">
                <a:solidFill>
                  <a:schemeClr val="bg1"/>
                </a:solidFill>
              </a:rPr>
              <a:t> </a:t>
            </a:r>
            <a:r>
              <a:rPr lang="ru-RU" sz="3200" b="1" i="1" dirty="0" err="1" smtClean="0">
                <a:solidFill>
                  <a:schemeClr val="bg1"/>
                </a:solidFill>
              </a:rPr>
              <a:t>або</a:t>
            </a:r>
            <a:r>
              <a:rPr lang="ru-RU" sz="3200" b="1" i="1" dirty="0" smtClean="0">
                <a:solidFill>
                  <a:schemeClr val="bg1"/>
                </a:solidFill>
              </a:rPr>
              <a:t> </a:t>
            </a:r>
            <a:r>
              <a:rPr lang="ru-RU" sz="3200" b="1" i="1" dirty="0" err="1" smtClean="0">
                <a:solidFill>
                  <a:schemeClr val="bg1"/>
                </a:solidFill>
              </a:rPr>
              <a:t>дієтотерапія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3643306" y="2357430"/>
            <a:ext cx="571504" cy="642942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0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ÐÐ°ÑÑÐ¸Ð½ÐºÐ¸ Ð¿Ð¾ Ð·Ð°Ð¿ÑÐ¾ÑÑ Ð´ÑÑÑÐ°"/>
          <p:cNvPicPr>
            <a:picLocks noChangeAspect="1" noChangeArrowheads="1"/>
          </p:cNvPicPr>
          <p:nvPr/>
        </p:nvPicPr>
        <p:blipFill>
          <a:blip r:embed="rId2" cstate="print"/>
          <a:srcRect l="3093" r="4123"/>
          <a:stretch>
            <a:fillRect/>
          </a:stretch>
        </p:blipFill>
        <p:spPr bwMode="auto">
          <a:xfrm>
            <a:off x="2428860" y="0"/>
            <a:ext cx="6715140" cy="6858001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57158" y="357166"/>
            <a:ext cx="45720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i="1" dirty="0" err="1" smtClean="0"/>
              <a:t>Сучасні</a:t>
            </a:r>
            <a:r>
              <a:rPr lang="ru-RU" sz="2200" i="1" dirty="0" smtClean="0"/>
              <a:t> </a:t>
            </a:r>
            <a:r>
              <a:rPr lang="ru-RU" sz="2200" i="1" dirty="0" err="1" smtClean="0"/>
              <a:t>науково</a:t>
            </a:r>
            <a:r>
              <a:rPr lang="ru-RU" sz="2200" i="1" dirty="0" smtClean="0"/>
              <a:t> </a:t>
            </a:r>
            <a:r>
              <a:rPr lang="ru-RU" sz="2200" i="1" dirty="0" err="1" smtClean="0"/>
              <a:t>обґрунтовані</a:t>
            </a:r>
            <a:r>
              <a:rPr lang="ru-RU" sz="2200" i="1" dirty="0" smtClean="0"/>
              <a:t> </a:t>
            </a:r>
            <a:r>
              <a:rPr lang="ru-RU" sz="2200" i="1" dirty="0" err="1" smtClean="0"/>
              <a:t>дієти</a:t>
            </a:r>
            <a:r>
              <a:rPr lang="ru-RU" sz="2200" i="1" dirty="0" smtClean="0"/>
              <a:t> </a:t>
            </a:r>
            <a:r>
              <a:rPr lang="ru-RU" sz="2200" i="1" dirty="0" err="1" smtClean="0"/>
              <a:t>були</a:t>
            </a:r>
            <a:r>
              <a:rPr lang="ru-RU" sz="2200" i="1" dirty="0" smtClean="0"/>
              <a:t> </a:t>
            </a:r>
            <a:r>
              <a:rPr lang="ru-RU" sz="2200" i="1" dirty="0" err="1" smtClean="0"/>
              <a:t>вперше</a:t>
            </a:r>
            <a:r>
              <a:rPr lang="ru-RU" sz="2200" i="1" dirty="0" smtClean="0"/>
              <a:t> </a:t>
            </a:r>
            <a:r>
              <a:rPr lang="ru-RU" sz="2200" i="1" dirty="0" err="1" smtClean="0"/>
              <a:t>розроблені</a:t>
            </a:r>
            <a:endParaRPr lang="ru-RU" sz="2200" i="1" dirty="0" smtClean="0"/>
          </a:p>
          <a:p>
            <a:r>
              <a:rPr lang="ru-RU" sz="2200" i="1" dirty="0" err="1" smtClean="0"/>
              <a:t>кілька</a:t>
            </a:r>
            <a:r>
              <a:rPr lang="ru-RU" sz="2200" i="1" dirty="0" smtClean="0"/>
              <a:t> </a:t>
            </a:r>
            <a:r>
              <a:rPr lang="ru-RU" sz="2200" i="1" dirty="0" err="1" smtClean="0"/>
              <a:t>десятиліть</a:t>
            </a:r>
            <a:r>
              <a:rPr lang="ru-RU" sz="2200" i="1" dirty="0" smtClean="0"/>
              <a:t> тому </a:t>
            </a:r>
            <a:r>
              <a:rPr lang="ru-RU" sz="2200" i="1" dirty="0" err="1" smtClean="0"/>
              <a:t>і</a:t>
            </a:r>
            <a:r>
              <a:rPr lang="ru-RU" sz="2200" i="1" dirty="0" smtClean="0"/>
              <a:t> </a:t>
            </a:r>
            <a:r>
              <a:rPr lang="ru-RU" sz="2200" i="1" dirty="0" err="1" smtClean="0"/>
              <a:t>продовжують</a:t>
            </a:r>
            <a:r>
              <a:rPr lang="ru-RU" sz="2200" i="1" dirty="0" smtClean="0"/>
              <a:t> </a:t>
            </a:r>
            <a:r>
              <a:rPr lang="ru-RU" sz="2200" i="1" dirty="0" err="1" smtClean="0"/>
              <a:t>удосконалюватися</a:t>
            </a:r>
            <a:r>
              <a:rPr lang="ru-RU" sz="2200" i="1" dirty="0" smtClean="0"/>
              <a:t> </a:t>
            </a:r>
            <a:r>
              <a:rPr lang="ru-RU" sz="2200" i="1" dirty="0" err="1" smtClean="0"/>
              <a:t>із</a:t>
            </a:r>
            <a:r>
              <a:rPr lang="ru-RU" sz="2200" i="1" dirty="0" smtClean="0"/>
              <a:t> часом.</a:t>
            </a:r>
          </a:p>
          <a:p>
            <a:r>
              <a:rPr lang="ru-RU" sz="2200" i="1" dirty="0" err="1" smtClean="0"/>
              <a:t>Рекомендуючи</a:t>
            </a:r>
            <a:r>
              <a:rPr lang="ru-RU" sz="2200" i="1" dirty="0" smtClean="0"/>
              <a:t> ту </a:t>
            </a:r>
            <a:r>
              <a:rPr lang="ru-RU" sz="2200" i="1" dirty="0" err="1" smtClean="0"/>
              <a:t>чи</a:t>
            </a:r>
            <a:r>
              <a:rPr lang="ru-RU" sz="2200" i="1" dirty="0" smtClean="0"/>
              <a:t> </a:t>
            </a:r>
            <a:r>
              <a:rPr lang="ru-RU" sz="2200" i="1" dirty="0" err="1" smtClean="0"/>
              <a:t>іншу</a:t>
            </a:r>
            <a:r>
              <a:rPr lang="ru-RU" sz="2200" i="1" dirty="0" smtClean="0"/>
              <a:t> </a:t>
            </a:r>
            <a:r>
              <a:rPr lang="ru-RU" sz="2200" i="1" dirty="0" err="1" smtClean="0"/>
              <a:t>дієту</a:t>
            </a:r>
            <a:r>
              <a:rPr lang="ru-RU" sz="2200" i="1" dirty="0" smtClean="0"/>
              <a:t>, </a:t>
            </a:r>
            <a:r>
              <a:rPr lang="ru-RU" sz="2200" i="1" dirty="0" err="1" smtClean="0"/>
              <a:t>лікар-дієтолог</a:t>
            </a:r>
            <a:r>
              <a:rPr lang="ru-RU" sz="2200" i="1" dirty="0" smtClean="0"/>
              <a:t> </a:t>
            </a:r>
            <a:r>
              <a:rPr lang="ru-RU" sz="2200" i="1" dirty="0" err="1" smtClean="0"/>
              <a:t>використовує</a:t>
            </a:r>
            <a:r>
              <a:rPr lang="ru-RU" sz="2200" i="1" dirty="0" smtClean="0"/>
              <a:t> </a:t>
            </a:r>
            <a:r>
              <a:rPr lang="ru-RU" sz="2200" i="1" dirty="0" err="1" smtClean="0"/>
              <a:t>дані</a:t>
            </a:r>
            <a:r>
              <a:rPr lang="ru-RU" sz="2200" i="1" dirty="0" smtClean="0"/>
              <a:t> </a:t>
            </a:r>
            <a:r>
              <a:rPr lang="ru-RU" sz="2200" i="1" dirty="0" err="1" smtClean="0"/>
              <a:t>біо</a:t>
            </a:r>
            <a:r>
              <a:rPr lang="ru-RU" sz="2200" i="1" dirty="0" smtClean="0"/>
              <a:t>-</a:t>
            </a:r>
          </a:p>
          <a:p>
            <a:r>
              <a:rPr lang="ru-RU" sz="2200" i="1" dirty="0" err="1" smtClean="0"/>
              <a:t>хімії</a:t>
            </a:r>
            <a:r>
              <a:rPr lang="ru-RU" sz="2200" i="1" dirty="0" smtClean="0"/>
              <a:t>, </a:t>
            </a:r>
            <a:r>
              <a:rPr lang="ru-RU" sz="2200" i="1" dirty="0" err="1" smtClean="0"/>
              <a:t>фізіології</a:t>
            </a:r>
            <a:r>
              <a:rPr lang="ru-RU" sz="2200" i="1" dirty="0" smtClean="0"/>
              <a:t>, </a:t>
            </a:r>
            <a:r>
              <a:rPr lang="ru-RU" sz="2200" i="1" dirty="0" err="1" smtClean="0"/>
              <a:t>гігієни</a:t>
            </a:r>
            <a:r>
              <a:rPr lang="ru-RU" sz="2200" i="1" dirty="0" smtClean="0"/>
              <a:t> </a:t>
            </a:r>
            <a:r>
              <a:rPr lang="ru-RU" sz="2200" i="1" dirty="0" err="1" smtClean="0"/>
              <a:t>харчування</a:t>
            </a:r>
            <a:r>
              <a:rPr lang="ru-RU" sz="2200" i="1" dirty="0" smtClean="0"/>
              <a:t> та </a:t>
            </a:r>
            <a:r>
              <a:rPr lang="ru-RU" sz="2200" i="1" dirty="0" err="1" smtClean="0"/>
              <a:t>інших</a:t>
            </a:r>
            <a:r>
              <a:rPr lang="ru-RU" sz="2200" i="1" dirty="0" smtClean="0"/>
              <a:t> наук, а </a:t>
            </a:r>
            <a:r>
              <a:rPr lang="ru-RU" sz="2200" i="1" dirty="0" err="1" smtClean="0"/>
              <a:t>також</a:t>
            </a:r>
            <a:r>
              <a:rPr lang="ru-RU" sz="2200" i="1" dirty="0" smtClean="0"/>
              <a:t> </a:t>
            </a:r>
            <a:r>
              <a:rPr lang="ru-RU" sz="2200" i="1" dirty="0" err="1" smtClean="0"/>
              <a:t>багато</a:t>
            </a:r>
            <a:r>
              <a:rPr lang="ru-RU" sz="2200" i="1" dirty="0" smtClean="0"/>
              <a:t>-</a:t>
            </a:r>
          </a:p>
          <a:p>
            <a:r>
              <a:rPr lang="ru-RU" sz="2200" i="1" dirty="0" err="1" smtClean="0"/>
              <a:t>віковий</a:t>
            </a:r>
            <a:r>
              <a:rPr lang="ru-RU" sz="2200" i="1" dirty="0" smtClean="0"/>
              <a:t> </a:t>
            </a:r>
            <a:r>
              <a:rPr lang="ru-RU" sz="2200" i="1" dirty="0" err="1" smtClean="0"/>
              <a:t>досвід</a:t>
            </a:r>
            <a:r>
              <a:rPr lang="ru-RU" sz="2200" i="1" dirty="0" smtClean="0"/>
              <a:t> </a:t>
            </a:r>
            <a:r>
              <a:rPr lang="ru-RU" sz="2200" i="1" dirty="0" err="1" smtClean="0"/>
              <a:t>практичної</a:t>
            </a:r>
            <a:r>
              <a:rPr lang="ru-RU" sz="2200" i="1" dirty="0" smtClean="0"/>
              <a:t> </a:t>
            </a:r>
            <a:r>
              <a:rPr lang="ru-RU" sz="2200" i="1" dirty="0" err="1" smtClean="0"/>
              <a:t>медицини</a:t>
            </a:r>
            <a:r>
              <a:rPr lang="ru-RU" sz="2200" i="1" dirty="0" smtClean="0"/>
              <a:t>. Але </a:t>
            </a:r>
            <a:r>
              <a:rPr lang="ru-RU" sz="2200" i="1" dirty="0" err="1" smtClean="0"/>
              <a:t>успіх</a:t>
            </a:r>
            <a:r>
              <a:rPr lang="ru-RU" sz="2200" i="1" dirty="0" smtClean="0"/>
              <a:t> при </a:t>
            </a:r>
            <a:r>
              <a:rPr lang="ru-RU" sz="2200" i="1" dirty="0" err="1" smtClean="0"/>
              <a:t>цьому</a:t>
            </a:r>
            <a:r>
              <a:rPr lang="ru-RU" sz="2200" i="1" dirty="0" smtClean="0"/>
              <a:t> </a:t>
            </a:r>
            <a:r>
              <a:rPr lang="ru-RU" sz="2200" i="1" dirty="0" err="1" smtClean="0"/>
              <a:t>лікуванні</a:t>
            </a:r>
            <a:endParaRPr lang="ru-RU" sz="2200" i="1" dirty="0" smtClean="0"/>
          </a:p>
          <a:p>
            <a:r>
              <a:rPr lang="ru-RU" sz="2200" i="1" dirty="0" err="1" smtClean="0"/>
              <a:t>багато</a:t>
            </a:r>
            <a:r>
              <a:rPr lang="ru-RU" sz="2200" i="1" dirty="0" smtClean="0"/>
              <a:t> в </a:t>
            </a:r>
            <a:r>
              <a:rPr lang="ru-RU" sz="2200" i="1" dirty="0" err="1" smtClean="0"/>
              <a:t>чому</a:t>
            </a:r>
            <a:r>
              <a:rPr lang="ru-RU" sz="2200" i="1" dirty="0" smtClean="0"/>
              <a:t> </a:t>
            </a:r>
            <a:r>
              <a:rPr lang="ru-RU" sz="2200" i="1" dirty="0" err="1" smtClean="0"/>
              <a:t>залежить</a:t>
            </a:r>
            <a:r>
              <a:rPr lang="ru-RU" sz="2200" i="1" dirty="0" smtClean="0"/>
              <a:t> </a:t>
            </a:r>
            <a:r>
              <a:rPr lang="ru-RU" sz="2200" i="1" dirty="0" err="1" smtClean="0"/>
              <a:t>від</a:t>
            </a:r>
            <a:r>
              <a:rPr lang="ru-RU" sz="2200" i="1" dirty="0" smtClean="0"/>
              <a:t> самого </a:t>
            </a:r>
            <a:r>
              <a:rPr lang="ru-RU" sz="2200" i="1" dirty="0" err="1" smtClean="0"/>
              <a:t>пацієнта</a:t>
            </a:r>
            <a:r>
              <a:rPr lang="ru-RU" sz="2200" i="1" dirty="0" smtClean="0"/>
              <a:t>, </a:t>
            </a:r>
            <a:r>
              <a:rPr lang="ru-RU" sz="2200" i="1" dirty="0" err="1" smtClean="0"/>
              <a:t>від</a:t>
            </a:r>
            <a:r>
              <a:rPr lang="ru-RU" sz="2200" i="1" dirty="0" smtClean="0"/>
              <a:t> </a:t>
            </a:r>
            <a:r>
              <a:rPr lang="ru-RU" sz="2200" i="1" dirty="0" err="1" smtClean="0"/>
              <a:t>його</a:t>
            </a:r>
            <a:r>
              <a:rPr lang="ru-RU" sz="2200" i="1" dirty="0" smtClean="0"/>
              <a:t> </a:t>
            </a:r>
            <a:r>
              <a:rPr lang="ru-RU" sz="2200" i="1" dirty="0" err="1" smtClean="0"/>
              <a:t>дисципліни</a:t>
            </a:r>
            <a:r>
              <a:rPr lang="ru-RU" sz="2200" i="1" dirty="0" smtClean="0"/>
              <a:t> </a:t>
            </a:r>
            <a:r>
              <a:rPr lang="ru-RU" sz="2200" i="1" dirty="0" err="1" smtClean="0"/>
              <a:t>щодо</a:t>
            </a:r>
            <a:endParaRPr lang="ru-RU" sz="2200" i="1" dirty="0" smtClean="0"/>
          </a:p>
          <a:p>
            <a:r>
              <a:rPr lang="ru-RU" sz="2200" i="1" dirty="0" err="1" smtClean="0"/>
              <a:t>дотримання</a:t>
            </a:r>
            <a:r>
              <a:rPr lang="ru-RU" sz="2200" i="1" dirty="0" smtClean="0"/>
              <a:t> </a:t>
            </a:r>
            <a:r>
              <a:rPr lang="ru-RU" sz="2200" i="1" dirty="0" err="1" smtClean="0"/>
              <a:t>дієти</a:t>
            </a:r>
            <a:r>
              <a:rPr lang="ru-RU" sz="2200" i="1" dirty="0" smtClean="0"/>
              <a:t>.</a:t>
            </a:r>
            <a:endParaRPr lang="ru-RU" sz="2200" i="1" dirty="0"/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ÐÐ°ÑÑÐ¸Ð½ÐºÐ¸ Ð¿Ð¾ Ð·Ð°Ð¿ÑÐ¾ÑÑ Ð´ÑÑÑÐ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0" y="4286257"/>
            <a:ext cx="4286256" cy="2571744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14290"/>
            <a:ext cx="7786742" cy="5572164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dirty="0" smtClean="0"/>
              <a:t>   </a:t>
            </a:r>
            <a:r>
              <a:rPr lang="ru-RU" dirty="0" err="1" smtClean="0"/>
              <a:t>Слід</a:t>
            </a:r>
            <a:r>
              <a:rPr lang="ru-RU" dirty="0" smtClean="0"/>
              <a:t> </a:t>
            </a:r>
            <a:r>
              <a:rPr lang="ru-RU" dirty="0" err="1" smtClean="0"/>
              <a:t>пам’ятати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в кожному </a:t>
            </a:r>
            <a:r>
              <a:rPr lang="ru-RU" dirty="0" err="1" smtClean="0"/>
              <a:t>окремому</a:t>
            </a:r>
            <a:r>
              <a:rPr lang="ru-RU" dirty="0" smtClean="0"/>
              <a:t> </a:t>
            </a:r>
            <a:r>
              <a:rPr lang="ru-RU" dirty="0" err="1" smtClean="0"/>
              <a:t>випадку</a:t>
            </a:r>
            <a:r>
              <a:rPr lang="ru-RU" dirty="0" smtClean="0"/>
              <a:t> </a:t>
            </a:r>
            <a:r>
              <a:rPr lang="ru-RU" dirty="0" err="1" smtClean="0"/>
              <a:t>питання</a:t>
            </a:r>
            <a:r>
              <a:rPr lang="ru-RU" dirty="0" smtClean="0"/>
              <a:t> про </a:t>
            </a:r>
            <a:r>
              <a:rPr lang="ru-RU" dirty="0" err="1" smtClean="0"/>
              <a:t>необхідну</a:t>
            </a:r>
            <a:r>
              <a:rPr lang="ru-RU" dirty="0" smtClean="0"/>
              <a:t> </a:t>
            </a:r>
            <a:r>
              <a:rPr lang="ru-RU" dirty="0" err="1" smtClean="0"/>
              <a:t>дієту</a:t>
            </a:r>
            <a:r>
              <a:rPr lang="ru-RU" dirty="0" smtClean="0"/>
              <a:t> </a:t>
            </a:r>
            <a:r>
              <a:rPr lang="ru-RU" dirty="0" err="1" smtClean="0"/>
              <a:t>вирішується</a:t>
            </a:r>
            <a:r>
              <a:rPr lang="ru-RU" dirty="0" smtClean="0"/>
              <a:t> </a:t>
            </a:r>
            <a:r>
              <a:rPr lang="ru-RU" dirty="0" err="1" smtClean="0"/>
              <a:t>індивідуально</a:t>
            </a:r>
            <a:r>
              <a:rPr lang="ru-RU" dirty="0" smtClean="0"/>
              <a:t>. </a:t>
            </a:r>
            <a:r>
              <a:rPr lang="ru-RU" dirty="0" err="1" smtClean="0"/>
              <a:t>Усілякі</a:t>
            </a:r>
            <a:r>
              <a:rPr lang="ru-RU" dirty="0" smtClean="0"/>
              <a:t> </a:t>
            </a:r>
            <a:r>
              <a:rPr lang="ru-RU" dirty="0" err="1" smtClean="0"/>
              <a:t>поради</a:t>
            </a:r>
            <a:r>
              <a:rPr lang="ru-RU" dirty="0" smtClean="0"/>
              <a:t> в </a:t>
            </a:r>
            <a:r>
              <a:rPr lang="ru-RU" dirty="0" err="1" smtClean="0"/>
              <a:t>популярних</a:t>
            </a:r>
            <a:r>
              <a:rPr lang="ru-RU" dirty="0" smtClean="0"/>
              <a:t> </a:t>
            </a:r>
            <a:r>
              <a:rPr lang="ru-RU" dirty="0" err="1" smtClean="0"/>
              <a:t>виданнях</a:t>
            </a:r>
            <a:r>
              <a:rPr lang="ru-RU" dirty="0" smtClean="0"/>
              <a:t> треба </a:t>
            </a:r>
            <a:r>
              <a:rPr lang="ru-RU" dirty="0" err="1" smtClean="0"/>
              <a:t>сприймати</a:t>
            </a:r>
            <a:r>
              <a:rPr lang="ru-RU" dirty="0" smtClean="0"/>
              <a:t> критично. Але </a:t>
            </a:r>
            <a:r>
              <a:rPr lang="ru-RU" dirty="0" err="1" smtClean="0"/>
              <a:t>можна</a:t>
            </a:r>
            <a:r>
              <a:rPr lang="ru-RU" dirty="0" smtClean="0"/>
              <a:t> </a:t>
            </a:r>
            <a:r>
              <a:rPr lang="ru-RU" dirty="0" err="1" smtClean="0"/>
              <a:t>сформулювати</a:t>
            </a:r>
            <a:r>
              <a:rPr lang="ru-RU" dirty="0" smtClean="0"/>
              <a:t> </a:t>
            </a:r>
            <a:r>
              <a:rPr lang="ru-RU" dirty="0" err="1" smtClean="0"/>
              <a:t>декілька</a:t>
            </a:r>
            <a:r>
              <a:rPr lang="ru-RU" dirty="0" smtClean="0"/>
              <a:t> </a:t>
            </a:r>
            <a:r>
              <a:rPr lang="ru-RU" dirty="0" err="1" smtClean="0"/>
              <a:t>загальних</a:t>
            </a:r>
            <a:r>
              <a:rPr lang="ru-RU" dirty="0" smtClean="0"/>
              <a:t> правил </a:t>
            </a:r>
            <a:r>
              <a:rPr lang="ru-RU" dirty="0" err="1" smtClean="0"/>
              <a:t>домашньої</a:t>
            </a:r>
            <a:r>
              <a:rPr lang="ru-RU" dirty="0" smtClean="0"/>
              <a:t> </a:t>
            </a:r>
            <a:r>
              <a:rPr lang="ru-RU" dirty="0" err="1" smtClean="0"/>
              <a:t>дієтології</a:t>
            </a:r>
            <a:r>
              <a:rPr lang="en-US" dirty="0" smtClean="0"/>
              <a:t>:</a:t>
            </a:r>
            <a:r>
              <a:rPr lang="ru-RU" dirty="0" smtClean="0"/>
              <a:t> </a:t>
            </a:r>
            <a:endParaRPr lang="ru-RU" dirty="0" smtClean="0"/>
          </a:p>
          <a:p>
            <a:r>
              <a:rPr lang="ru-RU" dirty="0" err="1" smtClean="0"/>
              <a:t>харчуватися</a:t>
            </a:r>
            <a:r>
              <a:rPr lang="ru-RU" dirty="0" smtClean="0"/>
              <a:t> </a:t>
            </a:r>
            <a:r>
              <a:rPr lang="ru-RU" dirty="0" err="1" smtClean="0"/>
              <a:t>різноманітно</a:t>
            </a:r>
            <a:r>
              <a:rPr lang="ru-RU" dirty="0" smtClean="0"/>
              <a:t>;</a:t>
            </a:r>
          </a:p>
          <a:p>
            <a:r>
              <a:rPr lang="ru-RU" dirty="0" err="1" smtClean="0"/>
              <a:t>харчуватися</a:t>
            </a:r>
            <a:r>
              <a:rPr lang="ru-RU" dirty="0" smtClean="0"/>
              <a:t> регулярно;</a:t>
            </a:r>
          </a:p>
          <a:p>
            <a:r>
              <a:rPr lang="ru-RU" dirty="0" smtClean="0"/>
              <a:t>не </a:t>
            </a:r>
            <a:r>
              <a:rPr lang="ru-RU" dirty="0" err="1" smtClean="0"/>
              <a:t>переїдати</a:t>
            </a:r>
            <a:r>
              <a:rPr lang="ru-RU" dirty="0" smtClean="0"/>
              <a:t>;</a:t>
            </a:r>
          </a:p>
          <a:p>
            <a:r>
              <a:rPr lang="ru-RU" dirty="0" err="1" smtClean="0"/>
              <a:t>проводити</a:t>
            </a:r>
            <a:r>
              <a:rPr lang="ru-RU" dirty="0" smtClean="0"/>
              <a:t> </a:t>
            </a:r>
            <a:r>
              <a:rPr lang="ru-RU" dirty="0" err="1" smtClean="0"/>
              <a:t>правильну</a:t>
            </a:r>
            <a:r>
              <a:rPr lang="ru-RU" dirty="0" smtClean="0"/>
              <a:t> </a:t>
            </a:r>
            <a:r>
              <a:rPr lang="ru-RU" dirty="0" err="1" smtClean="0"/>
              <a:t>кулінарну</a:t>
            </a:r>
            <a:r>
              <a:rPr lang="ru-RU" dirty="0" smtClean="0"/>
              <a:t> </a:t>
            </a:r>
            <a:r>
              <a:rPr lang="ru-RU" dirty="0" err="1" smtClean="0"/>
              <a:t>обробку</a:t>
            </a:r>
            <a:r>
              <a:rPr lang="ru-RU" dirty="0" smtClean="0"/>
              <a:t> </a:t>
            </a:r>
            <a:r>
              <a:rPr lang="ru-RU" dirty="0" err="1" smtClean="0"/>
              <a:t>продуктів</a:t>
            </a:r>
            <a:r>
              <a:rPr lang="ru-RU" dirty="0" smtClean="0"/>
              <a:t>;</a:t>
            </a:r>
          </a:p>
          <a:p>
            <a:r>
              <a:rPr lang="ru-RU" dirty="0" smtClean="0"/>
              <a:t>знати </a:t>
            </a:r>
            <a:r>
              <a:rPr lang="ru-RU" dirty="0" err="1" smtClean="0"/>
              <a:t>калорійність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хімічний</a:t>
            </a:r>
            <a:r>
              <a:rPr lang="ru-RU" dirty="0" smtClean="0"/>
              <a:t> склад </a:t>
            </a:r>
            <a:r>
              <a:rPr lang="ru-RU" dirty="0" err="1" smtClean="0"/>
              <a:t>добового</a:t>
            </a:r>
            <a:r>
              <a:rPr lang="ru-RU" dirty="0" smtClean="0"/>
              <a:t> </a:t>
            </a:r>
            <a:r>
              <a:rPr lang="ru-RU" dirty="0" err="1" smtClean="0"/>
              <a:t>раціону</a:t>
            </a:r>
            <a:r>
              <a:rPr lang="ru-RU" dirty="0" smtClean="0"/>
              <a:t> в </a:t>
            </a:r>
            <a:r>
              <a:rPr lang="ru-RU" dirty="0" err="1" smtClean="0"/>
              <a:t>цілому</a:t>
            </a:r>
            <a:r>
              <a:rPr lang="ru-RU" dirty="0" smtClean="0"/>
              <a:t>;</a:t>
            </a:r>
          </a:p>
          <a:p>
            <a:r>
              <a:rPr lang="ru-RU" dirty="0" smtClean="0"/>
              <a:t>знати </a:t>
            </a:r>
            <a:r>
              <a:rPr lang="ru-RU" dirty="0" err="1" smtClean="0"/>
              <a:t>особливості</a:t>
            </a:r>
            <a:r>
              <a:rPr lang="ru-RU" dirty="0" smtClean="0"/>
              <a:t> </a:t>
            </a:r>
            <a:r>
              <a:rPr lang="ru-RU" dirty="0" err="1" smtClean="0"/>
              <a:t>хімічного</a:t>
            </a:r>
            <a:r>
              <a:rPr lang="ru-RU" dirty="0" smtClean="0"/>
              <a:t> складу </a:t>
            </a:r>
            <a:r>
              <a:rPr lang="ru-RU" dirty="0" err="1" smtClean="0"/>
              <a:t>основних</a:t>
            </a:r>
            <a:r>
              <a:rPr lang="ru-RU" dirty="0" smtClean="0"/>
              <a:t> </a:t>
            </a:r>
            <a:r>
              <a:rPr lang="ru-RU" dirty="0" err="1" smtClean="0"/>
              <a:t>продуктів</a:t>
            </a:r>
            <a:r>
              <a:rPr lang="ru-RU" dirty="0" smtClean="0"/>
              <a:t> </a:t>
            </a:r>
            <a:r>
              <a:rPr lang="ru-RU" dirty="0" err="1" smtClean="0"/>
              <a:t>харчування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ÐÐ°ÑÑÐ¸Ð½ÐºÐ¸ Ð¿Ð¾ Ð·Ð°Ð¿ÑÐ¾ÑÑ Ð´ÑÑÑÐ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4214818"/>
            <a:ext cx="4000528" cy="2414579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7696200" cy="1143000"/>
          </a:xfrm>
          <a:effectLst>
            <a:reflection blurRad="6350" stA="52000" endA="300" endPos="35000" dir="5400000" sy="-100000" algn="bl" rotWithShape="0"/>
          </a:effectLst>
        </p:spPr>
        <p:txBody>
          <a:bodyPr>
            <a:normAutofit fontScale="90000"/>
          </a:bodyPr>
          <a:lstStyle/>
          <a:p>
            <a:pPr algn="ctr"/>
            <a:r>
              <a:rPr lang="ru-RU" i="1" dirty="0" err="1" smtClean="0"/>
              <a:t>Негативні</a:t>
            </a:r>
            <a:r>
              <a:rPr lang="ru-RU" i="1" dirty="0" smtClean="0"/>
              <a:t> </a:t>
            </a:r>
            <a:r>
              <a:rPr lang="ru-RU" i="1" dirty="0" err="1" smtClean="0"/>
              <a:t>наслідки</a:t>
            </a:r>
            <a:r>
              <a:rPr lang="ru-RU" i="1" dirty="0" smtClean="0"/>
              <a:t> </a:t>
            </a:r>
            <a:r>
              <a:rPr lang="ru-RU" i="1" dirty="0" err="1" smtClean="0"/>
              <a:t>незбалансованого</a:t>
            </a:r>
            <a:r>
              <a:rPr lang="ru-RU" i="1" dirty="0" smtClean="0"/>
              <a:t> </a:t>
            </a:r>
            <a:r>
              <a:rPr lang="ru-RU" i="1" dirty="0" err="1" smtClean="0"/>
              <a:t>харчування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9416"/>
            <a:ext cx="7239000" cy="3034030"/>
          </a:xfrm>
        </p:spPr>
        <p:txBody>
          <a:bodyPr/>
          <a:lstStyle/>
          <a:p>
            <a:pPr algn="ctr">
              <a:buNone/>
            </a:pPr>
            <a:r>
              <a:rPr lang="ru-RU" dirty="0" err="1" smtClean="0"/>
              <a:t>Неякісне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незбалансоване</a:t>
            </a:r>
            <a:r>
              <a:rPr lang="ru-RU" dirty="0" smtClean="0"/>
              <a:t> </a:t>
            </a:r>
            <a:r>
              <a:rPr lang="ru-RU" dirty="0" err="1" smtClean="0"/>
              <a:t>харчування</a:t>
            </a:r>
            <a:r>
              <a:rPr lang="ru-RU" dirty="0" smtClean="0"/>
              <a:t> </a:t>
            </a:r>
            <a:r>
              <a:rPr lang="ru-RU" dirty="0" err="1" smtClean="0"/>
              <a:t>може</a:t>
            </a:r>
            <a:r>
              <a:rPr lang="ru-RU" dirty="0" smtClean="0"/>
              <a:t> </a:t>
            </a:r>
            <a:r>
              <a:rPr lang="ru-RU" dirty="0" err="1" smtClean="0"/>
              <a:t>призводити</a:t>
            </a:r>
            <a:r>
              <a:rPr lang="ru-RU" dirty="0" smtClean="0"/>
              <a:t> до </a:t>
            </a:r>
            <a:r>
              <a:rPr lang="ru-RU" dirty="0" err="1" smtClean="0"/>
              <a:t>різних</a:t>
            </a:r>
            <a:r>
              <a:rPr lang="ru-RU" dirty="0" smtClean="0"/>
              <a:t> </a:t>
            </a:r>
            <a:r>
              <a:rPr lang="ru-RU" dirty="0" err="1" smtClean="0"/>
              <a:t>захворювань</a:t>
            </a:r>
            <a:r>
              <a:rPr lang="ru-RU" dirty="0" smtClean="0"/>
              <a:t>. </a:t>
            </a:r>
            <a:r>
              <a:rPr lang="ru-RU" dirty="0" err="1" smtClean="0"/>
              <a:t>Можуть</a:t>
            </a:r>
            <a:r>
              <a:rPr lang="ru-RU" dirty="0" smtClean="0"/>
              <a:t> </a:t>
            </a:r>
            <a:r>
              <a:rPr lang="ru-RU" dirty="0" err="1" smtClean="0"/>
              <a:t>проявитися</a:t>
            </a:r>
            <a:r>
              <a:rPr lang="ru-RU" dirty="0" smtClean="0"/>
              <a:t> гастрит </a:t>
            </a:r>
            <a:r>
              <a:rPr lang="ru-RU" dirty="0" err="1" smtClean="0"/>
              <a:t>або</a:t>
            </a:r>
            <a:r>
              <a:rPr lang="ru-RU" dirty="0" smtClean="0"/>
              <a:t> </a:t>
            </a:r>
            <a:r>
              <a:rPr lang="ru-RU" dirty="0" err="1" smtClean="0"/>
              <a:t>виразка</a:t>
            </a:r>
            <a:r>
              <a:rPr lang="ru-RU" dirty="0" smtClean="0"/>
              <a:t> </a:t>
            </a:r>
            <a:r>
              <a:rPr lang="ru-RU" dirty="0" err="1" smtClean="0"/>
              <a:t>шлунка.За</a:t>
            </a:r>
            <a:r>
              <a:rPr lang="ru-RU" dirty="0" smtClean="0"/>
              <a:t> </a:t>
            </a:r>
            <a:r>
              <a:rPr lang="ru-RU" dirty="0" err="1" smtClean="0"/>
              <a:t>відсутності</a:t>
            </a:r>
            <a:r>
              <a:rPr lang="ru-RU" dirty="0" smtClean="0"/>
              <a:t> </a:t>
            </a:r>
            <a:r>
              <a:rPr lang="ru-RU" dirty="0" err="1" smtClean="0"/>
              <a:t>або</a:t>
            </a:r>
            <a:r>
              <a:rPr lang="ru-RU" dirty="0" smtClean="0"/>
              <a:t> </a:t>
            </a:r>
            <a:r>
              <a:rPr lang="ru-RU" dirty="0" err="1" smtClean="0"/>
              <a:t>нестачі</a:t>
            </a:r>
            <a:r>
              <a:rPr lang="ru-RU" dirty="0" smtClean="0"/>
              <a:t> </a:t>
            </a:r>
            <a:r>
              <a:rPr lang="ru-RU" dirty="0" err="1" smtClean="0"/>
              <a:t>вітамінів</a:t>
            </a:r>
            <a:r>
              <a:rPr lang="ru-RU" dirty="0" smtClean="0"/>
              <a:t> </a:t>
            </a:r>
            <a:r>
              <a:rPr lang="ru-RU" dirty="0" err="1" smtClean="0"/>
              <a:t>виникають</a:t>
            </a:r>
            <a:r>
              <a:rPr lang="ru-RU" dirty="0" smtClean="0"/>
              <a:t> </a:t>
            </a:r>
            <a:r>
              <a:rPr lang="ru-RU" dirty="0" err="1" smtClean="0"/>
              <a:t>авітамінози</a:t>
            </a:r>
            <a:r>
              <a:rPr lang="ru-RU" dirty="0" smtClean="0"/>
              <a:t>. Через </a:t>
            </a:r>
            <a:r>
              <a:rPr lang="ru-RU" dirty="0" err="1" smtClean="0"/>
              <a:t>неправильне</a:t>
            </a:r>
            <a:r>
              <a:rPr lang="ru-RU" dirty="0" smtClean="0"/>
              <a:t> </a:t>
            </a:r>
            <a:r>
              <a:rPr lang="ru-RU" dirty="0" err="1" smtClean="0"/>
              <a:t>харчування</a:t>
            </a:r>
            <a:r>
              <a:rPr lang="ru-RU" dirty="0" smtClean="0"/>
              <a:t> </a:t>
            </a:r>
            <a:r>
              <a:rPr lang="ru-RU" dirty="0" err="1" smtClean="0"/>
              <a:t>страждають</a:t>
            </a:r>
            <a:r>
              <a:rPr lang="ru-RU" dirty="0" smtClean="0"/>
              <a:t> </a:t>
            </a:r>
            <a:r>
              <a:rPr lang="ru-RU" dirty="0" err="1" smtClean="0"/>
              <a:t>зуби</a:t>
            </a:r>
            <a:r>
              <a:rPr lang="ru-RU" dirty="0" smtClean="0"/>
              <a:t>, </a:t>
            </a:r>
            <a:r>
              <a:rPr lang="ru-RU" dirty="0" err="1" smtClean="0"/>
              <a:t>виникає</a:t>
            </a:r>
            <a:r>
              <a:rPr lang="ru-RU" dirty="0" smtClean="0"/>
              <a:t> </a:t>
            </a:r>
            <a:r>
              <a:rPr lang="ru-RU" dirty="0" err="1" smtClean="0"/>
              <a:t>карієс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22532" name="Picture 4" descr="ÐÐ°ÑÑÐ¸Ð½ÐºÐ¸ Ð¿Ð¾ Ð·Ð°Ð¿ÑÐ¾ÑÑ Ð´ÑÑÑÐ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4357694"/>
            <a:ext cx="3214710" cy="2214553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 b="981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429684" cy="1500198"/>
          </a:xfrm>
        </p:spPr>
        <p:txBody>
          <a:bodyPr>
            <a:normAutofit fontScale="90000"/>
          </a:bodyPr>
          <a:lstStyle/>
          <a:p>
            <a:pPr algn="ctr"/>
            <a:r>
              <a:rPr lang="ru-RU" cap="none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Найпоширенішим</a:t>
            </a:r>
            <a:r>
              <a:rPr lang="ru-RU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cap="none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наслідком</a:t>
            </a:r>
            <a:r>
              <a:rPr lang="ru-RU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cap="none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незбалансованого</a:t>
            </a:r>
            <a:r>
              <a:rPr lang="ru-RU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cap="none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харчування</a:t>
            </a:r>
            <a:r>
              <a:rPr lang="ru-RU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cap="none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є</a:t>
            </a:r>
            <a:r>
              <a:rPr lang="ru-RU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i="1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гастрит.</a:t>
            </a:r>
            <a:endParaRPr lang="ru-RU" cap="none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2500306"/>
            <a:ext cx="7239000" cy="259810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Гастрит</a:t>
            </a:r>
            <a:r>
              <a:rPr lang="ru-RU" sz="3200" b="1" dirty="0" smtClean="0"/>
              <a:t> </a:t>
            </a:r>
            <a:r>
              <a:rPr lang="ru-RU" sz="2800" dirty="0" smtClean="0"/>
              <a:t>— </a:t>
            </a:r>
            <a:r>
              <a:rPr lang="ru-RU" sz="2800" dirty="0" err="1" smtClean="0"/>
              <a:t>це</a:t>
            </a:r>
            <a:r>
              <a:rPr lang="ru-RU" sz="2800" dirty="0" smtClean="0"/>
              <a:t> </a:t>
            </a:r>
            <a:r>
              <a:rPr lang="ru-RU" sz="2800" dirty="0" err="1" smtClean="0"/>
              <a:t>запалення</a:t>
            </a:r>
            <a:r>
              <a:rPr lang="ru-RU" sz="2800" dirty="0" smtClean="0"/>
              <a:t> </a:t>
            </a:r>
            <a:r>
              <a:rPr lang="ru-RU" sz="2800" dirty="0" err="1" smtClean="0"/>
              <a:t>стінки</a:t>
            </a:r>
            <a:r>
              <a:rPr lang="ru-RU" sz="2800" dirty="0" smtClean="0"/>
              <a:t> </a:t>
            </a:r>
            <a:r>
              <a:rPr lang="ru-RU" sz="2800" dirty="0" err="1" smtClean="0"/>
              <a:t>шлунка</a:t>
            </a:r>
            <a:r>
              <a:rPr lang="ru-RU" sz="2800" dirty="0" smtClean="0"/>
              <a:t>, </a:t>
            </a:r>
            <a:r>
              <a:rPr lang="ru-RU" sz="2800" dirty="0" err="1" smtClean="0"/>
              <a:t>точніше</a:t>
            </a:r>
            <a:r>
              <a:rPr lang="ru-RU" sz="2800" dirty="0" smtClean="0"/>
              <a:t>, </a:t>
            </a:r>
            <a:r>
              <a:rPr lang="ru-RU" sz="2800" dirty="0" err="1" smtClean="0"/>
              <a:t>його</a:t>
            </a:r>
            <a:r>
              <a:rPr lang="ru-RU" sz="2800" dirty="0" smtClean="0"/>
              <a:t> </a:t>
            </a:r>
            <a:r>
              <a:rPr lang="ru-RU" sz="2800" dirty="0" err="1" smtClean="0"/>
              <a:t>слизової</a:t>
            </a:r>
            <a:r>
              <a:rPr lang="ru-RU" sz="2800" dirty="0" smtClean="0"/>
              <a:t> </a:t>
            </a:r>
            <a:r>
              <a:rPr lang="ru-RU" sz="2800" dirty="0" err="1" smtClean="0"/>
              <a:t>оболонки</a:t>
            </a:r>
            <a:r>
              <a:rPr lang="ru-RU" sz="2800" dirty="0" smtClean="0"/>
              <a:t>. Причини гастриту </a:t>
            </a:r>
            <a:r>
              <a:rPr lang="ru-RU" sz="2800" dirty="0" err="1" smtClean="0"/>
              <a:t>бувають</a:t>
            </a:r>
            <a:r>
              <a:rPr lang="ru-RU" sz="2800" dirty="0" smtClean="0"/>
              <a:t> </a:t>
            </a:r>
            <a:r>
              <a:rPr lang="ru-RU" sz="2800" dirty="0" err="1" smtClean="0"/>
              <a:t>різні</a:t>
            </a:r>
            <a:r>
              <a:rPr lang="ru-RU" sz="2800" dirty="0" smtClean="0"/>
              <a:t>, </a:t>
            </a:r>
            <a:r>
              <a:rPr lang="ru-RU" sz="2800" dirty="0" err="1" smtClean="0"/>
              <a:t>і</a:t>
            </a:r>
            <a:r>
              <a:rPr lang="ru-RU" sz="2800" dirty="0" smtClean="0"/>
              <a:t> одна </a:t>
            </a:r>
            <a:r>
              <a:rPr lang="ru-RU" sz="2800" dirty="0" err="1" smtClean="0"/>
              <a:t>з</a:t>
            </a:r>
            <a:r>
              <a:rPr lang="ru-RU" sz="2800" dirty="0" smtClean="0"/>
              <a:t> них — </a:t>
            </a:r>
            <a:r>
              <a:rPr lang="ru-RU" sz="2800" dirty="0" err="1" smtClean="0"/>
              <a:t>це</a:t>
            </a:r>
            <a:r>
              <a:rPr lang="ru-RU" sz="2800" dirty="0" smtClean="0"/>
              <a:t> </a:t>
            </a:r>
            <a:r>
              <a:rPr lang="ru-RU" sz="2800" dirty="0" err="1" smtClean="0"/>
              <a:t>нераціональне</a:t>
            </a:r>
            <a:r>
              <a:rPr lang="ru-RU" sz="2800" dirty="0" smtClean="0"/>
              <a:t> </a:t>
            </a:r>
            <a:r>
              <a:rPr lang="ru-RU" sz="2800" dirty="0" err="1" smtClean="0"/>
              <a:t>харчування</a:t>
            </a:r>
            <a:r>
              <a:rPr lang="ru-RU" sz="2800" dirty="0" smtClean="0"/>
              <a:t>.</a:t>
            </a:r>
            <a:endParaRPr lang="ru-RU" sz="2800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ÐÐ°ÑÑÐ¸Ð½ÐºÐ¸ Ð¿Ð¾ Ð·Ð°Ð¿ÑÐ¾ÑÑ ÑÐ°Ð¼ÐºÐ° Ð¸Ð· ÑÑÑÐºÑÐ¾Ð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2057" cy="6858000"/>
          </a:xfrm>
          <a:prstGeom prst="rect">
            <a:avLst/>
          </a:prstGeom>
          <a:noFill/>
        </p:spPr>
      </p:pic>
      <p:sp>
        <p:nvSpPr>
          <p:cNvPr id="5" name="Овал 4"/>
          <p:cNvSpPr/>
          <p:nvPr/>
        </p:nvSpPr>
        <p:spPr>
          <a:xfrm>
            <a:off x="3071802" y="928670"/>
            <a:ext cx="2857520" cy="1571636"/>
          </a:xfrm>
          <a:prstGeom prst="ellipse">
            <a:avLst/>
          </a:prstGeom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071802" y="1357298"/>
            <a:ext cx="30003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err="1" smtClean="0">
                <a:solidFill>
                  <a:schemeClr val="bg1"/>
                </a:solidFill>
              </a:rPr>
              <a:t>Основні</a:t>
            </a:r>
            <a:r>
              <a:rPr lang="ru-RU" sz="2200" b="1" dirty="0" smtClean="0">
                <a:solidFill>
                  <a:schemeClr val="bg1"/>
                </a:solidFill>
              </a:rPr>
              <a:t> </a:t>
            </a:r>
            <a:r>
              <a:rPr lang="ru-RU" sz="2200" b="1" dirty="0" err="1" smtClean="0">
                <a:solidFill>
                  <a:schemeClr val="bg1"/>
                </a:solidFill>
              </a:rPr>
              <a:t>симптоми</a:t>
            </a:r>
            <a:r>
              <a:rPr lang="ru-RU" sz="2200" b="1" dirty="0" smtClean="0">
                <a:solidFill>
                  <a:schemeClr val="bg1"/>
                </a:solidFill>
              </a:rPr>
              <a:t> гастриту</a:t>
            </a:r>
            <a:endParaRPr lang="ru-RU" sz="2200" b="1" dirty="0">
              <a:solidFill>
                <a:schemeClr val="bg1"/>
              </a:solidFill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 rot="10800000" flipV="1">
            <a:off x="2428860" y="2357430"/>
            <a:ext cx="785818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rot="5400000">
            <a:off x="4322761" y="2892421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5643570" y="2357430"/>
            <a:ext cx="642942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714348" y="2714620"/>
            <a:ext cx="214312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i="1" dirty="0" err="1" smtClean="0"/>
              <a:t>біль</a:t>
            </a:r>
            <a:r>
              <a:rPr lang="ru-RU" sz="2200" b="1" i="1" dirty="0" smtClean="0"/>
              <a:t>,</a:t>
            </a:r>
          </a:p>
          <a:p>
            <a:pPr algn="ctr"/>
            <a:r>
              <a:rPr lang="ru-RU" sz="2200" b="1" i="1" dirty="0" err="1" smtClean="0"/>
              <a:t>печіння</a:t>
            </a:r>
            <a:r>
              <a:rPr lang="ru-RU" sz="2200" b="1" i="1" dirty="0" smtClean="0"/>
              <a:t> «</a:t>
            </a:r>
            <a:r>
              <a:rPr lang="ru-RU" sz="2200" b="1" i="1" dirty="0" err="1" smtClean="0"/>
              <a:t>під</a:t>
            </a:r>
            <a:r>
              <a:rPr lang="ru-RU" sz="2200" b="1" i="1" dirty="0" smtClean="0"/>
              <a:t> ложечкою</a:t>
            </a:r>
            <a:r>
              <a:rPr lang="ru-RU" sz="2200" dirty="0" smtClean="0"/>
              <a:t>»</a:t>
            </a:r>
            <a:endParaRPr lang="ru-RU" sz="22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214678" y="3214686"/>
            <a:ext cx="31502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 err="1" smtClean="0"/>
              <a:t>постійне</a:t>
            </a:r>
            <a:r>
              <a:rPr lang="ru-RU" sz="2400" b="1" i="1" dirty="0" smtClean="0"/>
              <a:t> </a:t>
            </a:r>
            <a:r>
              <a:rPr lang="ru-RU" sz="2400" b="1" i="1" dirty="0" err="1" smtClean="0"/>
              <a:t>блювання</a:t>
            </a:r>
            <a:endParaRPr lang="ru-RU" sz="2400" b="1" i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6286512" y="2786058"/>
            <a:ext cx="13276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 err="1" smtClean="0"/>
              <a:t>нудота</a:t>
            </a:r>
            <a:endParaRPr lang="ru-RU" sz="2400" b="1" i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642910" y="4071942"/>
            <a:ext cx="7786742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i="1" dirty="0" err="1" smtClean="0"/>
              <a:t>Якщо</a:t>
            </a:r>
            <a:r>
              <a:rPr lang="ru-RU" sz="2600" i="1" dirty="0" smtClean="0"/>
              <a:t> гастрит не </a:t>
            </a:r>
            <a:r>
              <a:rPr lang="ru-RU" sz="2600" i="1" dirty="0" err="1" smtClean="0"/>
              <a:t>лікувати</a:t>
            </a:r>
            <a:r>
              <a:rPr lang="ru-RU" sz="2600" i="1" dirty="0" smtClean="0"/>
              <a:t>, то </a:t>
            </a:r>
            <a:r>
              <a:rPr lang="ru-RU" sz="2600" i="1" dirty="0" err="1" smtClean="0"/>
              <a:t>виникає</a:t>
            </a:r>
            <a:r>
              <a:rPr lang="ru-RU" sz="2600" i="1" dirty="0" smtClean="0"/>
              <a:t> </a:t>
            </a:r>
            <a:r>
              <a:rPr lang="ru-RU" sz="2600" i="1" dirty="0" err="1" smtClean="0"/>
              <a:t>виразкова</a:t>
            </a:r>
            <a:r>
              <a:rPr lang="ru-RU" sz="2600" i="1" dirty="0" smtClean="0"/>
              <a:t> хвороба </a:t>
            </a:r>
            <a:r>
              <a:rPr lang="ru-RU" sz="2600" i="1" dirty="0" err="1" smtClean="0"/>
              <a:t>шлунка</a:t>
            </a:r>
            <a:r>
              <a:rPr lang="ru-RU" sz="2600" i="1" dirty="0" smtClean="0"/>
              <a:t>. </a:t>
            </a:r>
            <a:r>
              <a:rPr lang="ru-RU" sz="2600" i="1" dirty="0" err="1" smtClean="0"/>
              <a:t>Це</a:t>
            </a:r>
            <a:r>
              <a:rPr lang="ru-RU" sz="2600" i="1" dirty="0" smtClean="0"/>
              <a:t> </a:t>
            </a:r>
            <a:r>
              <a:rPr lang="ru-RU" sz="2600" i="1" dirty="0" err="1" smtClean="0"/>
              <a:t>хронічне</a:t>
            </a:r>
            <a:r>
              <a:rPr lang="ru-RU" sz="2600" i="1" dirty="0" smtClean="0"/>
              <a:t> </a:t>
            </a:r>
            <a:r>
              <a:rPr lang="ru-RU" sz="2600" i="1" dirty="0" err="1" smtClean="0"/>
              <a:t>захво</a:t>
            </a:r>
            <a:r>
              <a:rPr lang="ru-RU" sz="2600" i="1" dirty="0" smtClean="0"/>
              <a:t>-</a:t>
            </a:r>
          </a:p>
          <a:p>
            <a:pPr algn="ctr"/>
            <a:r>
              <a:rPr lang="ru-RU" sz="2600" i="1" dirty="0" err="1" smtClean="0"/>
              <a:t>рювання</a:t>
            </a:r>
            <a:r>
              <a:rPr lang="ru-RU" sz="2600" i="1" dirty="0" smtClean="0"/>
              <a:t>, яке </a:t>
            </a:r>
            <a:r>
              <a:rPr lang="ru-RU" sz="2600" i="1" dirty="0" err="1" smtClean="0"/>
              <a:t>розвивається</a:t>
            </a:r>
            <a:r>
              <a:rPr lang="ru-RU" sz="2600" i="1" dirty="0" smtClean="0"/>
              <a:t> у </a:t>
            </a:r>
            <a:r>
              <a:rPr lang="ru-RU" sz="2600" i="1" dirty="0" err="1" smtClean="0"/>
              <a:t>разі</a:t>
            </a:r>
            <a:r>
              <a:rPr lang="ru-RU" sz="2600" i="1" dirty="0" smtClean="0"/>
              <a:t> </a:t>
            </a:r>
            <a:r>
              <a:rPr lang="ru-RU" sz="2600" i="1" dirty="0" err="1" smtClean="0"/>
              <a:t>порушення</a:t>
            </a:r>
            <a:r>
              <a:rPr lang="ru-RU" sz="2600" i="1" dirty="0" smtClean="0"/>
              <a:t> </a:t>
            </a:r>
            <a:r>
              <a:rPr lang="ru-RU" sz="2600" i="1" dirty="0" err="1" smtClean="0"/>
              <a:t>функціонального</a:t>
            </a:r>
            <a:r>
              <a:rPr lang="ru-RU" sz="2600" i="1" dirty="0" smtClean="0"/>
              <a:t> стану </a:t>
            </a:r>
            <a:r>
              <a:rPr lang="ru-RU" sz="2600" i="1" dirty="0" err="1" smtClean="0"/>
              <a:t>шлунка</a:t>
            </a:r>
            <a:r>
              <a:rPr lang="ru-RU" sz="2600" dirty="0" smtClean="0"/>
              <a:t>.</a:t>
            </a:r>
            <a:endParaRPr lang="ru-RU" sz="2600" dirty="0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 r="1554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7239000" cy="820122"/>
          </a:xfrm>
          <a:effectLst>
            <a:reflection blurRad="6350" stA="52000" endA="300" endPos="35000" dir="5400000" sy="-100000" algn="bl" rotWithShape="0"/>
          </a:effectLst>
        </p:spPr>
        <p:txBody>
          <a:bodyPr/>
          <a:lstStyle/>
          <a:p>
            <a:r>
              <a:rPr lang="ru-RU" i="1" dirty="0" err="1" smtClean="0"/>
              <a:t>Міфи</a:t>
            </a:r>
            <a:r>
              <a:rPr lang="ru-RU" i="1" dirty="0" smtClean="0"/>
              <a:t> </a:t>
            </a:r>
            <a:r>
              <a:rPr lang="ru-RU" i="1" dirty="0" err="1" smtClean="0"/>
              <a:t>і</a:t>
            </a:r>
            <a:r>
              <a:rPr lang="ru-RU" i="1" dirty="0" smtClean="0"/>
              <a:t> </a:t>
            </a:r>
            <a:r>
              <a:rPr lang="ru-RU" i="1" dirty="0" err="1" smtClean="0"/>
              <a:t>факти</a:t>
            </a:r>
            <a:r>
              <a:rPr lang="ru-RU" i="1" dirty="0" smtClean="0"/>
              <a:t> про </a:t>
            </a:r>
            <a:r>
              <a:rPr lang="ru-RU" i="1" dirty="0" err="1" smtClean="0"/>
              <a:t>дієти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142984"/>
            <a:ext cx="7858180" cy="528641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i="1" dirty="0" err="1" smtClean="0"/>
              <a:t>Міф</a:t>
            </a:r>
            <a:r>
              <a:rPr lang="ru-RU" b="1" i="1" dirty="0" smtClean="0"/>
              <a:t> 1</a:t>
            </a:r>
            <a:r>
              <a:rPr lang="ru-RU" i="1" dirty="0" smtClean="0"/>
              <a:t>: Велика </a:t>
            </a:r>
            <a:r>
              <a:rPr lang="ru-RU" i="1" dirty="0" err="1" smtClean="0"/>
              <a:t>кількість</a:t>
            </a:r>
            <a:r>
              <a:rPr lang="ru-RU" i="1" dirty="0" smtClean="0"/>
              <a:t> </a:t>
            </a:r>
            <a:r>
              <a:rPr lang="ru-RU" i="1" dirty="0" err="1" smtClean="0"/>
              <a:t>дієт</a:t>
            </a:r>
            <a:r>
              <a:rPr lang="ru-RU" i="1" dirty="0" smtClean="0"/>
              <a:t> </a:t>
            </a:r>
            <a:r>
              <a:rPr lang="ru-RU" i="1" dirty="0" err="1" smtClean="0"/>
              <a:t>є</a:t>
            </a:r>
            <a:r>
              <a:rPr lang="ru-RU" i="1" dirty="0" smtClean="0"/>
              <a:t> </a:t>
            </a:r>
            <a:r>
              <a:rPr lang="ru-RU" i="1" dirty="0" err="1" smtClean="0"/>
              <a:t>універсальними</a:t>
            </a:r>
            <a:r>
              <a:rPr lang="ru-RU" i="1" dirty="0" smtClean="0"/>
              <a:t> для </a:t>
            </a:r>
            <a:r>
              <a:rPr lang="ru-RU" i="1" dirty="0" err="1" smtClean="0"/>
              <a:t>всіх</a:t>
            </a:r>
            <a:r>
              <a:rPr lang="ru-RU" i="1" dirty="0" smtClean="0"/>
              <a:t> </a:t>
            </a:r>
            <a:r>
              <a:rPr lang="ru-RU" i="1" dirty="0" err="1" smtClean="0"/>
              <a:t>і</a:t>
            </a:r>
            <a:r>
              <a:rPr lang="ru-RU" i="1" dirty="0" smtClean="0"/>
              <a:t> </a:t>
            </a:r>
            <a:r>
              <a:rPr lang="ru-RU" i="1" dirty="0" err="1" smtClean="0"/>
              <a:t>допома</a:t>
            </a:r>
            <a:r>
              <a:rPr lang="ru-RU" dirty="0" err="1" smtClean="0"/>
              <a:t>гають</a:t>
            </a:r>
            <a:r>
              <a:rPr lang="ru-RU" dirty="0" smtClean="0"/>
              <a:t> </a:t>
            </a:r>
            <a:r>
              <a:rPr lang="ru-RU" dirty="0" err="1" smtClean="0"/>
              <a:t>усім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b="1" i="1" dirty="0" smtClean="0"/>
              <a:t>Факт</a:t>
            </a:r>
            <a:r>
              <a:rPr lang="ru-RU" i="1" dirty="0" smtClean="0"/>
              <a:t>: </a:t>
            </a:r>
            <a:r>
              <a:rPr lang="ru-RU" i="1" dirty="0" err="1" smtClean="0"/>
              <a:t>Усі</a:t>
            </a:r>
            <a:r>
              <a:rPr lang="ru-RU" i="1" dirty="0" smtClean="0"/>
              <a:t> </a:t>
            </a:r>
            <a:r>
              <a:rPr lang="ru-RU" i="1" dirty="0" err="1" smtClean="0"/>
              <a:t>лікарі-дієтологи</a:t>
            </a:r>
            <a:r>
              <a:rPr lang="ru-RU" i="1" dirty="0" smtClean="0"/>
              <a:t> </a:t>
            </a:r>
            <a:r>
              <a:rPr lang="ru-RU" i="1" dirty="0" err="1" smtClean="0"/>
              <a:t>стверджують</a:t>
            </a:r>
            <a:r>
              <a:rPr lang="ru-RU" i="1" dirty="0" smtClean="0"/>
              <a:t>, </a:t>
            </a:r>
            <a:r>
              <a:rPr lang="ru-RU" i="1" dirty="0" err="1" smtClean="0"/>
              <a:t>що</a:t>
            </a:r>
            <a:r>
              <a:rPr lang="ru-RU" i="1" dirty="0" smtClean="0"/>
              <a:t> </a:t>
            </a:r>
            <a:r>
              <a:rPr lang="ru-RU" i="1" dirty="0" err="1" smtClean="0"/>
              <a:t>підбір</a:t>
            </a:r>
            <a:r>
              <a:rPr lang="ru-RU" i="1" dirty="0" smtClean="0"/>
              <a:t> </a:t>
            </a:r>
            <a:r>
              <a:rPr lang="ru-RU" i="1" dirty="0" err="1" smtClean="0"/>
              <a:t>харчування</a:t>
            </a:r>
            <a:r>
              <a:rPr lang="ru-RU" i="1" dirty="0" smtClean="0"/>
              <a:t> </a:t>
            </a:r>
            <a:r>
              <a:rPr lang="ru-RU" dirty="0" smtClean="0"/>
              <a:t>повинен </a:t>
            </a:r>
            <a:r>
              <a:rPr lang="ru-RU" dirty="0" smtClean="0"/>
              <a:t>бути строго </a:t>
            </a:r>
            <a:r>
              <a:rPr lang="ru-RU" dirty="0" err="1" smtClean="0"/>
              <a:t>індивідуальним</a:t>
            </a:r>
            <a:r>
              <a:rPr lang="ru-RU" dirty="0" smtClean="0"/>
              <a:t>,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урахуванням</a:t>
            </a:r>
            <a:r>
              <a:rPr lang="ru-RU" dirty="0" smtClean="0"/>
              <a:t> </a:t>
            </a:r>
            <a:r>
              <a:rPr lang="ru-RU" dirty="0" err="1" smtClean="0"/>
              <a:t>захворювань</a:t>
            </a:r>
            <a:r>
              <a:rPr lang="ru-RU" dirty="0" smtClean="0"/>
              <a:t>. </a:t>
            </a:r>
            <a:r>
              <a:rPr lang="ru-RU" dirty="0" err="1" smtClean="0"/>
              <a:t>Організму</a:t>
            </a:r>
            <a:r>
              <a:rPr lang="ru-RU" dirty="0" smtClean="0"/>
              <a:t> </a:t>
            </a:r>
            <a:r>
              <a:rPr lang="ru-RU" dirty="0" err="1" smtClean="0"/>
              <a:t>кожної</a:t>
            </a:r>
            <a:r>
              <a:rPr lang="ru-RU" dirty="0" smtClean="0"/>
              <a:t> </a:t>
            </a:r>
            <a:r>
              <a:rPr lang="ru-RU" dirty="0" err="1" smtClean="0"/>
              <a:t>окремої</a:t>
            </a:r>
            <a:r>
              <a:rPr lang="ru-RU" dirty="0" smtClean="0"/>
              <a:t> </a:t>
            </a:r>
            <a:r>
              <a:rPr lang="ru-RU" dirty="0" err="1" smtClean="0"/>
              <a:t>людини</a:t>
            </a:r>
            <a:r>
              <a:rPr lang="ru-RU" dirty="0" smtClean="0"/>
              <a:t> </a:t>
            </a:r>
            <a:r>
              <a:rPr lang="ru-RU" dirty="0" err="1" smtClean="0"/>
              <a:t>притаманні</a:t>
            </a:r>
            <a:r>
              <a:rPr lang="ru-RU" dirty="0" smtClean="0"/>
              <a:t> </a:t>
            </a:r>
            <a:r>
              <a:rPr lang="ru-RU" dirty="0" err="1" smtClean="0"/>
              <a:t>свої</a:t>
            </a:r>
            <a:r>
              <a:rPr lang="ru-RU" dirty="0" smtClean="0"/>
              <a:t> </a:t>
            </a:r>
            <a:r>
              <a:rPr lang="ru-RU" dirty="0" err="1" smtClean="0"/>
              <a:t>особливості</a:t>
            </a:r>
            <a:r>
              <a:rPr lang="ru-RU" dirty="0" smtClean="0"/>
              <a:t>: одному </a:t>
            </a:r>
            <a:r>
              <a:rPr lang="ru-RU" dirty="0" err="1" smtClean="0"/>
              <a:t>певна</a:t>
            </a:r>
            <a:r>
              <a:rPr lang="ru-RU" dirty="0" smtClean="0"/>
              <a:t> </a:t>
            </a:r>
            <a:r>
              <a:rPr lang="ru-RU" dirty="0" err="1" smtClean="0"/>
              <a:t>дієта</a:t>
            </a:r>
            <a:r>
              <a:rPr lang="ru-RU" dirty="0" smtClean="0"/>
              <a:t> </a:t>
            </a:r>
            <a:r>
              <a:rPr lang="ru-RU" dirty="0" err="1" smtClean="0"/>
              <a:t>підійде</a:t>
            </a:r>
            <a:r>
              <a:rPr lang="ru-RU" dirty="0" smtClean="0"/>
              <a:t> добре, а </a:t>
            </a:r>
            <a:r>
              <a:rPr lang="ru-RU" dirty="0" err="1" smtClean="0"/>
              <a:t>іншому</a:t>
            </a:r>
            <a:r>
              <a:rPr lang="ru-RU" dirty="0" smtClean="0"/>
              <a:t> — </a:t>
            </a:r>
            <a:r>
              <a:rPr lang="ru-RU" dirty="0" err="1" smtClean="0"/>
              <a:t>ні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b="1" i="1" dirty="0" err="1" smtClean="0"/>
              <a:t>Міф</a:t>
            </a:r>
            <a:r>
              <a:rPr lang="ru-RU" b="1" i="1" dirty="0" smtClean="0"/>
              <a:t> 2</a:t>
            </a:r>
            <a:r>
              <a:rPr lang="ru-RU" i="1" dirty="0" smtClean="0"/>
              <a:t>: Не </a:t>
            </a:r>
            <a:r>
              <a:rPr lang="ru-RU" i="1" dirty="0" err="1" smtClean="0"/>
              <a:t>можна</a:t>
            </a:r>
            <a:r>
              <a:rPr lang="ru-RU" i="1" dirty="0" smtClean="0"/>
              <a:t> </a:t>
            </a:r>
            <a:r>
              <a:rPr lang="ru-RU" i="1" dirty="0" err="1" smtClean="0"/>
              <a:t>снідати</a:t>
            </a:r>
            <a:r>
              <a:rPr lang="ru-RU" i="1" dirty="0" smtClean="0"/>
              <a:t> </a:t>
            </a:r>
            <a:r>
              <a:rPr lang="ru-RU" i="1" dirty="0" err="1" smtClean="0"/>
              <a:t>під</a:t>
            </a:r>
            <a:r>
              <a:rPr lang="ru-RU" i="1" dirty="0" smtClean="0"/>
              <a:t> час </a:t>
            </a:r>
            <a:r>
              <a:rPr lang="ru-RU" i="1" dirty="0" err="1" smtClean="0"/>
              <a:t>дієти</a:t>
            </a:r>
            <a:r>
              <a:rPr lang="ru-RU" i="1" dirty="0" smtClean="0"/>
              <a:t>, </a:t>
            </a:r>
            <a:r>
              <a:rPr lang="ru-RU" i="1" dirty="0" err="1" smtClean="0"/>
              <a:t>або</a:t>
            </a:r>
            <a:r>
              <a:rPr lang="ru-RU" i="1" dirty="0" smtClean="0"/>
              <a:t> не треба </a:t>
            </a:r>
            <a:r>
              <a:rPr lang="ru-RU" i="1" dirty="0" err="1" smtClean="0"/>
              <a:t>вечеряти</a:t>
            </a:r>
            <a:r>
              <a:rPr lang="ru-RU" i="1" dirty="0" smtClean="0"/>
              <a:t>, </a:t>
            </a:r>
            <a:r>
              <a:rPr lang="ru-RU" i="1" dirty="0" err="1" smtClean="0"/>
              <a:t>або</a:t>
            </a:r>
            <a:r>
              <a:rPr lang="ru-RU" i="1" dirty="0" smtClean="0"/>
              <a:t> </a:t>
            </a:r>
            <a:r>
              <a:rPr lang="ru-RU" dirty="0" err="1" smtClean="0"/>
              <a:t>взагалі</a:t>
            </a:r>
            <a:r>
              <a:rPr lang="ru-RU" dirty="0" smtClean="0"/>
              <a:t> для </a:t>
            </a:r>
            <a:r>
              <a:rPr lang="ru-RU" dirty="0" err="1" smtClean="0"/>
              <a:t>ефективності</a:t>
            </a:r>
            <a:r>
              <a:rPr lang="ru-RU" dirty="0" smtClean="0"/>
              <a:t> </a:t>
            </a:r>
            <a:r>
              <a:rPr lang="ru-RU" dirty="0" err="1" smtClean="0"/>
              <a:t>дієти</a:t>
            </a:r>
            <a:r>
              <a:rPr lang="ru-RU" dirty="0" smtClean="0"/>
              <a:t> </a:t>
            </a:r>
            <a:r>
              <a:rPr lang="ru-RU" dirty="0" err="1" smtClean="0"/>
              <a:t>краще</a:t>
            </a:r>
            <a:r>
              <a:rPr lang="ru-RU" dirty="0" smtClean="0"/>
              <a:t> </a:t>
            </a:r>
            <a:r>
              <a:rPr lang="ru-RU" dirty="0" err="1" smtClean="0"/>
              <a:t>голодувати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b="1" i="1" dirty="0" smtClean="0"/>
              <a:t>Факт</a:t>
            </a:r>
            <a:r>
              <a:rPr lang="ru-RU" i="1" dirty="0" smtClean="0"/>
              <a:t>: У </a:t>
            </a:r>
            <a:r>
              <a:rPr lang="ru-RU" i="1" dirty="0" err="1" smtClean="0"/>
              <a:t>жодному</a:t>
            </a:r>
            <a:r>
              <a:rPr lang="ru-RU" i="1" dirty="0" smtClean="0"/>
              <a:t> </a:t>
            </a:r>
            <a:r>
              <a:rPr lang="ru-RU" i="1" dirty="0" err="1" smtClean="0"/>
              <a:t>разі</a:t>
            </a:r>
            <a:r>
              <a:rPr lang="ru-RU" i="1" dirty="0" smtClean="0"/>
              <a:t> не </a:t>
            </a:r>
            <a:r>
              <a:rPr lang="ru-RU" i="1" dirty="0" err="1" smtClean="0"/>
              <a:t>слід</a:t>
            </a:r>
            <a:r>
              <a:rPr lang="ru-RU" i="1" dirty="0" smtClean="0"/>
              <a:t> </a:t>
            </a:r>
            <a:r>
              <a:rPr lang="ru-RU" i="1" dirty="0" err="1" smtClean="0"/>
              <a:t>голодувати</a:t>
            </a:r>
            <a:r>
              <a:rPr lang="ru-RU" i="1" dirty="0" smtClean="0"/>
              <a:t>. </a:t>
            </a:r>
            <a:r>
              <a:rPr lang="ru-RU" i="1" dirty="0" err="1" smtClean="0"/>
              <a:t>Пропускати</a:t>
            </a:r>
            <a:r>
              <a:rPr lang="ru-RU" i="1" dirty="0" smtClean="0"/>
              <a:t> </a:t>
            </a:r>
            <a:r>
              <a:rPr lang="ru-RU" i="1" dirty="0" err="1" smtClean="0"/>
              <a:t>прийоми</a:t>
            </a:r>
            <a:r>
              <a:rPr lang="ru-RU" i="1" dirty="0" smtClean="0"/>
              <a:t> </a:t>
            </a:r>
            <a:r>
              <a:rPr lang="ru-RU" dirty="0" err="1" smtClean="0"/>
              <a:t>їжі</a:t>
            </a:r>
            <a:r>
              <a:rPr lang="ru-RU" dirty="0" smtClean="0"/>
              <a:t> — </a:t>
            </a:r>
            <a:r>
              <a:rPr lang="ru-RU" dirty="0" err="1" smtClean="0"/>
              <a:t>це</a:t>
            </a:r>
            <a:r>
              <a:rPr lang="ru-RU" dirty="0" smtClean="0"/>
              <a:t> </a:t>
            </a:r>
            <a:r>
              <a:rPr lang="ru-RU" dirty="0" err="1" smtClean="0"/>
              <a:t>найпростіший</a:t>
            </a:r>
            <a:r>
              <a:rPr lang="ru-RU" dirty="0" smtClean="0"/>
              <a:t> </a:t>
            </a:r>
            <a:r>
              <a:rPr lang="ru-RU" dirty="0" err="1" smtClean="0"/>
              <a:t>спосіб</a:t>
            </a:r>
            <a:r>
              <a:rPr lang="ru-RU" dirty="0" smtClean="0"/>
              <a:t> </a:t>
            </a:r>
            <a:r>
              <a:rPr lang="ru-RU" dirty="0" err="1" smtClean="0"/>
              <a:t>зіпсувати</a:t>
            </a:r>
            <a:r>
              <a:rPr lang="ru-RU" dirty="0" smtClean="0"/>
              <a:t> </a:t>
            </a:r>
            <a:r>
              <a:rPr lang="ru-RU" dirty="0" err="1" smtClean="0"/>
              <a:t>дієту</a:t>
            </a:r>
            <a:r>
              <a:rPr lang="ru-RU" dirty="0" smtClean="0"/>
              <a:t> </a:t>
            </a:r>
            <a:r>
              <a:rPr lang="ru-RU" dirty="0" err="1" smtClean="0"/>
              <a:t>й</a:t>
            </a:r>
            <a:r>
              <a:rPr lang="ru-RU" dirty="0" smtClean="0"/>
              <a:t> </a:t>
            </a:r>
            <a:r>
              <a:rPr lang="ru-RU" dirty="0" err="1" smtClean="0"/>
              <a:t>нашкодити</a:t>
            </a:r>
            <a:r>
              <a:rPr lang="ru-RU" dirty="0" smtClean="0"/>
              <a:t> </a:t>
            </a:r>
            <a:r>
              <a:rPr lang="ru-RU" dirty="0" err="1" smtClean="0"/>
              <a:t>собі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 l="9083" r="763" b="1804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484632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b="1" i="1" dirty="0" err="1" smtClean="0"/>
              <a:t>Міф</a:t>
            </a:r>
            <a:r>
              <a:rPr lang="ru-RU" sz="2400" b="1" i="1" dirty="0" smtClean="0"/>
              <a:t> 3:</a:t>
            </a:r>
            <a:r>
              <a:rPr lang="ru-RU" sz="2400" i="1" dirty="0" smtClean="0"/>
              <a:t> Треба </a:t>
            </a:r>
            <a:r>
              <a:rPr lang="ru-RU" sz="2400" i="1" dirty="0" err="1" smtClean="0"/>
              <a:t>замінити</a:t>
            </a:r>
            <a:r>
              <a:rPr lang="ru-RU" sz="2400" i="1" dirty="0" smtClean="0"/>
              <a:t> весь </a:t>
            </a:r>
            <a:r>
              <a:rPr lang="ru-RU" sz="2400" i="1" dirty="0" err="1" smtClean="0"/>
              <a:t>раціон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харчування</a:t>
            </a:r>
            <a:r>
              <a:rPr lang="ru-RU" sz="2400" i="1" dirty="0" smtClean="0"/>
              <a:t> на </a:t>
            </a:r>
            <a:r>
              <a:rPr lang="ru-RU" sz="2400" i="1" dirty="0" err="1" smtClean="0"/>
              <a:t>фрукти</a:t>
            </a:r>
            <a:r>
              <a:rPr lang="ru-RU" sz="2400" i="1" dirty="0" smtClean="0"/>
              <a:t> та </a:t>
            </a:r>
            <a:r>
              <a:rPr lang="ru-RU" sz="2400" i="1" dirty="0" err="1" smtClean="0"/>
              <a:t>овочі</a:t>
            </a:r>
            <a:r>
              <a:rPr lang="ru-RU" sz="2400" i="1" dirty="0" smtClean="0"/>
              <a:t> — </a:t>
            </a:r>
            <a:r>
              <a:rPr lang="ru-RU" sz="2400" i="1" dirty="0" err="1" smtClean="0"/>
              <a:t>це</a:t>
            </a:r>
            <a:r>
              <a:rPr lang="ru-RU" sz="2400" i="1" dirty="0" smtClean="0"/>
              <a:t> буде </a:t>
            </a:r>
            <a:r>
              <a:rPr lang="ru-RU" sz="2400" i="1" dirty="0" err="1" smtClean="0"/>
              <a:t>корисним</a:t>
            </a:r>
            <a:r>
              <a:rPr lang="ru-RU" sz="2400" i="1" dirty="0" smtClean="0"/>
              <a:t> для </a:t>
            </a:r>
            <a:r>
              <a:rPr lang="ru-RU" sz="2400" i="1" dirty="0" err="1" smtClean="0"/>
              <a:t>організму</a:t>
            </a:r>
            <a:r>
              <a:rPr lang="ru-RU" sz="2400" i="1" dirty="0" smtClean="0"/>
              <a:t>.</a:t>
            </a:r>
          </a:p>
          <a:p>
            <a:pPr>
              <a:buNone/>
            </a:pPr>
            <a:r>
              <a:rPr lang="ru-RU" sz="2400" b="1" i="1" dirty="0" smtClean="0"/>
              <a:t>Факт</a:t>
            </a:r>
            <a:r>
              <a:rPr lang="ru-RU" sz="2400" i="1" dirty="0" smtClean="0"/>
              <a:t>: </a:t>
            </a:r>
            <a:r>
              <a:rPr lang="ru-RU" sz="2400" i="1" dirty="0" err="1" smtClean="0"/>
              <a:t>Фрукти</a:t>
            </a:r>
            <a:r>
              <a:rPr lang="ru-RU" sz="2400" i="1" dirty="0" smtClean="0"/>
              <a:t> та </a:t>
            </a:r>
            <a:r>
              <a:rPr lang="ru-RU" sz="2400" i="1" dirty="0" err="1" smtClean="0"/>
              <a:t>овочі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є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корисними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тільки</a:t>
            </a:r>
            <a:r>
              <a:rPr lang="ru-RU" sz="2400" i="1" dirty="0" smtClean="0"/>
              <a:t> у </a:t>
            </a:r>
            <a:r>
              <a:rPr lang="ru-RU" sz="2400" i="1" dirty="0" err="1" smtClean="0"/>
              <a:t>разі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повноцінного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харчування</a:t>
            </a:r>
            <a:r>
              <a:rPr lang="ru-RU" sz="2400" i="1" dirty="0" smtClean="0"/>
              <a:t>, коли </a:t>
            </a:r>
            <a:r>
              <a:rPr lang="ru-RU" sz="2400" i="1" dirty="0" err="1" smtClean="0"/>
              <a:t>їжа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є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різноманітною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і</a:t>
            </a:r>
            <a:r>
              <a:rPr lang="ru-RU" sz="2400" i="1" dirty="0" smtClean="0"/>
              <a:t>, </a:t>
            </a:r>
            <a:r>
              <a:rPr lang="ru-RU" sz="2400" i="1" dirty="0" err="1" smtClean="0"/>
              <a:t>окрім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фруктів</a:t>
            </a:r>
            <a:r>
              <a:rPr lang="ru-RU" sz="2400" i="1" dirty="0" smtClean="0"/>
              <a:t> та </a:t>
            </a:r>
            <a:r>
              <a:rPr lang="ru-RU" sz="2400" i="1" dirty="0" err="1" smtClean="0"/>
              <a:t>овочів</a:t>
            </a:r>
            <a:r>
              <a:rPr lang="ru-RU" sz="2400" i="1" dirty="0" smtClean="0"/>
              <a:t>, </a:t>
            </a:r>
            <a:r>
              <a:rPr lang="ru-RU" sz="2400" i="1" dirty="0" err="1" smtClean="0"/>
              <a:t>включає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м’ясо</a:t>
            </a:r>
            <a:r>
              <a:rPr lang="ru-RU" sz="2400" i="1" dirty="0" smtClean="0"/>
              <a:t>, </a:t>
            </a:r>
            <a:r>
              <a:rPr lang="ru-RU" sz="2400" i="1" dirty="0" err="1" smtClean="0"/>
              <a:t>рибу</a:t>
            </a:r>
            <a:r>
              <a:rPr lang="ru-RU" sz="2400" i="1" dirty="0" smtClean="0"/>
              <a:t>, молоко та </a:t>
            </a:r>
            <a:r>
              <a:rPr lang="ru-RU" sz="2400" i="1" dirty="0" err="1" smtClean="0"/>
              <a:t>інші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необхідні</a:t>
            </a:r>
            <a:r>
              <a:rPr lang="ru-RU" sz="2400" i="1" dirty="0" smtClean="0"/>
              <a:t> для </a:t>
            </a:r>
            <a:r>
              <a:rPr lang="ru-RU" sz="2400" i="1" dirty="0" err="1" smtClean="0"/>
              <a:t>життєдіяльності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організму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продукти</a:t>
            </a:r>
            <a:r>
              <a:rPr lang="ru-RU" sz="2400" i="1" dirty="0" smtClean="0"/>
              <a:t>.</a:t>
            </a:r>
          </a:p>
          <a:p>
            <a:pPr>
              <a:buNone/>
            </a:pPr>
            <a:r>
              <a:rPr lang="ru-RU" sz="2400" b="1" i="1" dirty="0" err="1" smtClean="0"/>
              <a:t>Міф</a:t>
            </a:r>
            <a:r>
              <a:rPr lang="ru-RU" sz="2400" b="1" i="1" dirty="0" smtClean="0"/>
              <a:t> 4</a:t>
            </a:r>
            <a:r>
              <a:rPr lang="ru-RU" sz="2400" i="1" dirty="0" smtClean="0"/>
              <a:t>: </a:t>
            </a:r>
            <a:r>
              <a:rPr lang="ru-RU" sz="2400" i="1" dirty="0" err="1" smtClean="0"/>
              <a:t>Від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жирної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їжі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гладшають</a:t>
            </a:r>
            <a:r>
              <a:rPr lang="ru-RU" sz="2400" i="1" dirty="0" smtClean="0"/>
              <a:t>, </a:t>
            </a:r>
            <a:r>
              <a:rPr lang="ru-RU" sz="2400" i="1" dirty="0" err="1" smtClean="0"/>
              <a:t>краще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її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зовсім</a:t>
            </a:r>
            <a:r>
              <a:rPr lang="ru-RU" sz="2400" i="1" dirty="0" smtClean="0"/>
              <a:t> не </a:t>
            </a:r>
            <a:r>
              <a:rPr lang="ru-RU" sz="2400" i="1" dirty="0" err="1" smtClean="0"/>
              <a:t>вживати</a:t>
            </a:r>
            <a:r>
              <a:rPr lang="ru-RU" sz="2400" i="1" dirty="0" smtClean="0"/>
              <a:t>.</a:t>
            </a:r>
          </a:p>
          <a:p>
            <a:pPr>
              <a:buNone/>
            </a:pPr>
            <a:r>
              <a:rPr lang="ru-RU" sz="2400" b="1" i="1" dirty="0" smtClean="0"/>
              <a:t>Факт</a:t>
            </a:r>
            <a:r>
              <a:rPr lang="ru-RU" sz="2400" i="1" dirty="0" smtClean="0"/>
              <a:t>: 1 г жиру </a:t>
            </a:r>
            <a:r>
              <a:rPr lang="ru-RU" sz="2400" i="1" dirty="0" err="1" smtClean="0"/>
              <a:t>містить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удвічі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більше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калорій</a:t>
            </a:r>
            <a:r>
              <a:rPr lang="ru-RU" sz="2400" i="1" dirty="0" smtClean="0"/>
              <a:t>, </a:t>
            </a:r>
            <a:r>
              <a:rPr lang="ru-RU" sz="2400" i="1" dirty="0" err="1" smtClean="0"/>
              <a:t>ніж</a:t>
            </a:r>
            <a:r>
              <a:rPr lang="ru-RU" sz="2400" i="1" dirty="0" smtClean="0"/>
              <a:t> 1 г </a:t>
            </a:r>
            <a:r>
              <a:rPr lang="ru-RU" sz="2400" i="1" dirty="0" err="1" smtClean="0"/>
              <a:t>білків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або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вуглеводів</a:t>
            </a:r>
            <a:r>
              <a:rPr lang="ru-RU" sz="2400" i="1" dirty="0" smtClean="0"/>
              <a:t>, </a:t>
            </a:r>
            <a:r>
              <a:rPr lang="ru-RU" sz="2400" i="1" dirty="0" err="1" smtClean="0"/>
              <a:t>що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робить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жирні</a:t>
            </a:r>
            <a:r>
              <a:rPr lang="ru-RU" sz="2400" i="1" dirty="0" smtClean="0"/>
              <a:t> страви </a:t>
            </a:r>
            <a:r>
              <a:rPr lang="ru-RU" sz="2400" i="1" dirty="0" err="1" smtClean="0"/>
              <a:t>калорійнішими</a:t>
            </a:r>
            <a:r>
              <a:rPr lang="ru-RU" sz="2400" i="1" dirty="0" smtClean="0"/>
              <a:t>. </a:t>
            </a:r>
            <a:r>
              <a:rPr lang="ru-RU" sz="2400" i="1" dirty="0" err="1" smtClean="0"/>
              <a:t>Організм</a:t>
            </a:r>
            <a:r>
              <a:rPr lang="ru-RU" sz="2400" i="1" dirty="0" smtClean="0"/>
              <a:t> не </a:t>
            </a:r>
            <a:r>
              <a:rPr lang="ru-RU" sz="2400" i="1" dirty="0" err="1" smtClean="0"/>
              <a:t>може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існувати</a:t>
            </a:r>
            <a:r>
              <a:rPr lang="ru-RU" sz="2400" i="1" dirty="0" smtClean="0"/>
              <a:t> без </a:t>
            </a:r>
            <a:r>
              <a:rPr lang="ru-RU" sz="2400" i="1" dirty="0" err="1" smtClean="0"/>
              <a:t>жирів</a:t>
            </a:r>
            <a:r>
              <a:rPr lang="ru-RU" sz="2400" i="1" dirty="0" smtClean="0"/>
              <a:t>. Але </a:t>
            </a:r>
            <a:r>
              <a:rPr lang="ru-RU" sz="2400" i="1" dirty="0" err="1" smtClean="0"/>
              <a:t>жири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є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різними</a:t>
            </a:r>
            <a:r>
              <a:rPr lang="ru-RU" sz="2400" i="1" dirty="0" smtClean="0"/>
              <a:t>, </a:t>
            </a:r>
            <a:r>
              <a:rPr lang="ru-RU" sz="2400" i="1" dirty="0" err="1" smtClean="0"/>
              <a:t>і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їхня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корисність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чи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шкідливість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залежить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від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їхнього</a:t>
            </a:r>
            <a:r>
              <a:rPr lang="ru-RU" sz="2400" i="1" dirty="0" smtClean="0"/>
              <a:t> складу </a:t>
            </a:r>
            <a:r>
              <a:rPr lang="ru-RU" sz="2400" i="1" dirty="0" err="1" smtClean="0"/>
              <a:t>й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кількості</a:t>
            </a:r>
            <a:r>
              <a:rPr lang="ru-RU" sz="2400" i="1" dirty="0" smtClean="0"/>
              <a:t>.</a:t>
            </a:r>
            <a:endParaRPr lang="ru-RU" sz="2400" i="1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285728"/>
            <a:ext cx="7239000" cy="748684"/>
          </a:xfrm>
        </p:spPr>
        <p:txBody>
          <a:bodyPr/>
          <a:lstStyle/>
          <a:p>
            <a:r>
              <a:rPr lang="ru-RU" i="1" dirty="0" err="1" smtClean="0"/>
              <a:t>Харчові</a:t>
            </a:r>
            <a:r>
              <a:rPr lang="ru-RU" i="1" dirty="0" smtClean="0"/>
              <a:t> добавки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71546"/>
            <a:ext cx="7786742" cy="2357454"/>
          </a:xfrm>
        </p:spPr>
        <p:txBody>
          <a:bodyPr>
            <a:normAutofit/>
          </a:bodyPr>
          <a:lstStyle/>
          <a:p>
            <a:r>
              <a:rPr lang="ru-RU" sz="2800" b="1" i="1" dirty="0" err="1" smtClean="0"/>
              <a:t>Харчові</a:t>
            </a:r>
            <a:r>
              <a:rPr lang="ru-RU" sz="2800" b="1" i="1" dirty="0" smtClean="0"/>
              <a:t> добавки — </a:t>
            </a:r>
            <a:r>
              <a:rPr lang="ru-RU" sz="2800" i="1" dirty="0" err="1" smtClean="0"/>
              <a:t>це</a:t>
            </a:r>
            <a:r>
              <a:rPr lang="ru-RU" sz="2800" i="1" dirty="0" smtClean="0"/>
              <a:t> </a:t>
            </a:r>
            <a:r>
              <a:rPr lang="ru-RU" sz="2800" i="1" dirty="0" err="1" smtClean="0"/>
              <a:t>хімічні</a:t>
            </a:r>
            <a:r>
              <a:rPr lang="ru-RU" sz="2800" i="1" dirty="0" smtClean="0"/>
              <a:t> </a:t>
            </a:r>
            <a:r>
              <a:rPr lang="ru-RU" sz="2800" i="1" dirty="0" err="1" smtClean="0"/>
              <a:t>речовини</a:t>
            </a:r>
            <a:r>
              <a:rPr lang="ru-RU" sz="2800" i="1" dirty="0" smtClean="0"/>
              <a:t>, </a:t>
            </a:r>
            <a:r>
              <a:rPr lang="ru-RU" sz="2800" i="1" dirty="0" err="1" smtClean="0"/>
              <a:t>що</a:t>
            </a:r>
            <a:r>
              <a:rPr lang="ru-RU" sz="2800" i="1" dirty="0" smtClean="0"/>
              <a:t> </a:t>
            </a:r>
            <a:r>
              <a:rPr lang="ru-RU" sz="2800" i="1" dirty="0" err="1" smtClean="0"/>
              <a:t>додаються</a:t>
            </a:r>
            <a:r>
              <a:rPr lang="ru-RU" sz="2800" i="1" dirty="0" smtClean="0"/>
              <a:t> до </a:t>
            </a:r>
            <a:r>
              <a:rPr lang="ru-RU" sz="2800" i="1" dirty="0" err="1" smtClean="0"/>
              <a:t>харчо</a:t>
            </a:r>
            <a:r>
              <a:rPr lang="ru-RU" sz="2800" dirty="0" err="1" smtClean="0"/>
              <a:t>вих</a:t>
            </a:r>
            <a:r>
              <a:rPr lang="ru-RU" sz="2800" dirty="0" smtClean="0"/>
              <a:t> </a:t>
            </a:r>
            <a:r>
              <a:rPr lang="ru-RU" sz="2800" dirty="0" err="1" smtClean="0"/>
              <a:t>продуктів</a:t>
            </a:r>
            <a:r>
              <a:rPr lang="ru-RU" sz="2800" dirty="0" smtClean="0"/>
              <a:t> для </a:t>
            </a:r>
            <a:r>
              <a:rPr lang="ru-RU" sz="2800" dirty="0" err="1" smtClean="0"/>
              <a:t>поліпшення</a:t>
            </a:r>
            <a:r>
              <a:rPr lang="ru-RU" sz="2800" dirty="0" smtClean="0"/>
              <a:t> </a:t>
            </a:r>
            <a:r>
              <a:rPr lang="ru-RU" sz="2800" dirty="0" err="1" smtClean="0"/>
              <a:t>їхнього</a:t>
            </a:r>
            <a:r>
              <a:rPr lang="ru-RU" sz="2800" dirty="0" smtClean="0"/>
              <a:t> смаку, </a:t>
            </a:r>
            <a:r>
              <a:rPr lang="ru-RU" sz="2800" dirty="0" err="1" smtClean="0"/>
              <a:t>підвищення</a:t>
            </a:r>
            <a:r>
              <a:rPr lang="ru-RU" sz="2800" dirty="0" smtClean="0"/>
              <a:t> </a:t>
            </a:r>
            <a:r>
              <a:rPr lang="ru-RU" sz="2800" dirty="0" err="1" smtClean="0"/>
              <a:t>поживної</a:t>
            </a:r>
            <a:r>
              <a:rPr lang="ru-RU" sz="2800" dirty="0" smtClean="0"/>
              <a:t> </a:t>
            </a:r>
            <a:r>
              <a:rPr lang="ru-RU" sz="2800" dirty="0" err="1" smtClean="0"/>
              <a:t>цінності</a:t>
            </a:r>
            <a:r>
              <a:rPr lang="ru-RU" sz="2800" dirty="0" smtClean="0"/>
              <a:t> </a:t>
            </a:r>
            <a:r>
              <a:rPr lang="ru-RU" sz="2800" dirty="0" err="1" smtClean="0"/>
              <a:t>або</a:t>
            </a:r>
            <a:r>
              <a:rPr lang="ru-RU" sz="2800" dirty="0" smtClean="0"/>
              <a:t> </a:t>
            </a:r>
            <a:r>
              <a:rPr lang="ru-RU" sz="2800" dirty="0" err="1" smtClean="0"/>
              <a:t>запобігання</a:t>
            </a:r>
            <a:r>
              <a:rPr lang="ru-RU" sz="2800" dirty="0" smtClean="0"/>
              <a:t> </a:t>
            </a:r>
            <a:r>
              <a:rPr lang="ru-RU" sz="2800" dirty="0" err="1" smtClean="0"/>
              <a:t>псуванню</a:t>
            </a:r>
            <a:r>
              <a:rPr lang="ru-RU" sz="2800" dirty="0" smtClean="0"/>
              <a:t> продукту </a:t>
            </a:r>
            <a:r>
              <a:rPr lang="ru-RU" sz="2800" dirty="0" err="1" smtClean="0"/>
              <a:t>під</a:t>
            </a:r>
            <a:r>
              <a:rPr lang="ru-RU" sz="2800" dirty="0" smtClean="0"/>
              <a:t> час </a:t>
            </a:r>
            <a:r>
              <a:rPr lang="ru-RU" sz="2800" dirty="0" err="1" smtClean="0"/>
              <a:t>зберігання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pic>
        <p:nvPicPr>
          <p:cNvPr id="27650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3357562"/>
            <a:ext cx="6357982" cy="3143272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285728"/>
            <a:ext cx="6929486" cy="60513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uk-UA" sz="3200" b="1" i="1" dirty="0" smtClean="0"/>
              <a:t>Для чого потрібні всі ці добавки</a:t>
            </a:r>
            <a:r>
              <a:rPr lang="en-US" sz="3200" b="1" i="1" dirty="0" smtClean="0"/>
              <a:t>?</a:t>
            </a:r>
            <a:endParaRPr lang="ru-RU" sz="3200" b="1" i="1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928926" y="3143248"/>
            <a:ext cx="2571768" cy="857256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071802" y="3357562"/>
            <a:ext cx="2357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chemeClr val="bg1"/>
                </a:solidFill>
              </a:rPr>
              <a:t>Харчові добавки</a:t>
            </a:r>
            <a:endParaRPr lang="ru-RU" sz="2000" b="1" dirty="0">
              <a:solidFill>
                <a:schemeClr val="bg1"/>
              </a:solidFill>
            </a:endParaRPr>
          </a:p>
        </p:txBody>
      </p:sp>
      <p:cxnSp>
        <p:nvCxnSpPr>
          <p:cNvPr id="7" name="Прямая со стрелкой 6"/>
          <p:cNvCxnSpPr/>
          <p:nvPr/>
        </p:nvCxnSpPr>
        <p:spPr>
          <a:xfrm rot="10800000">
            <a:off x="2285984" y="2643182"/>
            <a:ext cx="642942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rot="10800000" flipV="1">
            <a:off x="2214546" y="4000504"/>
            <a:ext cx="714380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V="1">
            <a:off x="5500694" y="2714620"/>
            <a:ext cx="714380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5572132" y="4000504"/>
            <a:ext cx="642942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stCxn id="4" idx="0"/>
          </p:cNvCxnSpPr>
          <p:nvPr/>
        </p:nvCxnSpPr>
        <p:spPr>
          <a:xfrm rot="5400000" flipH="1" flipV="1">
            <a:off x="3893339" y="2821777"/>
            <a:ext cx="64294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rot="5400000">
            <a:off x="3858414" y="4428338"/>
            <a:ext cx="71438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Скругленный прямоугольник 20"/>
          <p:cNvSpPr/>
          <p:nvPr/>
        </p:nvSpPr>
        <p:spPr>
          <a:xfrm>
            <a:off x="357158" y="1785926"/>
            <a:ext cx="2000264" cy="857256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428596" y="2000240"/>
            <a:ext cx="17859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Консерванти</a:t>
            </a:r>
            <a:endParaRPr lang="ru-RU" sz="2000" b="1" dirty="0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14282" y="4572008"/>
            <a:ext cx="2000264" cy="78581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3143240" y="5000636"/>
            <a:ext cx="2000264" cy="78581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3214678" y="1500174"/>
            <a:ext cx="2000264" cy="78581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6072198" y="1857364"/>
            <a:ext cx="2000264" cy="78581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6072198" y="4500570"/>
            <a:ext cx="2000264" cy="78581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TextBox 27"/>
          <p:cNvSpPr txBox="1"/>
          <p:nvPr/>
        </p:nvSpPr>
        <p:spPr>
          <a:xfrm>
            <a:off x="357158" y="4714884"/>
            <a:ext cx="1928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Приправи</a:t>
            </a:r>
            <a:endParaRPr lang="ru-RU" sz="24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3214678" y="5143512"/>
            <a:ext cx="185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Барвники</a:t>
            </a:r>
            <a:endParaRPr lang="ru-RU" sz="2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6215074" y="4643446"/>
            <a:ext cx="1928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Розпушувачі</a:t>
            </a:r>
            <a:endParaRPr lang="ru-RU" sz="20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6215074" y="2071678"/>
            <a:ext cx="18573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Наповнювачі</a:t>
            </a:r>
            <a:endParaRPr lang="ru-RU" sz="20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3357554" y="1643050"/>
            <a:ext cx="2000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Ущільнювачі</a:t>
            </a:r>
            <a:endParaRPr lang="ru-RU" sz="2000" b="1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14290"/>
            <a:ext cx="5114932" cy="621510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err="1" smtClean="0"/>
              <a:t>Крім</a:t>
            </a:r>
            <a:r>
              <a:rPr lang="ru-RU" dirty="0" smtClean="0"/>
              <a:t> </a:t>
            </a:r>
            <a:r>
              <a:rPr lang="ru-RU" dirty="0" err="1" smtClean="0"/>
              <a:t>харчових</a:t>
            </a:r>
            <a:r>
              <a:rPr lang="ru-RU" dirty="0" smtClean="0"/>
              <a:t> добавок, </a:t>
            </a:r>
            <a:r>
              <a:rPr lang="ru-RU" dirty="0" err="1" smtClean="0"/>
              <a:t>які</a:t>
            </a:r>
            <a:r>
              <a:rPr lang="ru-RU" dirty="0" smtClean="0"/>
              <a:t> </a:t>
            </a:r>
            <a:r>
              <a:rPr lang="ru-RU" dirty="0" err="1" smtClean="0"/>
              <a:t>додають</a:t>
            </a:r>
            <a:r>
              <a:rPr lang="ru-RU" dirty="0" smtClean="0"/>
              <a:t> </a:t>
            </a:r>
            <a:r>
              <a:rPr lang="ru-RU" dirty="0" err="1" smtClean="0"/>
              <a:t>виробники</a:t>
            </a:r>
            <a:r>
              <a:rPr lang="ru-RU" dirty="0" smtClean="0"/>
              <a:t> </a:t>
            </a:r>
            <a:r>
              <a:rPr lang="ru-RU" dirty="0" err="1" smtClean="0"/>
              <a:t>є</a:t>
            </a:r>
            <a:r>
              <a:rPr lang="ru-RU" dirty="0" smtClean="0"/>
              <a:t> </a:t>
            </a:r>
            <a:r>
              <a:rPr lang="ru-RU" dirty="0" err="1" smtClean="0"/>
              <a:t>ще</a:t>
            </a:r>
            <a:r>
              <a:rPr lang="ru-RU" dirty="0" smtClean="0"/>
              <a:t> </a:t>
            </a:r>
            <a:r>
              <a:rPr lang="ru-RU" dirty="0" err="1" smtClean="0"/>
              <a:t>такі</a:t>
            </a:r>
            <a:r>
              <a:rPr lang="ru-RU" dirty="0" smtClean="0"/>
              <a:t>, </a:t>
            </a:r>
            <a:r>
              <a:rPr lang="ru-RU" dirty="0" err="1" smtClean="0"/>
              <a:t>які</a:t>
            </a:r>
            <a:r>
              <a:rPr lang="ru-RU" dirty="0" smtClean="0"/>
              <a:t> </a:t>
            </a:r>
            <a:r>
              <a:rPr lang="ru-RU" dirty="0" err="1" smtClean="0"/>
              <a:t>використовуються</a:t>
            </a:r>
            <a:r>
              <a:rPr lang="ru-RU" dirty="0" smtClean="0"/>
              <a:t> </a:t>
            </a:r>
            <a:r>
              <a:rPr lang="ru-RU" dirty="0" err="1" smtClean="0"/>
              <a:t>індивідуально</a:t>
            </a:r>
            <a:r>
              <a:rPr lang="ru-RU" dirty="0" smtClean="0"/>
              <a:t>. </a:t>
            </a:r>
            <a:r>
              <a:rPr lang="ru-RU" dirty="0" err="1" smtClean="0"/>
              <a:t>Різні</a:t>
            </a:r>
            <a:r>
              <a:rPr lang="ru-RU" dirty="0" smtClean="0"/>
              <a:t> </a:t>
            </a:r>
            <a:r>
              <a:rPr lang="ru-RU" dirty="0" err="1" smtClean="0"/>
              <a:t>фірми</a:t>
            </a:r>
            <a:r>
              <a:rPr lang="ru-RU" dirty="0" smtClean="0"/>
              <a:t> </a:t>
            </a:r>
            <a:r>
              <a:rPr lang="ru-RU" dirty="0" err="1" smtClean="0"/>
              <a:t>можуть</a:t>
            </a:r>
            <a:r>
              <a:rPr lang="ru-RU" dirty="0" smtClean="0"/>
              <a:t> </a:t>
            </a:r>
            <a:r>
              <a:rPr lang="ru-RU" dirty="0" err="1" smtClean="0"/>
              <a:t>пропонувати</a:t>
            </a:r>
            <a:r>
              <a:rPr lang="ru-RU" dirty="0" smtClean="0"/>
              <a:t> </a:t>
            </a:r>
            <a:r>
              <a:rPr lang="ru-RU" dirty="0" err="1" smtClean="0"/>
              <a:t>свої</a:t>
            </a:r>
            <a:r>
              <a:rPr lang="ru-RU" dirty="0" smtClean="0"/>
              <a:t> </a:t>
            </a:r>
            <a:r>
              <a:rPr lang="ru-RU" dirty="0" err="1" smtClean="0"/>
              <a:t>харчові</a:t>
            </a:r>
            <a:r>
              <a:rPr lang="ru-RU" dirty="0" smtClean="0"/>
              <a:t> добавки до </a:t>
            </a:r>
            <a:r>
              <a:rPr lang="ru-RU" dirty="0" err="1" smtClean="0"/>
              <a:t>повсякденного</a:t>
            </a:r>
            <a:r>
              <a:rPr lang="ru-RU" dirty="0" smtClean="0"/>
              <a:t> </a:t>
            </a:r>
            <a:r>
              <a:rPr lang="ru-RU" dirty="0" err="1" smtClean="0"/>
              <a:t>харчування</a:t>
            </a:r>
            <a:r>
              <a:rPr lang="ru-RU" dirty="0" smtClean="0"/>
              <a:t>. </a:t>
            </a:r>
          </a:p>
          <a:p>
            <a:pPr>
              <a:buNone/>
            </a:pPr>
            <a:r>
              <a:rPr lang="ru-RU" dirty="0" err="1" smtClean="0"/>
              <a:t>Стверджують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ці</a:t>
            </a:r>
            <a:r>
              <a:rPr lang="ru-RU" dirty="0" smtClean="0"/>
              <a:t> добавки </a:t>
            </a:r>
            <a:r>
              <a:rPr lang="ru-RU" dirty="0" err="1" smtClean="0"/>
              <a:t>можуть</a:t>
            </a:r>
            <a:r>
              <a:rPr lang="ru-RU" dirty="0" smtClean="0"/>
              <a:t> </a:t>
            </a:r>
            <a:r>
              <a:rPr lang="ru-RU" dirty="0" err="1" smtClean="0"/>
              <a:t>сприяти</a:t>
            </a:r>
            <a:r>
              <a:rPr lang="ru-RU" dirty="0" smtClean="0"/>
              <a:t> </a:t>
            </a:r>
            <a:r>
              <a:rPr lang="ru-RU" dirty="0" err="1" smtClean="0"/>
              <a:t>схудненню</a:t>
            </a:r>
            <a:r>
              <a:rPr lang="ru-RU" dirty="0" smtClean="0"/>
              <a:t>, </a:t>
            </a:r>
            <a:r>
              <a:rPr lang="ru-RU" dirty="0" err="1" smtClean="0"/>
              <a:t>використовуватися</a:t>
            </a:r>
            <a:r>
              <a:rPr lang="ru-RU" dirty="0" smtClean="0"/>
              <a:t> для </a:t>
            </a:r>
            <a:r>
              <a:rPr lang="ru-RU" dirty="0" err="1" smtClean="0"/>
              <a:t>профілактики</a:t>
            </a:r>
            <a:r>
              <a:rPr lang="ru-RU" dirty="0" smtClean="0"/>
              <a:t> </a:t>
            </a:r>
            <a:r>
              <a:rPr lang="ru-RU" dirty="0" err="1" smtClean="0"/>
              <a:t>будь-яких</a:t>
            </a:r>
            <a:r>
              <a:rPr lang="ru-RU" dirty="0" smtClean="0"/>
              <a:t> </a:t>
            </a:r>
            <a:r>
              <a:rPr lang="ru-RU" dirty="0" err="1" smtClean="0"/>
              <a:t>захворювань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навіть</a:t>
            </a:r>
            <a:r>
              <a:rPr lang="ru-RU" dirty="0" smtClean="0"/>
              <a:t> </a:t>
            </a:r>
            <a:r>
              <a:rPr lang="ru-RU" dirty="0" err="1" smtClean="0"/>
              <a:t>їх</a:t>
            </a:r>
            <a:r>
              <a:rPr lang="ru-RU" dirty="0" smtClean="0"/>
              <a:t> </a:t>
            </a:r>
            <a:r>
              <a:rPr lang="ru-RU" dirty="0" err="1" smtClean="0"/>
              <a:t>лікування</a:t>
            </a:r>
            <a:r>
              <a:rPr lang="ru-RU" dirty="0" smtClean="0"/>
              <a:t>. </a:t>
            </a:r>
            <a:r>
              <a:rPr lang="ru-RU" dirty="0" err="1" smtClean="0"/>
              <a:t>Вживати</a:t>
            </a:r>
            <a:r>
              <a:rPr lang="ru-RU" dirty="0" smtClean="0"/>
              <a:t> </a:t>
            </a:r>
            <a:r>
              <a:rPr lang="ru-RU" dirty="0" err="1" smtClean="0"/>
              <a:t>ці</a:t>
            </a:r>
            <a:r>
              <a:rPr lang="ru-RU" dirty="0" smtClean="0"/>
              <a:t> </a:t>
            </a:r>
            <a:r>
              <a:rPr lang="ru-RU" dirty="0" err="1" smtClean="0"/>
              <a:t>харчові</a:t>
            </a:r>
            <a:r>
              <a:rPr lang="ru-RU" dirty="0" smtClean="0"/>
              <a:t> добавки </a:t>
            </a:r>
            <a:r>
              <a:rPr lang="ru-RU" dirty="0" err="1" smtClean="0"/>
              <a:t>можна</a:t>
            </a:r>
            <a:r>
              <a:rPr lang="ru-RU" dirty="0" smtClean="0"/>
              <a:t> </a:t>
            </a:r>
            <a:r>
              <a:rPr lang="ru-RU" dirty="0" err="1" smtClean="0"/>
              <a:t>тільки</a:t>
            </a:r>
            <a:r>
              <a:rPr lang="ru-RU" dirty="0" smtClean="0"/>
              <a:t> </a:t>
            </a:r>
            <a:r>
              <a:rPr lang="ru-RU" dirty="0" err="1" smtClean="0"/>
              <a:t>після</a:t>
            </a:r>
            <a:r>
              <a:rPr lang="ru-RU" dirty="0" smtClean="0"/>
              <a:t> </a:t>
            </a:r>
            <a:r>
              <a:rPr lang="ru-RU" dirty="0" err="1" smtClean="0"/>
              <a:t>консультації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лікарем</a:t>
            </a:r>
            <a:r>
              <a:rPr lang="ru-RU" dirty="0" smtClean="0"/>
              <a:t>, </a:t>
            </a:r>
            <a:r>
              <a:rPr lang="ru-RU" dirty="0" err="1" smtClean="0"/>
              <a:t>який</a:t>
            </a:r>
            <a:r>
              <a:rPr lang="ru-RU" dirty="0" smtClean="0"/>
              <a:t> добре </a:t>
            </a:r>
            <a:r>
              <a:rPr lang="ru-RU" dirty="0" err="1" smtClean="0"/>
              <a:t>обізнаний</a:t>
            </a:r>
            <a:r>
              <a:rPr lang="ru-RU" dirty="0" smtClean="0"/>
              <a:t> про стан </a:t>
            </a:r>
            <a:r>
              <a:rPr lang="ru-RU" dirty="0" err="1" smtClean="0"/>
              <a:t>здоров’я</a:t>
            </a:r>
            <a:r>
              <a:rPr lang="ru-RU" dirty="0" smtClean="0"/>
              <a:t> </a:t>
            </a:r>
            <a:r>
              <a:rPr lang="ru-RU" dirty="0" err="1" smtClean="0"/>
              <a:t>людини</a:t>
            </a:r>
            <a:r>
              <a:rPr lang="ru-RU" dirty="0" smtClean="0"/>
              <a:t>. </a:t>
            </a:r>
          </a:p>
          <a:p>
            <a:pPr>
              <a:buNone/>
            </a:pPr>
            <a:r>
              <a:rPr lang="ru-RU" dirty="0" smtClean="0"/>
              <a:t>Для </a:t>
            </a:r>
            <a:r>
              <a:rPr lang="ru-RU" dirty="0" err="1" smtClean="0"/>
              <a:t>підлітка</a:t>
            </a:r>
            <a:r>
              <a:rPr lang="ru-RU" dirty="0" smtClean="0"/>
              <a:t>, </a:t>
            </a:r>
            <a:r>
              <a:rPr lang="ru-RU" dirty="0" err="1" smtClean="0"/>
              <a:t>який</a:t>
            </a:r>
            <a:r>
              <a:rPr lang="ru-RU" dirty="0" smtClean="0"/>
              <a:t> </a:t>
            </a:r>
            <a:r>
              <a:rPr lang="ru-RU" dirty="0" err="1" smtClean="0"/>
              <a:t>раціонально</a:t>
            </a:r>
            <a:r>
              <a:rPr lang="ru-RU" dirty="0" smtClean="0"/>
              <a:t> </a:t>
            </a:r>
            <a:r>
              <a:rPr lang="ru-RU" dirty="0" err="1" smtClean="0"/>
              <a:t>харчується</a:t>
            </a:r>
            <a:r>
              <a:rPr lang="ru-RU" dirty="0" smtClean="0"/>
              <a:t>, </a:t>
            </a:r>
            <a:r>
              <a:rPr lang="ru-RU" dirty="0" err="1" smtClean="0"/>
              <a:t>такі</a:t>
            </a:r>
            <a:r>
              <a:rPr lang="ru-RU" dirty="0" smtClean="0"/>
              <a:t> </a:t>
            </a:r>
            <a:r>
              <a:rPr lang="ru-RU" dirty="0" err="1" smtClean="0"/>
              <a:t>харчові</a:t>
            </a:r>
            <a:r>
              <a:rPr lang="ru-RU" dirty="0" smtClean="0"/>
              <a:t> добавки </a:t>
            </a:r>
            <a:r>
              <a:rPr lang="ru-RU" dirty="0" err="1" smtClean="0"/>
              <a:t>зовсім</a:t>
            </a:r>
            <a:r>
              <a:rPr lang="ru-RU" dirty="0" smtClean="0"/>
              <a:t> не </a:t>
            </a:r>
            <a:r>
              <a:rPr lang="ru-RU" dirty="0" err="1" smtClean="0"/>
              <a:t>потрібні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28674" name="Picture 2" descr="ÐÐ°ÑÑÐ¸Ð½ÐºÐ¸ Ð¿Ð¾ Ð·Ð°Ð¿ÑÐ¾ÑÑ ÑÐ°ÑÑÐ¾Ð²Ñ Ð´Ð¾Ð±Ð°Ð²Ðº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214290"/>
            <a:ext cx="3929082" cy="2271703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28676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4572008"/>
            <a:ext cx="3786182" cy="2071702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  <p:pic>
        <p:nvPicPr>
          <p:cNvPr id="28678" name="Picture 6" descr="ÐÐ°ÑÑÐ¸Ð½ÐºÐ¸ Ð¿Ð¾ Ð·Ð°Ð¿ÑÐ¾ÑÑ ÑÐ°ÑÑÐ¾Ð²Ñ Ð´Ð¾Ð±Ð°Ð²Ðº"/>
          <p:cNvPicPr>
            <a:picLocks noChangeAspect="1" noChangeArrowheads="1"/>
          </p:cNvPicPr>
          <p:nvPr/>
        </p:nvPicPr>
        <p:blipFill>
          <a:blip r:embed="rId4" cstate="print"/>
          <a:srcRect l="4478" t="29167" r="3730"/>
          <a:stretch>
            <a:fillRect/>
          </a:stretch>
        </p:blipFill>
        <p:spPr bwMode="auto">
          <a:xfrm>
            <a:off x="5357818" y="2714620"/>
            <a:ext cx="3357586" cy="1714489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effectLst>
            <a:reflection blurRad="6350" stA="50000" endA="300" endPos="55000" dir="5400000" sy="-100000" algn="bl" rotWithShape="0"/>
          </a:effectLst>
        </p:spPr>
        <p:txBody>
          <a:bodyPr>
            <a:normAutofit fontScale="90000"/>
          </a:bodyPr>
          <a:lstStyle/>
          <a:p>
            <a:pPr algn="ctr"/>
            <a:r>
              <a:rPr lang="ru-RU" i="1" dirty="0" err="1" smtClean="0"/>
              <a:t>Запитання</a:t>
            </a:r>
            <a:r>
              <a:rPr lang="ru-RU" i="1" dirty="0" smtClean="0"/>
              <a:t> для </a:t>
            </a:r>
            <a:r>
              <a:rPr lang="ru-RU" i="1" dirty="0" err="1" smtClean="0"/>
              <a:t>повторення</a:t>
            </a:r>
            <a:r>
              <a:rPr lang="ru-RU" i="1" dirty="0" smtClean="0"/>
              <a:t> </a:t>
            </a:r>
            <a:r>
              <a:rPr lang="ru-RU" i="1" dirty="0" err="1" smtClean="0"/>
              <a:t>й</a:t>
            </a:r>
            <a:r>
              <a:rPr lang="ru-RU" i="1" dirty="0" smtClean="0"/>
              <a:t> </a:t>
            </a:r>
            <a:r>
              <a:rPr lang="ru-RU" i="1" dirty="0" err="1" smtClean="0"/>
              <a:t>обговорення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609416"/>
            <a:ext cx="7786742" cy="4846320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таке</a:t>
            </a:r>
            <a:r>
              <a:rPr lang="ru-RU" dirty="0" smtClean="0"/>
              <a:t> </a:t>
            </a:r>
            <a:r>
              <a:rPr lang="ru-RU" dirty="0" err="1" smtClean="0"/>
              <a:t>дієта</a:t>
            </a:r>
            <a:r>
              <a:rPr lang="ru-RU" dirty="0" smtClean="0"/>
              <a:t>? З </a:t>
            </a:r>
            <a:r>
              <a:rPr lang="ru-RU" dirty="0" err="1" smtClean="0"/>
              <a:t>якою</a:t>
            </a:r>
            <a:r>
              <a:rPr lang="ru-RU" dirty="0" smtClean="0"/>
              <a:t> метою </a:t>
            </a:r>
            <a:r>
              <a:rPr lang="ru-RU" dirty="0" err="1" smtClean="0"/>
              <a:t>використовують</a:t>
            </a:r>
            <a:r>
              <a:rPr lang="ru-RU" dirty="0" smtClean="0"/>
              <a:t> </a:t>
            </a:r>
            <a:r>
              <a:rPr lang="ru-RU" dirty="0" err="1" smtClean="0"/>
              <a:t>різні</a:t>
            </a:r>
            <a:r>
              <a:rPr lang="ru-RU" dirty="0" smtClean="0"/>
              <a:t> </a:t>
            </a:r>
            <a:r>
              <a:rPr lang="ru-RU" dirty="0" err="1" smtClean="0"/>
              <a:t>дієти</a:t>
            </a:r>
            <a:r>
              <a:rPr lang="ru-RU" dirty="0" smtClean="0"/>
              <a:t>?</a:t>
            </a:r>
          </a:p>
          <a:p>
            <a:pPr marL="514350" indent="-514350">
              <a:buAutoNum type="arabicPeriod"/>
            </a:pP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таке</a:t>
            </a:r>
            <a:r>
              <a:rPr lang="ru-RU" dirty="0" smtClean="0"/>
              <a:t> гастрит? </a:t>
            </a:r>
            <a:r>
              <a:rPr lang="ru-RU" dirty="0" err="1" smtClean="0"/>
              <a:t>Назвіть</a:t>
            </a:r>
            <a:r>
              <a:rPr lang="ru-RU" dirty="0" smtClean="0"/>
              <a:t> </a:t>
            </a:r>
            <a:r>
              <a:rPr lang="ru-RU" dirty="0" err="1" smtClean="0"/>
              <a:t>деякі</a:t>
            </a:r>
            <a:r>
              <a:rPr lang="ru-RU" dirty="0" smtClean="0"/>
              <a:t> причини </a:t>
            </a:r>
            <a:r>
              <a:rPr lang="ru-RU" dirty="0" err="1" smtClean="0"/>
              <a:t>його</a:t>
            </a:r>
            <a:r>
              <a:rPr lang="ru-RU" dirty="0" smtClean="0"/>
              <a:t> </a:t>
            </a:r>
            <a:r>
              <a:rPr lang="ru-RU" dirty="0" err="1" smtClean="0"/>
              <a:t>виникнення</a:t>
            </a:r>
            <a:r>
              <a:rPr lang="ru-RU" dirty="0" smtClean="0"/>
              <a:t>.</a:t>
            </a:r>
          </a:p>
          <a:p>
            <a:pPr marL="514350" indent="-514350">
              <a:buAutoNum type="arabicPeriod"/>
            </a:pPr>
            <a:r>
              <a:rPr lang="ru-RU" dirty="0" err="1" smtClean="0"/>
              <a:t>Які</a:t>
            </a:r>
            <a:r>
              <a:rPr lang="ru-RU" dirty="0" smtClean="0"/>
              <a:t> </a:t>
            </a:r>
            <a:r>
              <a:rPr lang="ru-RU" dirty="0" err="1" smtClean="0"/>
              <a:t>загальні</a:t>
            </a:r>
            <a:r>
              <a:rPr lang="ru-RU" dirty="0" smtClean="0"/>
              <a:t> правила </a:t>
            </a:r>
            <a:r>
              <a:rPr lang="ru-RU" dirty="0" err="1" smtClean="0"/>
              <a:t>застосування</a:t>
            </a:r>
            <a:r>
              <a:rPr lang="ru-RU" dirty="0" smtClean="0"/>
              <a:t> </a:t>
            </a:r>
            <a:r>
              <a:rPr lang="ru-RU" dirty="0" err="1" smtClean="0"/>
              <a:t>харчових</a:t>
            </a:r>
            <a:r>
              <a:rPr lang="ru-RU" dirty="0" smtClean="0"/>
              <a:t> добавок </a:t>
            </a:r>
            <a:r>
              <a:rPr lang="ru-RU" dirty="0" err="1" smtClean="0"/>
              <a:t>ви</a:t>
            </a:r>
            <a:r>
              <a:rPr lang="ru-RU" dirty="0" smtClean="0"/>
              <a:t> </a:t>
            </a:r>
            <a:r>
              <a:rPr lang="ru-RU" dirty="0" err="1" smtClean="0"/>
              <a:t>знаєте</a:t>
            </a:r>
            <a:r>
              <a:rPr lang="ru-RU" dirty="0" smtClean="0"/>
              <a:t>?</a:t>
            </a:r>
          </a:p>
          <a:p>
            <a:pPr marL="514350" indent="-514350">
              <a:buAutoNum type="arabicPeriod"/>
            </a:pPr>
            <a:r>
              <a:rPr lang="ru-RU" dirty="0" err="1" smtClean="0"/>
              <a:t>Доведіть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в кожному </a:t>
            </a:r>
            <a:r>
              <a:rPr lang="ru-RU" dirty="0" err="1" smtClean="0"/>
              <a:t>окремому</a:t>
            </a:r>
            <a:r>
              <a:rPr lang="ru-RU" dirty="0" smtClean="0"/>
              <a:t> </a:t>
            </a:r>
            <a:r>
              <a:rPr lang="ru-RU" dirty="0" err="1" smtClean="0"/>
              <a:t>випадку</a:t>
            </a:r>
            <a:r>
              <a:rPr lang="ru-RU" dirty="0" smtClean="0"/>
              <a:t> </a:t>
            </a:r>
            <a:r>
              <a:rPr lang="ru-RU" dirty="0" err="1" smtClean="0"/>
              <a:t>питання</a:t>
            </a:r>
            <a:r>
              <a:rPr lang="ru-RU" dirty="0" smtClean="0"/>
              <a:t> про </a:t>
            </a:r>
            <a:r>
              <a:rPr lang="ru-RU" dirty="0" err="1" smtClean="0"/>
              <a:t>необхідну</a:t>
            </a:r>
            <a:r>
              <a:rPr lang="ru-RU" dirty="0" smtClean="0"/>
              <a:t> </a:t>
            </a:r>
            <a:r>
              <a:rPr lang="ru-RU" dirty="0" err="1" smtClean="0"/>
              <a:t>дієту</a:t>
            </a:r>
            <a:r>
              <a:rPr lang="ru-RU" dirty="0" smtClean="0"/>
              <a:t> </a:t>
            </a:r>
            <a:r>
              <a:rPr lang="ru-RU" dirty="0" err="1" smtClean="0"/>
              <a:t>вирішується</a:t>
            </a:r>
            <a:r>
              <a:rPr lang="ru-RU" dirty="0" smtClean="0"/>
              <a:t> </a:t>
            </a:r>
            <a:r>
              <a:rPr lang="ru-RU" dirty="0" err="1" smtClean="0"/>
              <a:t>індивідуально</a:t>
            </a:r>
            <a:r>
              <a:rPr lang="ru-RU" dirty="0" smtClean="0"/>
              <a:t>.</a:t>
            </a:r>
          </a:p>
          <a:p>
            <a:pPr marL="514350" indent="-514350">
              <a:buAutoNum type="arabicPeriod"/>
            </a:pPr>
            <a:r>
              <a:rPr lang="ru-RU" dirty="0" err="1" smtClean="0"/>
              <a:t>Доведіть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в </a:t>
            </a:r>
            <a:r>
              <a:rPr lang="ru-RU" dirty="0" err="1" smtClean="0"/>
              <a:t>будь-якій</a:t>
            </a:r>
            <a:r>
              <a:rPr lang="ru-RU" dirty="0" smtClean="0"/>
              <a:t> </a:t>
            </a:r>
            <a:r>
              <a:rPr lang="ru-RU" dirty="0" err="1" smtClean="0"/>
              <a:t>дієті</a:t>
            </a:r>
            <a:r>
              <a:rPr lang="ru-RU" dirty="0" smtClean="0"/>
              <a:t> </a:t>
            </a:r>
            <a:r>
              <a:rPr lang="ru-RU" dirty="0" err="1" smtClean="0"/>
              <a:t>має</a:t>
            </a:r>
            <a:r>
              <a:rPr lang="ru-RU" dirty="0" smtClean="0"/>
              <a:t> бути </a:t>
            </a:r>
            <a:r>
              <a:rPr lang="ru-RU" dirty="0" err="1" smtClean="0"/>
              <a:t>відповідність</a:t>
            </a:r>
            <a:r>
              <a:rPr lang="ru-RU" dirty="0" smtClean="0"/>
              <a:t> </a:t>
            </a:r>
            <a:r>
              <a:rPr lang="ru-RU" dirty="0" err="1" smtClean="0"/>
              <a:t>між</a:t>
            </a:r>
            <a:r>
              <a:rPr lang="ru-RU" dirty="0" smtClean="0"/>
              <a:t> </a:t>
            </a:r>
            <a:r>
              <a:rPr lang="ru-RU" dirty="0" err="1" smtClean="0"/>
              <a:t>кількістю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якістю</a:t>
            </a:r>
            <a:r>
              <a:rPr lang="ru-RU" dirty="0" smtClean="0"/>
              <a:t> </a:t>
            </a:r>
            <a:r>
              <a:rPr lang="ru-RU" dirty="0" err="1" smtClean="0"/>
              <a:t>вжитої</a:t>
            </a:r>
            <a:r>
              <a:rPr lang="ru-RU" dirty="0" smtClean="0"/>
              <a:t> </a:t>
            </a:r>
            <a:r>
              <a:rPr lang="ru-RU" dirty="0" err="1" smtClean="0"/>
              <a:t>їжі</a:t>
            </a:r>
            <a:r>
              <a:rPr lang="ru-RU" dirty="0" smtClean="0"/>
              <a:t> та </a:t>
            </a:r>
            <a:r>
              <a:rPr lang="ru-RU" dirty="0" err="1" smtClean="0"/>
              <a:t>енергетичними</a:t>
            </a:r>
            <a:r>
              <a:rPr lang="ru-RU" dirty="0" smtClean="0"/>
              <a:t> </a:t>
            </a:r>
            <a:r>
              <a:rPr lang="ru-RU" dirty="0" err="1" smtClean="0"/>
              <a:t>витратами</a:t>
            </a:r>
            <a:r>
              <a:rPr lang="ru-RU" dirty="0" smtClean="0"/>
              <a:t> </a:t>
            </a:r>
            <a:r>
              <a:rPr lang="ru-RU" dirty="0" err="1" smtClean="0"/>
              <a:t>організму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7239000" cy="820122"/>
          </a:xfrm>
          <a:effectLst>
            <a:reflection blurRad="6350" stA="52000" endA="300" endPos="35000" dir="5400000" sy="-100000" algn="bl" rotWithShape="0"/>
          </a:effectLst>
        </p:spPr>
        <p:txBody>
          <a:bodyPr/>
          <a:lstStyle/>
          <a:p>
            <a:r>
              <a:rPr lang="uk-UA" dirty="0" smtClean="0"/>
              <a:t>Висновок: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214422"/>
            <a:ext cx="7858180" cy="4846320"/>
          </a:xfrm>
        </p:spPr>
        <p:txBody>
          <a:bodyPr>
            <a:normAutofit fontScale="92500"/>
          </a:bodyPr>
          <a:lstStyle/>
          <a:p>
            <a:r>
              <a:rPr lang="ru-RU" dirty="0" err="1" smtClean="0"/>
              <a:t>Дієтою</a:t>
            </a:r>
            <a:r>
              <a:rPr lang="ru-RU" dirty="0" smtClean="0"/>
              <a:t> </a:t>
            </a:r>
            <a:r>
              <a:rPr lang="ru-RU" dirty="0" err="1" smtClean="0"/>
              <a:t>називають</a:t>
            </a:r>
            <a:r>
              <a:rPr lang="ru-RU" dirty="0" smtClean="0"/>
              <a:t> </a:t>
            </a:r>
            <a:r>
              <a:rPr lang="ru-RU" dirty="0" err="1" smtClean="0"/>
              <a:t>харчовий</a:t>
            </a:r>
            <a:r>
              <a:rPr lang="ru-RU" dirty="0" smtClean="0"/>
              <a:t> режим, </a:t>
            </a:r>
            <a:r>
              <a:rPr lang="ru-RU" dirty="0" err="1" smtClean="0"/>
              <a:t>який</a:t>
            </a:r>
            <a:r>
              <a:rPr lang="ru-RU" dirty="0" smtClean="0"/>
              <a:t> </a:t>
            </a:r>
            <a:r>
              <a:rPr lang="ru-RU" dirty="0" err="1" smtClean="0"/>
              <a:t>в</a:t>
            </a:r>
            <a:r>
              <a:rPr lang="ru-RU" dirty="0" err="1" smtClean="0"/>
              <a:t>становлюють</a:t>
            </a:r>
            <a:r>
              <a:rPr lang="ru-RU" dirty="0" smtClean="0"/>
              <a:t> </a:t>
            </a:r>
            <a:r>
              <a:rPr lang="ru-RU" dirty="0" smtClean="0"/>
              <a:t>для </a:t>
            </a:r>
            <a:r>
              <a:rPr lang="ru-RU" dirty="0" err="1" smtClean="0"/>
              <a:t>здорових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хворих</a:t>
            </a:r>
            <a:r>
              <a:rPr lang="ru-RU" dirty="0" smtClean="0"/>
              <a:t> людей, </a:t>
            </a:r>
            <a:r>
              <a:rPr lang="ru-RU" dirty="0" err="1" smtClean="0"/>
              <a:t>відповідно</a:t>
            </a:r>
            <a:r>
              <a:rPr lang="ru-RU" dirty="0" smtClean="0"/>
              <a:t> до </a:t>
            </a:r>
            <a:r>
              <a:rPr lang="ru-RU" dirty="0" err="1" smtClean="0"/>
              <a:t>їх</a:t>
            </a:r>
            <a:r>
              <a:rPr lang="ru-RU" dirty="0" smtClean="0"/>
              <a:t> </a:t>
            </a:r>
            <a:r>
              <a:rPr lang="ru-RU" dirty="0" err="1" smtClean="0"/>
              <a:t>віку</a:t>
            </a:r>
            <a:r>
              <a:rPr lang="ru-RU" dirty="0" smtClean="0"/>
              <a:t>, </a:t>
            </a:r>
            <a:r>
              <a:rPr lang="ru-RU" dirty="0" err="1" smtClean="0"/>
              <a:t>статури</a:t>
            </a:r>
            <a:r>
              <a:rPr lang="ru-RU" dirty="0" smtClean="0"/>
              <a:t>, </a:t>
            </a:r>
            <a:r>
              <a:rPr lang="ru-RU" dirty="0" err="1" smtClean="0"/>
              <a:t>професії,клімату</a:t>
            </a:r>
            <a:r>
              <a:rPr lang="ru-RU" dirty="0" smtClean="0"/>
              <a:t>, пори року</a:t>
            </a:r>
            <a:r>
              <a:rPr lang="ru-RU" dirty="0" smtClean="0"/>
              <a:t>. </a:t>
            </a:r>
            <a:r>
              <a:rPr lang="ru-RU" dirty="0" err="1" smtClean="0"/>
              <a:t>Неякісне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незбалансоване</a:t>
            </a:r>
            <a:r>
              <a:rPr lang="ru-RU" dirty="0" smtClean="0"/>
              <a:t> </a:t>
            </a:r>
            <a:r>
              <a:rPr lang="ru-RU" dirty="0" err="1" smtClean="0"/>
              <a:t>харчування</a:t>
            </a:r>
            <a:r>
              <a:rPr lang="ru-RU" dirty="0" smtClean="0"/>
              <a:t> </a:t>
            </a:r>
            <a:r>
              <a:rPr lang="ru-RU" dirty="0" err="1" smtClean="0"/>
              <a:t>може</a:t>
            </a:r>
            <a:r>
              <a:rPr lang="ru-RU" dirty="0" smtClean="0"/>
              <a:t> </a:t>
            </a:r>
            <a:r>
              <a:rPr lang="ru-RU" dirty="0" err="1" smtClean="0"/>
              <a:t>призводити</a:t>
            </a:r>
            <a:r>
              <a:rPr lang="ru-RU" dirty="0" smtClean="0"/>
              <a:t> до </a:t>
            </a:r>
            <a:r>
              <a:rPr lang="ru-RU" dirty="0" err="1" smtClean="0"/>
              <a:t>різних</a:t>
            </a:r>
            <a:r>
              <a:rPr lang="ru-RU" dirty="0" smtClean="0"/>
              <a:t> </a:t>
            </a:r>
            <a:r>
              <a:rPr lang="ru-RU" dirty="0" err="1" smtClean="0"/>
              <a:t>захворювань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Харчові</a:t>
            </a:r>
            <a:r>
              <a:rPr lang="ru-RU" dirty="0" smtClean="0"/>
              <a:t> добавки — </a:t>
            </a:r>
            <a:r>
              <a:rPr lang="ru-RU" dirty="0" err="1" smtClean="0"/>
              <a:t>це</a:t>
            </a:r>
            <a:r>
              <a:rPr lang="ru-RU" dirty="0" smtClean="0"/>
              <a:t> </a:t>
            </a:r>
            <a:r>
              <a:rPr lang="ru-RU" dirty="0" err="1" smtClean="0"/>
              <a:t>хімічні</a:t>
            </a:r>
            <a:r>
              <a:rPr lang="ru-RU" dirty="0" smtClean="0"/>
              <a:t> </a:t>
            </a:r>
            <a:r>
              <a:rPr lang="ru-RU" dirty="0" err="1" smtClean="0"/>
              <a:t>речовини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додаються</a:t>
            </a:r>
            <a:r>
              <a:rPr lang="ru-RU" dirty="0" smtClean="0"/>
              <a:t> до </a:t>
            </a:r>
            <a:r>
              <a:rPr lang="ru-RU" dirty="0" err="1" smtClean="0"/>
              <a:t>харчових</a:t>
            </a:r>
            <a:r>
              <a:rPr lang="ru-RU" dirty="0" smtClean="0"/>
              <a:t> </a:t>
            </a:r>
            <a:r>
              <a:rPr lang="ru-RU" dirty="0" err="1" smtClean="0"/>
              <a:t>продуктів</a:t>
            </a:r>
            <a:r>
              <a:rPr lang="ru-RU" dirty="0" smtClean="0"/>
              <a:t> для </a:t>
            </a:r>
            <a:r>
              <a:rPr lang="ru-RU" dirty="0" err="1" smtClean="0"/>
              <a:t>поліпшення</a:t>
            </a:r>
            <a:r>
              <a:rPr lang="ru-RU" dirty="0" smtClean="0"/>
              <a:t> </a:t>
            </a:r>
            <a:r>
              <a:rPr lang="ru-RU" dirty="0" err="1" smtClean="0"/>
              <a:t>їхнього</a:t>
            </a:r>
            <a:r>
              <a:rPr lang="ru-RU" dirty="0" smtClean="0"/>
              <a:t> смаку, </a:t>
            </a:r>
            <a:r>
              <a:rPr lang="ru-RU" dirty="0" err="1" smtClean="0"/>
              <a:t>підвищення</a:t>
            </a:r>
            <a:r>
              <a:rPr lang="ru-RU" dirty="0" smtClean="0"/>
              <a:t> </a:t>
            </a:r>
            <a:r>
              <a:rPr lang="ru-RU" dirty="0" err="1" smtClean="0"/>
              <a:t>поживної</a:t>
            </a:r>
            <a:r>
              <a:rPr lang="ru-RU" dirty="0" smtClean="0"/>
              <a:t> </a:t>
            </a:r>
            <a:r>
              <a:rPr lang="ru-RU" dirty="0" err="1" smtClean="0"/>
              <a:t>цінності</a:t>
            </a:r>
            <a:r>
              <a:rPr lang="ru-RU" dirty="0" smtClean="0"/>
              <a:t> </a:t>
            </a:r>
            <a:r>
              <a:rPr lang="ru-RU" dirty="0" err="1" smtClean="0"/>
              <a:t>або</a:t>
            </a:r>
            <a:r>
              <a:rPr lang="ru-RU" dirty="0" smtClean="0"/>
              <a:t> </a:t>
            </a:r>
            <a:r>
              <a:rPr lang="ru-RU" dirty="0" err="1" smtClean="0"/>
              <a:t>запобігання</a:t>
            </a:r>
            <a:r>
              <a:rPr lang="ru-RU" dirty="0" smtClean="0"/>
              <a:t> </a:t>
            </a:r>
            <a:r>
              <a:rPr lang="ru-RU" dirty="0" err="1" smtClean="0"/>
              <a:t>псуванню</a:t>
            </a:r>
            <a:r>
              <a:rPr lang="ru-RU" dirty="0" smtClean="0"/>
              <a:t> продукту </a:t>
            </a:r>
            <a:r>
              <a:rPr lang="ru-RU" dirty="0" err="1" smtClean="0"/>
              <a:t>під</a:t>
            </a:r>
            <a:r>
              <a:rPr lang="ru-RU" dirty="0" smtClean="0"/>
              <a:t> час </a:t>
            </a:r>
            <a:r>
              <a:rPr lang="ru-RU" dirty="0" err="1" smtClean="0"/>
              <a:t>зберігання</a:t>
            </a:r>
            <a:r>
              <a:rPr lang="ru-RU" dirty="0" smtClean="0"/>
              <a:t>. </a:t>
            </a:r>
            <a:r>
              <a:rPr lang="ru-RU" dirty="0" err="1" smtClean="0"/>
              <a:t>Це</a:t>
            </a:r>
            <a:r>
              <a:rPr lang="ru-RU" dirty="0" smtClean="0"/>
              <a:t> </a:t>
            </a:r>
            <a:r>
              <a:rPr lang="ru-RU" dirty="0" err="1" smtClean="0"/>
              <a:t>лише</a:t>
            </a:r>
            <a:r>
              <a:rPr lang="ru-RU" dirty="0" smtClean="0"/>
              <a:t> </a:t>
            </a:r>
            <a:r>
              <a:rPr lang="ru-RU" dirty="0" err="1" smtClean="0"/>
              <a:t>доповнення</a:t>
            </a:r>
            <a:r>
              <a:rPr lang="ru-RU" dirty="0" smtClean="0"/>
              <a:t> до правильного </a:t>
            </a:r>
            <a:r>
              <a:rPr lang="ru-RU" dirty="0" err="1" smtClean="0"/>
              <a:t>харчування</a:t>
            </a:r>
            <a:r>
              <a:rPr lang="ru-RU" dirty="0" smtClean="0"/>
              <a:t>. Вони </a:t>
            </a:r>
            <a:r>
              <a:rPr lang="ru-RU" dirty="0" err="1" smtClean="0"/>
              <a:t>жодним</a:t>
            </a:r>
            <a:r>
              <a:rPr lang="ru-RU" dirty="0" smtClean="0"/>
              <a:t> чином не </a:t>
            </a:r>
            <a:r>
              <a:rPr lang="ru-RU" dirty="0" err="1" smtClean="0"/>
              <a:t>можуть</a:t>
            </a:r>
            <a:r>
              <a:rPr lang="ru-RU" dirty="0" smtClean="0"/>
              <a:t> </a:t>
            </a:r>
            <a:r>
              <a:rPr lang="ru-RU" dirty="0" err="1" smtClean="0"/>
              <a:t>замінити</a:t>
            </a:r>
            <a:r>
              <a:rPr lang="ru-RU" dirty="0" smtClean="0"/>
              <a:t> </a:t>
            </a:r>
            <a:r>
              <a:rPr lang="ru-RU" dirty="0" err="1" smtClean="0"/>
              <a:t>правильне</a:t>
            </a:r>
            <a:r>
              <a:rPr lang="ru-RU" dirty="0" smtClean="0"/>
              <a:t> </a:t>
            </a:r>
            <a:r>
              <a:rPr lang="ru-RU" dirty="0" err="1" smtClean="0"/>
              <a:t>харчування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7239000" cy="1214446"/>
          </a:xfrm>
        </p:spPr>
        <p:txBody>
          <a:bodyPr/>
          <a:lstStyle/>
          <a:p>
            <a:pPr algn="ctr"/>
            <a:r>
              <a:rPr lang="uk-UA" sz="3600" dirty="0" smtClean="0">
                <a:solidFill>
                  <a:schemeClr val="tx1"/>
                </a:solidFill>
              </a:rPr>
              <a:t>Джерела інформації та </a:t>
            </a:r>
            <a:r>
              <a:rPr lang="uk-UA" sz="3600" dirty="0" err="1" smtClean="0">
                <a:solidFill>
                  <a:schemeClr val="tx1"/>
                </a:solidFill>
              </a:rPr>
              <a:t>інтернет-ресурси</a:t>
            </a:r>
            <a:r>
              <a:rPr lang="uk-UA" sz="3600" dirty="0" smtClean="0">
                <a:solidFill>
                  <a:schemeClr val="tx1"/>
                </a:solidFill>
              </a:rPr>
              <a:t>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571612"/>
            <a:ext cx="7572428" cy="3429024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AutoNum type="arabicPeriod"/>
            </a:pPr>
            <a:r>
              <a:rPr lang="en-US" dirty="0" smtClean="0">
                <a:solidFill>
                  <a:srgbClr val="FF0000"/>
                </a:solidFill>
                <a:hlinkClick r:id="rId2"/>
              </a:rPr>
              <a:t>https://harchi.info/articles/harchovi-dobavky-ta-yih-vplyv-na-organizm-lyudyny</a:t>
            </a:r>
            <a:endParaRPr lang="uk-UA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r>
              <a:rPr lang="en-US" dirty="0" smtClean="0">
                <a:solidFill>
                  <a:srgbClr val="FF0000"/>
                </a:solidFill>
                <a:hlinkClick r:id="rId3"/>
              </a:rPr>
              <a:t>https://ukrhealth.net/diyeti-korist-chi-shkoda/</a:t>
            </a:r>
            <a:endParaRPr lang="uk-UA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r>
              <a:rPr lang="en-US" dirty="0" smtClean="0">
                <a:solidFill>
                  <a:srgbClr val="FF0000"/>
                </a:solidFill>
                <a:hlinkClick r:id="rId4"/>
              </a:rPr>
              <a:t>https://narodna-osvita.com.ua/5789-negativn-nasldki-nezbalansovanogo-harchuvannya-simptomi-harchovogo-otruyennya-persha-dopomoga-pri-harchovih-otruyennyah-kishkovih-nfekcyah.html</a:t>
            </a:r>
            <a:endParaRPr lang="uk-UA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r>
              <a:rPr lang="en-US" dirty="0" smtClean="0">
                <a:solidFill>
                  <a:srgbClr val="FF0000"/>
                </a:solidFill>
                <a:hlinkClick r:id="rId5"/>
              </a:rPr>
              <a:t>http://www.lit.dp.ua/oz/6.html</a:t>
            </a:r>
            <a:endParaRPr lang="uk-UA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endParaRPr lang="uk-UA" dirty="0" smtClean="0"/>
          </a:p>
          <a:p>
            <a:pPr marL="514350" indent="-514350">
              <a:buAutoNum type="arabicPeriod"/>
            </a:pPr>
            <a:endParaRPr lang="uk-UA" dirty="0" smtClean="0"/>
          </a:p>
          <a:p>
            <a:pPr marL="514350" indent="-514350">
              <a:buAutoNum type="arabicPeriod"/>
            </a:pPr>
            <a:endParaRPr lang="uk-UA" dirty="0" smtClean="0"/>
          </a:p>
          <a:p>
            <a:pPr marL="514350" indent="-514350">
              <a:buNone/>
            </a:pP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071670" y="5572140"/>
            <a:ext cx="53578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i="1" dirty="0" smtClean="0"/>
              <a:t>Дякую за увагу!!!</a:t>
            </a:r>
            <a:endParaRPr lang="ru-RU" sz="4000" b="1" i="1" dirty="0"/>
          </a:p>
        </p:txBody>
      </p:sp>
      <p:pic>
        <p:nvPicPr>
          <p:cNvPr id="1026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86446" y="4286256"/>
            <a:ext cx="1928799" cy="1438260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885</TotalTime>
  <Words>1005</Words>
  <Application>Microsoft Office PowerPoint</Application>
  <PresentationFormat>Экран (4:3)</PresentationFormat>
  <Paragraphs>89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Изящная</vt:lpstr>
      <vt:lpstr>Дієтичне харчування. Негативні наслідки незбалансованого харчування. Харчові добавки</vt:lpstr>
      <vt:lpstr>Мета:</vt:lpstr>
      <vt:lpstr>ЗМІСТ:</vt:lpstr>
      <vt:lpstr>Слайд 4</vt:lpstr>
      <vt:lpstr>Дієтичне харчування</vt:lpstr>
      <vt:lpstr>Слайд 6</vt:lpstr>
      <vt:lpstr>Слайд 7</vt:lpstr>
      <vt:lpstr>Слайд 8</vt:lpstr>
      <vt:lpstr>Слайд 9</vt:lpstr>
      <vt:lpstr>Негативні наслідки незбалансованого харчування</vt:lpstr>
      <vt:lpstr>Найпоширенішим наслідком незбалансованого харчування є гастрит.</vt:lpstr>
      <vt:lpstr>Слайд 12</vt:lpstr>
      <vt:lpstr>Міфи і факти про дієти</vt:lpstr>
      <vt:lpstr>Слайд 14</vt:lpstr>
      <vt:lpstr>Харчові добавки</vt:lpstr>
      <vt:lpstr>Слайд 16</vt:lpstr>
      <vt:lpstr>Слайд 17</vt:lpstr>
      <vt:lpstr>Запитання для повторення й обговорення</vt:lpstr>
      <vt:lpstr>Висновок:</vt:lpstr>
      <vt:lpstr>Джерела інформації та інтернет-ресурси: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Дієтичне харчування. Негативні наслідки незбалансованого харчування. Харчові добавки</dc:title>
  <cp:lastModifiedBy>User</cp:lastModifiedBy>
  <cp:revision>28</cp:revision>
  <dcterms:modified xsi:type="dcterms:W3CDTF">2024-03-11T20:39:07Z</dcterms:modified>
</cp:coreProperties>
</file>