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8"/>
  </p:notesMasterIdLst>
  <p:sldIdLst>
    <p:sldId id="256" r:id="rId2"/>
    <p:sldId id="257" r:id="rId3"/>
    <p:sldId id="258" r:id="rId4"/>
    <p:sldId id="259" r:id="rId5"/>
    <p:sldId id="261" r:id="rId6"/>
    <p:sldId id="260" r:id="rId7"/>
    <p:sldId id="262" r:id="rId8"/>
    <p:sldId id="263" r:id="rId9"/>
    <p:sldId id="264" r:id="rId10"/>
    <p:sldId id="265" r:id="rId11"/>
    <p:sldId id="268" r:id="rId12"/>
    <p:sldId id="270" r:id="rId13"/>
    <p:sldId id="271" r:id="rId14"/>
    <p:sldId id="272" r:id="rId15"/>
    <p:sldId id="274" r:id="rId16"/>
    <p:sldId id="275" r:id="rId17"/>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A79EA3-C01E-47D3-9088-B8470FEB0FDC}" type="datetimeFigureOut">
              <a:rPr lang="uk-UA" smtClean="0"/>
              <a:t>12.05.2021</a:t>
            </a:fld>
            <a:endParaRPr lang="uk-UA"/>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624CDB-B22F-4C23-AF17-D3930B5D5721}" type="slidenum">
              <a:rPr lang="uk-UA" smtClean="0"/>
              <a:t>‹#›</a:t>
            </a:fld>
            <a:endParaRPr lang="uk-UA"/>
          </a:p>
        </p:txBody>
      </p:sp>
    </p:spTree>
    <p:extLst>
      <p:ext uri="{BB962C8B-B14F-4D97-AF65-F5344CB8AC3E}">
        <p14:creationId xmlns:p14="http://schemas.microsoft.com/office/powerpoint/2010/main" val="3745444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10"/>
          </p:nvPr>
        </p:nvSpPr>
        <p:spPr/>
        <p:txBody>
          <a:bodyPr/>
          <a:lstStyle/>
          <a:p>
            <a:fld id="{14624CDB-B22F-4C23-AF17-D3930B5D5721}" type="slidenum">
              <a:rPr lang="uk-UA" smtClean="0"/>
              <a:t>4</a:t>
            </a:fld>
            <a:endParaRPr lang="uk-UA"/>
          </a:p>
        </p:txBody>
      </p:sp>
    </p:spTree>
    <p:extLst>
      <p:ext uri="{BB962C8B-B14F-4D97-AF65-F5344CB8AC3E}">
        <p14:creationId xmlns:p14="http://schemas.microsoft.com/office/powerpoint/2010/main" val="3384053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44E13C8-FCDA-4A06-9D8C-5AD5FE009EBE}" type="datetimeFigureOut">
              <a:rPr lang="uk-UA" smtClean="0"/>
              <a:t>12.05.2021</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EE26C9F6-C1EC-4770-9BFA-9FC1911425A4}" type="slidenum">
              <a:rPr lang="uk-UA" smtClean="0"/>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44E13C8-FCDA-4A06-9D8C-5AD5FE009EBE}" type="datetimeFigureOut">
              <a:rPr lang="uk-UA" smtClean="0"/>
              <a:t>12.05.2021</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EE26C9F6-C1EC-4770-9BFA-9FC1911425A4}" type="slidenum">
              <a:rPr lang="uk-UA" smtClean="0"/>
              <a:t>‹#›</a:t>
            </a:fld>
            <a:endParaRPr lang="uk-UA"/>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44E13C8-FCDA-4A06-9D8C-5AD5FE009EBE}" type="datetimeFigureOut">
              <a:rPr lang="uk-UA" smtClean="0"/>
              <a:t>12.05.2021</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EE26C9F6-C1EC-4770-9BFA-9FC1911425A4}" type="slidenum">
              <a:rPr lang="uk-UA" smtClean="0"/>
              <a:t>‹#›</a:t>
            </a:fld>
            <a:endParaRPr lang="uk-U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544E13C8-FCDA-4A06-9D8C-5AD5FE009EBE}" type="datetimeFigureOut">
              <a:rPr lang="uk-UA" smtClean="0"/>
              <a:t>12.05.2021</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EE26C9F6-C1EC-4770-9BFA-9FC1911425A4}" type="slidenum">
              <a:rPr lang="uk-UA" smtClean="0"/>
              <a:t>‹#›</a:t>
            </a:fld>
            <a:endParaRPr lang="uk-UA"/>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44E13C8-FCDA-4A06-9D8C-5AD5FE009EBE}" type="datetimeFigureOut">
              <a:rPr lang="uk-UA" smtClean="0"/>
              <a:t>12.05.2021</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EE26C9F6-C1EC-4770-9BFA-9FC1911425A4}" type="slidenum">
              <a:rPr lang="uk-UA" smtClean="0"/>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544E13C8-FCDA-4A06-9D8C-5AD5FE009EBE}" type="datetimeFigureOut">
              <a:rPr lang="uk-UA" smtClean="0"/>
              <a:t>12.05.2021</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EE26C9F6-C1EC-4770-9BFA-9FC1911425A4}" type="slidenum">
              <a:rPr lang="uk-UA" smtClean="0"/>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544E13C8-FCDA-4A06-9D8C-5AD5FE009EBE}" type="datetimeFigureOut">
              <a:rPr lang="uk-UA" smtClean="0"/>
              <a:t>12.05.2021</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EE26C9F6-C1EC-4770-9BFA-9FC1911425A4}"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44E13C8-FCDA-4A06-9D8C-5AD5FE009EBE}" type="datetimeFigureOut">
              <a:rPr lang="uk-UA" smtClean="0"/>
              <a:t>12.05.2021</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EE26C9F6-C1EC-4770-9BFA-9FC1911425A4}" type="slidenum">
              <a:rPr lang="uk-UA" smtClean="0"/>
              <a:t>‹#›</a:t>
            </a:fld>
            <a:endParaRPr lang="uk-UA"/>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44E13C8-FCDA-4A06-9D8C-5AD5FE009EBE}" type="datetimeFigureOut">
              <a:rPr lang="uk-UA" smtClean="0"/>
              <a:t>12.05.2021</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EE26C9F6-C1EC-4770-9BFA-9FC1911425A4}" type="slidenum">
              <a:rPr lang="uk-UA" smtClean="0"/>
              <a:t>‹#›</a:t>
            </a:fld>
            <a:endParaRPr lang="uk-UA"/>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44E13C8-FCDA-4A06-9D8C-5AD5FE009EBE}" type="datetimeFigureOut">
              <a:rPr lang="uk-UA" smtClean="0"/>
              <a:t>12.05.2021</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EE26C9F6-C1EC-4770-9BFA-9FC1911425A4}"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44E13C8-FCDA-4A06-9D8C-5AD5FE009EBE}" type="datetimeFigureOut">
              <a:rPr lang="uk-UA" smtClean="0"/>
              <a:t>12.05.2021</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EE26C9F6-C1EC-4770-9BFA-9FC1911425A4}" type="slidenum">
              <a:rPr lang="uk-UA" smtClean="0"/>
              <a:t>‹#›</a:t>
            </a:fld>
            <a:endParaRPr lang="uk-UA"/>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44E13C8-FCDA-4A06-9D8C-5AD5FE009EBE}" type="datetimeFigureOut">
              <a:rPr lang="uk-UA" smtClean="0"/>
              <a:t>12.05.2021</a:t>
            </a:fld>
            <a:endParaRPr lang="uk-UA"/>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uk-UA"/>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EE26C9F6-C1EC-4770-9BFA-9FC1911425A4}" type="slidenum">
              <a:rPr lang="uk-UA" smtClean="0"/>
              <a:t>‹#›</a:t>
            </a:fld>
            <a:endParaRPr lang="uk-UA"/>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039" y="1844824"/>
            <a:ext cx="8768449" cy="4824536"/>
          </a:xfrm>
          <a:prstGeom prst="rect">
            <a:avLst/>
          </a:prstGeom>
        </p:spPr>
      </p:pic>
      <p:sp>
        <p:nvSpPr>
          <p:cNvPr id="2" name="Заголовок 1"/>
          <p:cNvSpPr>
            <a:spLocks noGrp="1"/>
          </p:cNvSpPr>
          <p:nvPr>
            <p:ph type="ctrTitle"/>
          </p:nvPr>
        </p:nvSpPr>
        <p:spPr>
          <a:xfrm>
            <a:off x="287524" y="188640"/>
            <a:ext cx="8712968" cy="1440161"/>
          </a:xfrm>
          <a:ln/>
        </p:spPr>
        <p:style>
          <a:lnRef idx="1">
            <a:schemeClr val="accent2"/>
          </a:lnRef>
          <a:fillRef idx="2">
            <a:schemeClr val="accent2"/>
          </a:fillRef>
          <a:effectRef idx="1">
            <a:schemeClr val="accent2"/>
          </a:effectRef>
          <a:fontRef idx="minor">
            <a:schemeClr val="dk1"/>
          </a:fontRef>
        </p:style>
        <p:txBody>
          <a:bodyPr>
            <a:normAutofit/>
          </a:bodyPr>
          <a:lstStyle/>
          <a:p>
            <a:r>
              <a:rPr lang="uk-UA" b="1" dirty="0">
                <a:solidFill>
                  <a:srgbClr val="0070C0"/>
                </a:solidFill>
              </a:rPr>
              <a:t>Космічна обстежувально - рятувальна експедиція</a:t>
            </a:r>
          </a:p>
        </p:txBody>
      </p:sp>
      <p:sp>
        <p:nvSpPr>
          <p:cNvPr id="3" name="Подзаголовок 2"/>
          <p:cNvSpPr>
            <a:spLocks noGrp="1"/>
          </p:cNvSpPr>
          <p:nvPr>
            <p:ph type="subTitle" idx="1"/>
          </p:nvPr>
        </p:nvSpPr>
        <p:spPr>
          <a:xfrm>
            <a:off x="5292080" y="5373216"/>
            <a:ext cx="3672408" cy="1152128"/>
          </a:xfrm>
        </p:spPr>
        <p:txBody>
          <a:bodyPr>
            <a:noAutofit/>
          </a:bodyPr>
          <a:lstStyle/>
          <a:p>
            <a:pPr algn="r"/>
            <a:r>
              <a:rPr lang="uk-UA" sz="2400" b="1" dirty="0" smtClean="0">
                <a:solidFill>
                  <a:schemeClr val="tx1"/>
                </a:solidFill>
              </a:rPr>
              <a:t>Вчитель основ здоров</a:t>
            </a:r>
            <a:r>
              <a:rPr lang="en-US" sz="2400" b="1" dirty="0" smtClean="0">
                <a:solidFill>
                  <a:schemeClr val="tx1"/>
                </a:solidFill>
              </a:rPr>
              <a:t>’</a:t>
            </a:r>
            <a:r>
              <a:rPr lang="uk-UA" sz="2400" b="1" dirty="0" smtClean="0">
                <a:solidFill>
                  <a:schemeClr val="tx1"/>
                </a:solidFill>
              </a:rPr>
              <a:t>я</a:t>
            </a:r>
          </a:p>
          <a:p>
            <a:pPr algn="r"/>
            <a:r>
              <a:rPr lang="uk-UA" sz="2400" b="1" dirty="0" smtClean="0">
                <a:solidFill>
                  <a:schemeClr val="tx1"/>
                </a:solidFill>
              </a:rPr>
              <a:t>Дрозд Л.М.</a:t>
            </a:r>
          </a:p>
          <a:p>
            <a:pPr algn="r"/>
            <a:r>
              <a:rPr lang="uk-UA" sz="2400" b="1" dirty="0" err="1" smtClean="0">
                <a:solidFill>
                  <a:schemeClr val="tx1"/>
                </a:solidFill>
              </a:rPr>
              <a:t>Зеленобалківський</a:t>
            </a:r>
            <a:r>
              <a:rPr lang="uk-UA" sz="2400" b="1" dirty="0" smtClean="0">
                <a:solidFill>
                  <a:schemeClr val="tx1"/>
                </a:solidFill>
              </a:rPr>
              <a:t> НВК</a:t>
            </a:r>
            <a:endParaRPr lang="uk-UA" sz="2400" b="1" dirty="0">
              <a:solidFill>
                <a:schemeClr val="tx1"/>
              </a:solidFill>
            </a:endParaRPr>
          </a:p>
        </p:txBody>
      </p:sp>
    </p:spTree>
    <p:extLst>
      <p:ext uri="{BB962C8B-B14F-4D97-AF65-F5344CB8AC3E}">
        <p14:creationId xmlns:p14="http://schemas.microsoft.com/office/powerpoint/2010/main" val="18748499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1628800"/>
            <a:ext cx="8424936" cy="1552575"/>
          </a:xfrm>
        </p:spPr>
      </p:pic>
      <p:sp>
        <p:nvSpPr>
          <p:cNvPr id="2" name="Заголовок 1"/>
          <p:cNvSpPr>
            <a:spLocks noGrp="1"/>
          </p:cNvSpPr>
          <p:nvPr>
            <p:ph type="title"/>
          </p:nvPr>
        </p:nvSpPr>
        <p:spPr/>
        <p:txBody>
          <a:bodyPr/>
          <a:lstStyle/>
          <a:p>
            <a:r>
              <a:rPr lang="uk-UA" b="1" dirty="0" smtClean="0">
                <a:effectLst/>
                <a:latin typeface="Times New Roman"/>
                <a:ea typeface="Calibri"/>
              </a:rPr>
              <a:t>Хвороби цивілізації і реклама</a:t>
            </a:r>
            <a:endParaRPr lang="uk-UA" dirty="0"/>
          </a:p>
        </p:txBody>
      </p:sp>
      <p:sp>
        <p:nvSpPr>
          <p:cNvPr id="5" name="Прямоугольник 4"/>
          <p:cNvSpPr/>
          <p:nvPr/>
        </p:nvSpPr>
        <p:spPr>
          <a:xfrm>
            <a:off x="323528" y="3356992"/>
            <a:ext cx="8568952" cy="3087512"/>
          </a:xfrm>
          <a:prstGeom prst="rect">
            <a:avLst/>
          </a:prstGeom>
        </p:spPr>
        <p:txBody>
          <a:bodyPr wrap="square">
            <a:spAutoFit/>
          </a:bodyPr>
          <a:lstStyle/>
          <a:p>
            <a:pPr>
              <a:lnSpc>
                <a:spcPct val="115000"/>
              </a:lnSpc>
              <a:spcAft>
                <a:spcPts val="1000"/>
              </a:spcAft>
            </a:pPr>
            <a:r>
              <a:rPr lang="uk-UA" dirty="0" smtClean="0">
                <a:effectLst/>
                <a:latin typeface="Times New Roman"/>
                <a:ea typeface="Calibri"/>
                <a:cs typeface="Times New Roman"/>
              </a:rPr>
              <a:t>МЕТА </a:t>
            </a:r>
            <a:r>
              <a:rPr lang="uk-UA" dirty="0" smtClean="0">
                <a:solidFill>
                  <a:srgbClr val="7030A0"/>
                </a:solidFill>
                <a:effectLst/>
                <a:latin typeface="Times New Roman"/>
                <a:ea typeface="Calibri"/>
                <a:cs typeface="Times New Roman"/>
              </a:rPr>
              <a:t>: роз’яснити здобувачам освіти поняття «цивілізація»,про </a:t>
            </a:r>
            <a:r>
              <a:rPr lang="uk-UA" dirty="0" smtClean="0">
                <a:solidFill>
                  <a:srgbClr val="7030A0"/>
                </a:solidFill>
                <a:effectLst/>
                <a:latin typeface="Times New Roman"/>
                <a:ea typeface="Calibri"/>
                <a:cs typeface="Times New Roman"/>
              </a:rPr>
              <a:t>види хвороб     </a:t>
            </a:r>
            <a:r>
              <a:rPr lang="uk-UA" dirty="0" smtClean="0">
                <a:solidFill>
                  <a:srgbClr val="7030A0"/>
                </a:solidFill>
                <a:effectLst/>
                <a:latin typeface="Times New Roman"/>
                <a:ea typeface="Calibri"/>
                <a:cs typeface="Times New Roman"/>
              </a:rPr>
              <a:t>цивілізації</a:t>
            </a:r>
            <a:r>
              <a:rPr lang="uk-UA" dirty="0" smtClean="0">
                <a:solidFill>
                  <a:srgbClr val="7030A0"/>
                </a:solidFill>
                <a:effectLst/>
                <a:latin typeface="Times New Roman"/>
                <a:ea typeface="Calibri"/>
                <a:cs typeface="Times New Roman"/>
              </a:rPr>
              <a:t>; навчити </a:t>
            </a:r>
            <a:r>
              <a:rPr lang="uk-UA" dirty="0" smtClean="0">
                <a:solidFill>
                  <a:srgbClr val="7030A0"/>
                </a:solidFill>
                <a:effectLst/>
                <a:latin typeface="Times New Roman"/>
                <a:ea typeface="Calibri"/>
                <a:cs typeface="Times New Roman"/>
              </a:rPr>
              <a:t>оцінювати причини та наслідки небезпечних хвороб;закріпити знання про С</a:t>
            </a:r>
            <a:r>
              <a:rPr lang="en-US" dirty="0" err="1" smtClean="0">
                <a:solidFill>
                  <a:srgbClr val="7030A0"/>
                </a:solidFill>
                <a:effectLst/>
                <a:latin typeface="Times New Roman"/>
                <a:ea typeface="Calibri"/>
                <a:cs typeface="Times New Roman"/>
              </a:rPr>
              <a:t>ovid</a:t>
            </a:r>
            <a:r>
              <a:rPr lang="uk-UA" dirty="0" smtClean="0">
                <a:solidFill>
                  <a:srgbClr val="7030A0"/>
                </a:solidFill>
                <a:effectLst/>
                <a:latin typeface="Times New Roman"/>
                <a:ea typeface="Calibri"/>
                <a:cs typeface="Times New Roman"/>
              </a:rPr>
              <a:t> -19 (походження ,протікання хвороби)</a:t>
            </a:r>
            <a:endParaRPr lang="uk-UA" sz="1400" dirty="0">
              <a:solidFill>
                <a:srgbClr val="7030A0"/>
              </a:solidFill>
              <a:ea typeface="Calibri"/>
              <a:cs typeface="Times New Roman"/>
            </a:endParaRPr>
          </a:p>
          <a:p>
            <a:pPr marL="342900" lvl="0" indent="-342900">
              <a:lnSpc>
                <a:spcPct val="115000"/>
              </a:lnSpc>
              <a:spcAft>
                <a:spcPts val="0"/>
              </a:spcAft>
              <a:buFont typeface="Calibri"/>
              <a:buChar char="-"/>
            </a:pPr>
            <a:r>
              <a:rPr lang="uk-UA" dirty="0" smtClean="0">
                <a:solidFill>
                  <a:srgbClr val="7030A0"/>
                </a:solidFill>
                <a:effectLst/>
                <a:latin typeface="Times New Roman"/>
                <a:ea typeface="Calibri"/>
                <a:cs typeface="Times New Roman"/>
              </a:rPr>
              <a:t>Ознайомити з принципами дії реклами і прийомами,котрі використовують рекламні компанії для залучення підлітків та молоді до шкідливих звичок;</a:t>
            </a:r>
            <a:endParaRPr lang="uk-UA" sz="1400" dirty="0">
              <a:solidFill>
                <a:srgbClr val="7030A0"/>
              </a:solidFill>
              <a:ea typeface="Calibri"/>
              <a:cs typeface="Times New Roman"/>
            </a:endParaRPr>
          </a:p>
          <a:p>
            <a:pPr marL="342900" lvl="0" indent="-342900">
              <a:lnSpc>
                <a:spcPct val="115000"/>
              </a:lnSpc>
              <a:spcAft>
                <a:spcPts val="0"/>
              </a:spcAft>
              <a:buFont typeface="Calibri"/>
              <a:buChar char="-"/>
            </a:pPr>
            <a:r>
              <a:rPr lang="uk-UA" dirty="0" smtClean="0">
                <a:solidFill>
                  <a:srgbClr val="7030A0"/>
                </a:solidFill>
                <a:effectLst/>
                <a:latin typeface="Times New Roman"/>
                <a:ea typeface="Calibri"/>
                <a:cs typeface="Times New Roman"/>
              </a:rPr>
              <a:t>Розвивати вміння безпечної поведінки при надзвичайних ситуаціях,правила поведінки при епідемії; уяву,фантазію,мислення.</a:t>
            </a:r>
            <a:endParaRPr lang="uk-UA" sz="1400" dirty="0">
              <a:solidFill>
                <a:srgbClr val="7030A0"/>
              </a:solidFill>
              <a:ea typeface="Calibri"/>
              <a:cs typeface="Times New Roman"/>
            </a:endParaRPr>
          </a:p>
          <a:p>
            <a:pPr marL="342900" lvl="0" indent="-342900">
              <a:lnSpc>
                <a:spcPct val="115000"/>
              </a:lnSpc>
              <a:spcAft>
                <a:spcPts val="1000"/>
              </a:spcAft>
              <a:buFont typeface="Calibri"/>
              <a:buChar char="-"/>
            </a:pPr>
            <a:r>
              <a:rPr lang="uk-UA" dirty="0" smtClean="0">
                <a:solidFill>
                  <a:srgbClr val="7030A0"/>
                </a:solidFill>
                <a:effectLst/>
                <a:latin typeface="Times New Roman"/>
                <a:ea typeface="Calibri"/>
                <a:cs typeface="Times New Roman"/>
              </a:rPr>
              <a:t>Виховувати  почуття відповідальності за теперішнє та майбутнє навколишнього середовища.</a:t>
            </a:r>
            <a:endParaRPr lang="uk-UA" sz="1400" dirty="0">
              <a:solidFill>
                <a:srgbClr val="7030A0"/>
              </a:solidFill>
              <a:ea typeface="Calibri"/>
              <a:cs typeface="Times New Roman"/>
            </a:endParaRPr>
          </a:p>
        </p:txBody>
      </p:sp>
    </p:spTree>
    <p:extLst>
      <p:ext uri="{BB962C8B-B14F-4D97-AF65-F5344CB8AC3E}">
        <p14:creationId xmlns:p14="http://schemas.microsoft.com/office/powerpoint/2010/main" val="212185744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484784"/>
            <a:ext cx="8712968" cy="5040560"/>
          </a:xfrm>
          <a:solidFill>
            <a:srgbClr val="FFFF00"/>
          </a:solidFill>
        </p:spPr>
        <p:txBody>
          <a:bodyPr>
            <a:normAutofit fontScale="92500" lnSpcReduction="10000"/>
          </a:bodyPr>
          <a:lstStyle/>
          <a:p>
            <a:pPr marL="457200">
              <a:lnSpc>
                <a:spcPct val="115000"/>
              </a:lnSpc>
              <a:spcAft>
                <a:spcPts val="0"/>
              </a:spcAft>
            </a:pPr>
            <a:r>
              <a:rPr lang="uk-UA" dirty="0" smtClean="0">
                <a:effectLst/>
                <a:latin typeface="Times New Roman"/>
                <a:ea typeface="Calibri"/>
                <a:cs typeface="Times New Roman"/>
              </a:rPr>
              <a:t>Наше завдання на сьогоднішній урок познайомитися з хворобами світу, навчитися давати оцінку незвичайній ситуації,яка склалася на даний </a:t>
            </a:r>
            <a:r>
              <a:rPr lang="uk-UA" dirty="0" smtClean="0">
                <a:effectLst/>
                <a:latin typeface="Times New Roman"/>
                <a:ea typeface="Calibri"/>
                <a:cs typeface="Times New Roman"/>
              </a:rPr>
              <a:t>період. </a:t>
            </a:r>
            <a:r>
              <a:rPr lang="uk-UA" dirty="0" smtClean="0">
                <a:effectLst/>
                <a:latin typeface="Times New Roman"/>
                <a:ea typeface="Calibri"/>
                <a:cs typeface="Times New Roman"/>
              </a:rPr>
              <a:t>Для того ,щоб запустити наш космічний дельтаплан, необхідно пройти інструктаж – бесіду.</a:t>
            </a:r>
            <a:endParaRPr lang="uk-UA" dirty="0">
              <a:ea typeface="Calibri"/>
              <a:cs typeface="Times New Roman"/>
            </a:endParaRPr>
          </a:p>
          <a:p>
            <a:pPr marL="457200">
              <a:lnSpc>
                <a:spcPct val="115000"/>
              </a:lnSpc>
              <a:spcAft>
                <a:spcPts val="0"/>
              </a:spcAft>
            </a:pPr>
            <a:r>
              <a:rPr lang="uk-UA" b="1" dirty="0" smtClean="0">
                <a:solidFill>
                  <a:srgbClr val="002060"/>
                </a:solidFill>
                <a:effectLst/>
                <a:latin typeface="Times New Roman"/>
                <a:ea typeface="Calibri"/>
                <a:cs typeface="Times New Roman"/>
              </a:rPr>
              <a:t>Капітан корабля</a:t>
            </a:r>
            <a:r>
              <a:rPr lang="uk-UA" dirty="0" smtClean="0">
                <a:effectLst/>
                <a:latin typeface="Times New Roman"/>
                <a:ea typeface="Calibri"/>
                <a:cs typeface="Times New Roman"/>
              </a:rPr>
              <a:t>: Цивілізація – сучасна світова культура людства. Вона має величезні досягнення для покращення та урізноманітнення існування людини. Але ,разом з тим,збільшилося ризиків для здоров’я та життя.</a:t>
            </a:r>
            <a:endParaRPr lang="uk-UA" dirty="0">
              <a:ea typeface="Calibri"/>
              <a:cs typeface="Times New Roman"/>
            </a:endParaRPr>
          </a:p>
          <a:p>
            <a:pPr marL="457200">
              <a:lnSpc>
                <a:spcPct val="115000"/>
              </a:lnSpc>
              <a:spcAft>
                <a:spcPts val="0"/>
              </a:spcAft>
            </a:pPr>
            <a:r>
              <a:rPr lang="uk-UA" b="1" dirty="0" smtClean="0">
                <a:solidFill>
                  <a:srgbClr val="002060"/>
                </a:solidFill>
                <a:effectLst/>
                <a:latin typeface="Times New Roman"/>
                <a:ea typeface="Calibri"/>
                <a:cs typeface="Times New Roman"/>
              </a:rPr>
              <a:t>Головний лікар:У </a:t>
            </a:r>
            <a:r>
              <a:rPr lang="uk-UA" dirty="0" smtClean="0">
                <a:effectLst/>
                <a:latin typeface="Times New Roman"/>
                <a:ea typeface="Calibri"/>
                <a:cs typeface="Times New Roman"/>
              </a:rPr>
              <a:t>наш час люди віддають перевагу пасивному відпочинку: слухання музики,гра на комп’ютері ,перегляд передач.  Тому людина отримує на взаємин  так звані хвороби цивілізації – ожиріння,діабет,психічні захворювання, онкологія, серцево – судинні ,гіпертонія. </a:t>
            </a:r>
            <a:endParaRPr lang="uk-UA" dirty="0">
              <a:ea typeface="Calibri"/>
              <a:cs typeface="Times New Roman"/>
            </a:endParaRPr>
          </a:p>
          <a:p>
            <a:endParaRPr lang="uk-UA" dirty="0"/>
          </a:p>
        </p:txBody>
      </p:sp>
      <p:sp>
        <p:nvSpPr>
          <p:cNvPr id="2" name="Заголовок 1"/>
          <p:cNvSpPr>
            <a:spLocks noGrp="1"/>
          </p:cNvSpPr>
          <p:nvPr>
            <p:ph type="title"/>
          </p:nvPr>
        </p:nvSpPr>
        <p:spPr/>
        <p:txBody>
          <a:bodyPr>
            <a:normAutofit/>
          </a:bodyPr>
          <a:lstStyle/>
          <a:p>
            <a:r>
              <a:rPr lang="uk-UA" sz="2800" b="1" dirty="0" smtClean="0">
                <a:solidFill>
                  <a:srgbClr val="7030A0"/>
                </a:solidFill>
                <a:effectLst/>
                <a:latin typeface="Times New Roman"/>
                <a:ea typeface="Calibri"/>
              </a:rPr>
              <a:t>Підготовка до польоту  </a:t>
            </a:r>
            <a:r>
              <a:rPr lang="uk-UA" sz="2800" b="1" dirty="0" smtClean="0">
                <a:solidFill>
                  <a:srgbClr val="FF0000"/>
                </a:solidFill>
                <a:effectLst/>
                <a:latin typeface="Times New Roman"/>
                <a:ea typeface="Calibri"/>
              </a:rPr>
              <a:t/>
            </a:r>
            <a:br>
              <a:rPr lang="uk-UA" sz="2800" b="1" dirty="0" smtClean="0">
                <a:solidFill>
                  <a:srgbClr val="FF0000"/>
                </a:solidFill>
                <a:effectLst/>
                <a:latin typeface="Times New Roman"/>
                <a:ea typeface="Calibri"/>
              </a:rPr>
            </a:br>
            <a:r>
              <a:rPr lang="uk-UA" sz="2800" b="1" dirty="0" smtClean="0">
                <a:solidFill>
                  <a:srgbClr val="FF0000"/>
                </a:solidFill>
                <a:effectLst/>
                <a:latin typeface="Times New Roman"/>
                <a:ea typeface="Calibri"/>
              </a:rPr>
              <a:t>Завдання та мета подорожі.</a:t>
            </a:r>
            <a:endParaRPr lang="uk-UA" sz="2800" dirty="0"/>
          </a:p>
        </p:txBody>
      </p:sp>
    </p:spTree>
    <p:extLst>
      <p:ext uri="{BB962C8B-B14F-4D97-AF65-F5344CB8AC3E}">
        <p14:creationId xmlns:p14="http://schemas.microsoft.com/office/powerpoint/2010/main" val="192515240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1440160"/>
          </a:xfrm>
          <a:solidFill>
            <a:srgbClr val="FFC000"/>
          </a:solidFill>
        </p:spPr>
        <p:txBody>
          <a:bodyPr>
            <a:normAutofit fontScale="90000"/>
          </a:bodyPr>
          <a:lstStyle/>
          <a:p>
            <a:pPr marL="457200">
              <a:lnSpc>
                <a:spcPct val="115000"/>
              </a:lnSpc>
              <a:spcAft>
                <a:spcPts val="0"/>
              </a:spcAft>
            </a:pPr>
            <a:r>
              <a:rPr lang="uk-UA" b="1" dirty="0" smtClean="0">
                <a:solidFill>
                  <a:srgbClr val="7030A0"/>
                </a:solidFill>
                <a:effectLst/>
                <a:latin typeface="Times New Roman"/>
                <a:ea typeface="Calibri"/>
                <a:cs typeface="Times New Roman"/>
              </a:rPr>
              <a:t/>
            </a:r>
            <a:br>
              <a:rPr lang="uk-UA" b="1" dirty="0" smtClean="0">
                <a:solidFill>
                  <a:srgbClr val="7030A0"/>
                </a:solidFill>
                <a:effectLst/>
                <a:latin typeface="Times New Roman"/>
                <a:ea typeface="Calibri"/>
                <a:cs typeface="Times New Roman"/>
              </a:rPr>
            </a:br>
            <a:r>
              <a:rPr lang="uk-UA" sz="3600" b="1" dirty="0" smtClean="0">
                <a:solidFill>
                  <a:srgbClr val="7030A0"/>
                </a:solidFill>
                <a:effectLst/>
                <a:latin typeface="Times New Roman"/>
                <a:ea typeface="Calibri"/>
                <a:cs typeface="Times New Roman"/>
              </a:rPr>
              <a:t>Політ </a:t>
            </a:r>
            <a:r>
              <a:rPr lang="uk-UA" sz="3600" dirty="0" smtClean="0">
                <a:ea typeface="Calibri"/>
                <a:cs typeface="Times New Roman"/>
              </a:rPr>
              <a:t/>
            </a:r>
            <a:br>
              <a:rPr lang="uk-UA" sz="3600" dirty="0" smtClean="0">
                <a:ea typeface="Calibri"/>
                <a:cs typeface="Times New Roman"/>
              </a:rPr>
            </a:br>
            <a:r>
              <a:rPr lang="uk-UA" sz="4900" b="1" dirty="0" smtClean="0">
                <a:solidFill>
                  <a:srgbClr val="C00000"/>
                </a:solidFill>
                <a:effectLst/>
                <a:latin typeface="Times New Roman"/>
                <a:ea typeface="Calibri"/>
                <a:cs typeface="Times New Roman"/>
              </a:rPr>
              <a:t>Станція «</a:t>
            </a:r>
            <a:r>
              <a:rPr lang="en-US" sz="4900" b="1" dirty="0" smtClean="0">
                <a:solidFill>
                  <a:srgbClr val="C00000"/>
                </a:solidFill>
                <a:effectLst/>
                <a:latin typeface="Times New Roman"/>
                <a:ea typeface="Calibri"/>
                <a:cs typeface="Times New Roman"/>
              </a:rPr>
              <a:t>COVID</a:t>
            </a:r>
            <a:r>
              <a:rPr lang="uk-UA" sz="4900" b="1" dirty="0" smtClean="0">
                <a:solidFill>
                  <a:srgbClr val="C00000"/>
                </a:solidFill>
                <a:effectLst/>
                <a:latin typeface="Times New Roman"/>
                <a:ea typeface="Calibri"/>
                <a:cs typeface="Times New Roman"/>
              </a:rPr>
              <a:t>»</a:t>
            </a:r>
            <a:r>
              <a:rPr lang="uk-UA" sz="4900" dirty="0">
                <a:ea typeface="Calibri"/>
                <a:cs typeface="Times New Roman"/>
              </a:rPr>
              <a:t/>
            </a:r>
            <a:br>
              <a:rPr lang="uk-UA" sz="4900" dirty="0">
                <a:ea typeface="Calibri"/>
                <a:cs typeface="Times New Roman"/>
              </a:rPr>
            </a:br>
            <a:endParaRPr lang="uk-UA" sz="4900" dirty="0"/>
          </a:p>
        </p:txBody>
      </p:sp>
      <p:sp>
        <p:nvSpPr>
          <p:cNvPr id="3" name="Текст 2"/>
          <p:cNvSpPr>
            <a:spLocks noGrp="1"/>
          </p:cNvSpPr>
          <p:nvPr>
            <p:ph type="body" idx="1"/>
          </p:nvPr>
        </p:nvSpPr>
        <p:spPr>
          <a:xfrm>
            <a:off x="539552" y="1340768"/>
            <a:ext cx="4040188" cy="45719"/>
          </a:xfrm>
        </p:spPr>
        <p:txBody>
          <a:bodyPr>
            <a:normAutofit fontScale="25000" lnSpcReduction="20000"/>
          </a:bodyPr>
          <a:lstStyle/>
          <a:p>
            <a:pPr algn="ctr"/>
            <a:endParaRPr lang="uk-UA" sz="2000" dirty="0">
              <a:solidFill>
                <a:srgbClr val="00B050"/>
              </a:solidFill>
            </a:endParaRPr>
          </a:p>
        </p:txBody>
      </p:sp>
      <p:sp>
        <p:nvSpPr>
          <p:cNvPr id="4" name="Объект 3"/>
          <p:cNvSpPr>
            <a:spLocks noGrp="1"/>
          </p:cNvSpPr>
          <p:nvPr>
            <p:ph sz="half" idx="2"/>
          </p:nvPr>
        </p:nvSpPr>
        <p:spPr>
          <a:xfrm>
            <a:off x="107504" y="1700808"/>
            <a:ext cx="4896544" cy="4968551"/>
          </a:xfrm>
        </p:spPr>
        <p:txBody>
          <a:bodyPr>
            <a:normAutofit fontScale="25000" lnSpcReduction="20000"/>
          </a:bodyPr>
          <a:lstStyle/>
          <a:p>
            <a:pPr>
              <a:lnSpc>
                <a:spcPct val="115000"/>
              </a:lnSpc>
              <a:spcAft>
                <a:spcPts val="1350"/>
              </a:spcAft>
            </a:pPr>
            <a:r>
              <a:rPr lang="uk-UA" sz="6400" dirty="0" smtClean="0">
                <a:effectLst/>
                <a:latin typeface="Times New Roman"/>
                <a:ea typeface="Times New Roman"/>
                <a:cs typeface="Times New Roman"/>
              </a:rPr>
              <a:t>Вірус передається повітряно-крапельним шляхом, зокрема, через кашель і чхання, а також торкання поверхонь, забруднених вірусом. COVID-19 може жити на поверхнях протягом декількох годин, але прості дезінфікуючі засоби можуть його вбити. Симптоми можуть включати підвищення температури, кашель і задишку. У більш важких випадках інфекція може викликати пневмонію або утруднення дихання. У  деяких випадках захворювання може бути смертельним.</a:t>
            </a:r>
            <a:endParaRPr lang="uk-UA" sz="6400" dirty="0">
              <a:ea typeface="Calibri"/>
              <a:cs typeface="Times New Roman"/>
            </a:endParaRPr>
          </a:p>
          <a:p>
            <a:pPr>
              <a:lnSpc>
                <a:spcPct val="115000"/>
              </a:lnSpc>
              <a:spcAft>
                <a:spcPts val="1350"/>
              </a:spcAft>
            </a:pPr>
            <a:r>
              <a:rPr lang="uk-UA" sz="6400" dirty="0" smtClean="0">
                <a:effectLst/>
                <a:latin typeface="Times New Roman"/>
                <a:ea typeface="Times New Roman"/>
                <a:cs typeface="Times New Roman"/>
              </a:rPr>
              <a:t>Ці симптоми схожі на грип або звичайну застуду, які зустрічаються набагато частіше, ніж COVID-19. Ось чому для підтвердження інфікування людини COVID-19 необхідно провести тестування. Важливо пам’ятати, що ключові заходи профілактики однакові: часте миття рук та </a:t>
            </a:r>
            <a:r>
              <a:rPr lang="uk-UA" sz="6400" dirty="0" err="1" smtClean="0">
                <a:effectLst/>
                <a:latin typeface="Times New Roman"/>
                <a:ea typeface="Times New Roman"/>
                <a:cs typeface="Times New Roman"/>
              </a:rPr>
              <a:t> кашлеви</a:t>
            </a:r>
            <a:r>
              <a:rPr lang="uk-UA" sz="6400" dirty="0" smtClean="0">
                <a:effectLst/>
                <a:latin typeface="Times New Roman"/>
                <a:ea typeface="Times New Roman"/>
                <a:cs typeface="Times New Roman"/>
              </a:rPr>
              <a:t>й етикет (прикривайте рот та ніс при кашлі чи чханні зігнутим ліктем або серветкою, а потім викидайте серветку у смітник, що закривається кришкою). </a:t>
            </a:r>
            <a:endParaRPr lang="uk-UA" sz="6400" dirty="0">
              <a:ea typeface="Calibri"/>
              <a:cs typeface="Times New Roman"/>
            </a:endParaRPr>
          </a:p>
          <a:p>
            <a:endParaRPr lang="uk-UA" dirty="0"/>
          </a:p>
        </p:txBody>
      </p:sp>
      <p:sp>
        <p:nvSpPr>
          <p:cNvPr id="5" name="Текст 4"/>
          <p:cNvSpPr>
            <a:spLocks noGrp="1"/>
          </p:cNvSpPr>
          <p:nvPr>
            <p:ph type="body" sz="quarter" idx="3"/>
          </p:nvPr>
        </p:nvSpPr>
        <p:spPr>
          <a:xfrm rot="10641882" flipV="1">
            <a:off x="5143210" y="1480574"/>
            <a:ext cx="3819522" cy="1149826"/>
          </a:xfrm>
          <a:solidFill>
            <a:srgbClr val="FFFF00"/>
          </a:solidFill>
        </p:spPr>
        <p:txBody>
          <a:bodyPr>
            <a:normAutofit fontScale="25000" lnSpcReduction="20000"/>
          </a:bodyPr>
          <a:lstStyle/>
          <a:p>
            <a:pPr marL="457200" lvl="0" indent="-342900">
              <a:lnSpc>
                <a:spcPct val="115000"/>
              </a:lnSpc>
              <a:spcAft>
                <a:spcPts val="1000"/>
              </a:spcAft>
              <a:buFont typeface="Arial" pitchFamily="34" charset="0"/>
              <a:buChar char="•"/>
            </a:pPr>
            <a:endParaRPr lang="uk-UA" sz="10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endParaRPr lang="uk-UA" sz="5600" b="0" dirty="0" smtClean="0">
              <a:solidFill>
                <a:prstClr val="black"/>
              </a:solidFill>
              <a:latin typeface="Times New Roman"/>
              <a:ea typeface="Times New Roman"/>
              <a:cs typeface="Times New Roman"/>
            </a:endParaRPr>
          </a:p>
          <a:p>
            <a:pPr marL="457200" lvl="0" indent="-342900">
              <a:lnSpc>
                <a:spcPct val="115000"/>
              </a:lnSpc>
              <a:spcAft>
                <a:spcPts val="1000"/>
              </a:spcAft>
              <a:buFont typeface="Arial" pitchFamily="34" charset="0"/>
              <a:buChar char="•"/>
            </a:pPr>
            <a:r>
              <a:rPr lang="uk-UA" sz="6400" b="1" dirty="0" smtClean="0">
                <a:solidFill>
                  <a:srgbClr val="FF0000"/>
                </a:solidFill>
                <a:latin typeface="Times New Roman"/>
                <a:ea typeface="Times New Roman"/>
                <a:cs typeface="Times New Roman"/>
              </a:rPr>
              <a:t>СOVID-19 </a:t>
            </a:r>
            <a:r>
              <a:rPr lang="uk-UA" sz="6400" b="1" dirty="0">
                <a:solidFill>
                  <a:srgbClr val="FF0000"/>
                </a:solidFill>
                <a:latin typeface="Times New Roman"/>
                <a:ea typeface="Times New Roman"/>
                <a:cs typeface="Times New Roman"/>
              </a:rPr>
              <a:t>– це новий вірус, пов’язаний із тим же сімейством вірусів, що  і гостра респіраторна вірусна інфекція (ГРВІ) та деякі типи звичайної застуди</a:t>
            </a:r>
            <a:r>
              <a:rPr lang="uk-UA" sz="5600" b="0" dirty="0">
                <a:solidFill>
                  <a:prstClr val="black"/>
                </a:solidFill>
                <a:latin typeface="Times New Roman"/>
                <a:ea typeface="Times New Roman"/>
                <a:cs typeface="Times New Roman"/>
              </a:rPr>
              <a:t>.</a:t>
            </a:r>
            <a:endParaRPr lang="uk-UA" sz="5600" b="0" dirty="0">
              <a:solidFill>
                <a:prstClr val="black"/>
              </a:solidFill>
              <a:ea typeface="Calibri"/>
              <a:cs typeface="Times New Roman"/>
            </a:endParaRPr>
          </a:p>
          <a:p>
            <a:endParaRPr lang="uk-UA" dirty="0"/>
          </a:p>
        </p:txBody>
      </p:sp>
      <p:pic>
        <p:nvPicPr>
          <p:cNvPr id="8" name="Объект 7"/>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rot="21208105">
            <a:off x="4994978" y="1397834"/>
            <a:ext cx="4032448" cy="2679755"/>
          </a:xfrm>
        </p:spPr>
      </p:pic>
    </p:spTree>
    <p:extLst>
      <p:ext uri="{BB962C8B-B14F-4D97-AF65-F5344CB8AC3E}">
        <p14:creationId xmlns:p14="http://schemas.microsoft.com/office/powerpoint/2010/main" val="285059436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основи урок\images (18).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88640"/>
            <a:ext cx="8280920" cy="1464416"/>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57200" y="714403"/>
            <a:ext cx="8229600" cy="1252728"/>
          </a:xfrm>
        </p:spPr>
        <p:txBody>
          <a:bodyPr/>
          <a:lstStyle/>
          <a:p>
            <a:endParaRPr lang="uk-UA" dirty="0"/>
          </a:p>
        </p:txBody>
      </p:sp>
      <p:pic>
        <p:nvPicPr>
          <p:cNvPr id="2053" name="Picture 5" descr="C:\Users\User\Desktop\основи урок\images (1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81664">
            <a:off x="-45740" y="1344985"/>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User\Desktop\основи урок\unname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80928"/>
            <a:ext cx="9144000" cy="4077071"/>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User\Desktop\основи урок\images (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892236">
            <a:off x="6325158" y="1657348"/>
            <a:ext cx="2667000" cy="1531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13915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C000"/>
          </a:solidFill>
        </p:spPr>
        <p:txBody>
          <a:bodyPr>
            <a:normAutofit/>
          </a:bodyPr>
          <a:lstStyle/>
          <a:p>
            <a:r>
              <a:rPr lang="uk-UA" sz="4000" b="1" dirty="0" smtClean="0">
                <a:solidFill>
                  <a:srgbClr val="C00000"/>
                </a:solidFill>
              </a:rPr>
              <a:t>НАСЛІДКИ</a:t>
            </a:r>
            <a:endParaRPr lang="uk-UA" sz="4000" b="1" dirty="0">
              <a:solidFill>
                <a:srgbClr val="C00000"/>
              </a:solidFill>
            </a:endParaRPr>
          </a:p>
        </p:txBody>
      </p:sp>
      <p:sp>
        <p:nvSpPr>
          <p:cNvPr id="3" name="Объект 2"/>
          <p:cNvSpPr>
            <a:spLocks noGrp="1"/>
          </p:cNvSpPr>
          <p:nvPr>
            <p:ph sz="quarter" idx="13"/>
          </p:nvPr>
        </p:nvSpPr>
        <p:spPr>
          <a:xfrm>
            <a:off x="179512" y="1844825"/>
            <a:ext cx="4319335" cy="4906448"/>
          </a:xfrm>
          <a:solidFill>
            <a:srgbClr val="92D050"/>
          </a:solidFill>
        </p:spPr>
        <p:txBody>
          <a:bodyPr>
            <a:normAutofit lnSpcReduction="10000"/>
          </a:bodyPr>
          <a:lstStyle/>
          <a:p>
            <a:pPr lvl="0"/>
            <a:endParaRPr lang="uk-UA" sz="2200" dirty="0" smtClean="0">
              <a:latin typeface="+mj-lt"/>
            </a:endParaRPr>
          </a:p>
          <a:p>
            <a:pPr lvl="0"/>
            <a:r>
              <a:rPr lang="uk-UA" sz="2200" dirty="0" smtClean="0">
                <a:latin typeface="+mj-lt"/>
              </a:rPr>
              <a:t>Функції </a:t>
            </a:r>
            <a:r>
              <a:rPr lang="uk-UA" sz="2200" dirty="0">
                <a:latin typeface="+mj-lt"/>
              </a:rPr>
              <a:t>легенів можуть порушуватися навіть після одужання</a:t>
            </a:r>
          </a:p>
          <a:p>
            <a:pPr lvl="0"/>
            <a:r>
              <a:rPr lang="uk-UA" sz="2200" dirty="0">
                <a:latin typeface="+mj-lt"/>
              </a:rPr>
              <a:t>Стенокардія, аритмія і збільшення ризиків серцевого нападу  </a:t>
            </a:r>
          </a:p>
          <a:p>
            <a:pPr lvl="0"/>
            <a:r>
              <a:rPr lang="uk-UA" sz="2200" dirty="0">
                <a:latin typeface="+mj-lt"/>
              </a:rPr>
              <a:t>Нирки, мозок, нервова система</a:t>
            </a:r>
          </a:p>
          <a:p>
            <a:pPr lvl="0"/>
            <a:r>
              <a:rPr lang="uk-UA" sz="2200" dirty="0">
                <a:latin typeface="+mj-lt"/>
              </a:rPr>
              <a:t>Короткочасні проблеми з пам'яттю, труднощі з навчанням. підвищені показники депресії і тривоги, відчувають посттравматичний стрес.</a:t>
            </a:r>
          </a:p>
          <a:p>
            <a:endParaRPr lang="uk-UA" dirty="0"/>
          </a:p>
        </p:txBody>
      </p:sp>
      <p:pic>
        <p:nvPicPr>
          <p:cNvPr id="1026" name="Picture 2"/>
          <p:cNvPicPr>
            <a:picLocks noGrp="1" noChangeAspect="1" noChangeArrowheads="1"/>
          </p:cNvPicPr>
          <p:nvPr>
            <p:ph sz="quarter" idx="14"/>
          </p:nvPr>
        </p:nvPicPr>
        <p:blipFill>
          <a:blip r:embed="rId2" cstate="print">
            <a:extLst>
              <a:ext uri="{28A0092B-C50C-407E-A947-70E740481C1C}">
                <a14:useLocalDpi xmlns:a14="http://schemas.microsoft.com/office/drawing/2010/main" val="0"/>
              </a:ext>
            </a:extLst>
          </a:blip>
          <a:stretch>
            <a:fillRect/>
          </a:stretch>
        </p:blipFill>
        <p:spPr bwMode="auto">
          <a:xfrm>
            <a:off x="4645025" y="3702188"/>
            <a:ext cx="3822700" cy="1401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rot="477115">
            <a:off x="4416584" y="1440528"/>
            <a:ext cx="4213960" cy="5078313"/>
          </a:xfrm>
          <a:prstGeom prst="rect">
            <a:avLst/>
          </a:prstGeom>
          <a:solidFill>
            <a:srgbClr val="FFFF00"/>
          </a:solidFill>
        </p:spPr>
        <p:txBody>
          <a:bodyPr wrap="square">
            <a:spAutoFit/>
          </a:bodyPr>
          <a:lstStyle/>
          <a:p>
            <a:r>
              <a:rPr lang="uk-UA" dirty="0"/>
              <a:t>Число людей, хворих на корона вірус , у світі наближається до 11 мільйонів, понад пів мільйона померли від нової хвороби, що отримала назву COVID-19, і майже 6 мільйонів одужали. У деяких людей хвороба проходить у легкій формі. Але лікарі та вчені в різних країнах світу дедалі частіше говорять, що у багатьох випадках перемога над хворобою означає лише, що людина вижила. Але наслідки можуть бути настільки серйозними, що вимагатимуть ще тижнів та місяців реабілітації. Бо новий вірус вражає не лише легені, але і серцево-судинну систему, і систему травлення, та навіть нервову систему пацієнта, залишаючи багатьох людей інвалідами.</a:t>
            </a:r>
          </a:p>
        </p:txBody>
      </p:sp>
      <p:pic>
        <p:nvPicPr>
          <p:cNvPr id="9218" name="Picture 2" descr="C:\Users\User\Desktop\основи урок\images (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3265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303054"/>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lnSpc>
                <a:spcPct val="115000"/>
              </a:lnSpc>
              <a:spcAft>
                <a:spcPts val="1000"/>
              </a:spcAft>
            </a:pPr>
            <a:r>
              <a:rPr lang="uk-UA" b="1" dirty="0" smtClean="0">
                <a:solidFill>
                  <a:srgbClr val="FF0000"/>
                </a:solidFill>
                <a:effectLst/>
                <a:latin typeface="Times New Roman"/>
                <a:ea typeface="Calibri"/>
                <a:cs typeface="Times New Roman"/>
              </a:rPr>
              <a:t>Станція «Наркотична»</a:t>
            </a:r>
            <a:r>
              <a:rPr lang="uk-UA" sz="3200" dirty="0">
                <a:ea typeface="Calibri"/>
                <a:cs typeface="Times New Roman"/>
              </a:rPr>
              <a:t/>
            </a:r>
            <a:br>
              <a:rPr lang="uk-UA" sz="3200" dirty="0">
                <a:ea typeface="Calibri"/>
                <a:cs typeface="Times New Roman"/>
              </a:rPr>
            </a:br>
            <a:endParaRPr lang="uk-UA" dirty="0"/>
          </a:p>
        </p:txBody>
      </p:sp>
      <p:sp>
        <p:nvSpPr>
          <p:cNvPr id="5" name="Объект 4"/>
          <p:cNvSpPr>
            <a:spLocks noGrp="1"/>
          </p:cNvSpPr>
          <p:nvPr>
            <p:ph sz="quarter" idx="13"/>
          </p:nvPr>
        </p:nvSpPr>
        <p:spPr>
          <a:xfrm rot="21415133">
            <a:off x="98435" y="1155928"/>
            <a:ext cx="4541558" cy="5527226"/>
          </a:xfrm>
          <a:solidFill>
            <a:srgbClr val="FFFF00"/>
          </a:solidFill>
        </p:spPr>
        <p:txBody>
          <a:bodyPr>
            <a:normAutofit fontScale="25000" lnSpcReduction="20000"/>
          </a:bodyPr>
          <a:lstStyle/>
          <a:p>
            <a:pPr marL="457200">
              <a:lnSpc>
                <a:spcPct val="115000"/>
              </a:lnSpc>
              <a:spcAft>
                <a:spcPts val="0"/>
              </a:spcAft>
            </a:pPr>
            <a:r>
              <a:rPr lang="uk-UA" sz="5600" dirty="0">
                <a:latin typeface="Times New Roman"/>
                <a:ea typeface="Calibri"/>
                <a:cs typeface="Times New Roman"/>
              </a:rPr>
              <a:t> </a:t>
            </a:r>
            <a:endParaRPr lang="uk-UA" sz="5600" dirty="0" smtClean="0">
              <a:latin typeface="Times New Roman"/>
              <a:ea typeface="Calibri"/>
              <a:cs typeface="Times New Roman"/>
            </a:endParaRPr>
          </a:p>
          <a:p>
            <a:pPr marL="457200">
              <a:lnSpc>
                <a:spcPct val="115000"/>
              </a:lnSpc>
              <a:spcAft>
                <a:spcPts val="0"/>
              </a:spcAft>
            </a:pPr>
            <a:r>
              <a:rPr lang="uk-UA" sz="6400" b="1" dirty="0" smtClean="0">
                <a:solidFill>
                  <a:srgbClr val="C00000"/>
                </a:solidFill>
                <a:latin typeface="Times New Roman"/>
                <a:ea typeface="Calibri"/>
                <a:cs typeface="Times New Roman"/>
              </a:rPr>
              <a:t>Наркоманія </a:t>
            </a:r>
            <a:r>
              <a:rPr lang="uk-UA" sz="6400" b="1" dirty="0">
                <a:solidFill>
                  <a:srgbClr val="C00000"/>
                </a:solidFill>
                <a:latin typeface="Times New Roman"/>
                <a:ea typeface="Calibri"/>
                <a:cs typeface="Times New Roman"/>
              </a:rPr>
              <a:t>(від </a:t>
            </a:r>
            <a:r>
              <a:rPr lang="uk-UA" sz="6400" b="1" dirty="0" err="1">
                <a:solidFill>
                  <a:srgbClr val="C00000"/>
                </a:solidFill>
                <a:latin typeface="Times New Roman"/>
                <a:ea typeface="Calibri"/>
                <a:cs typeface="Times New Roman"/>
              </a:rPr>
              <a:t>грец</a:t>
            </a:r>
            <a:r>
              <a:rPr lang="uk-UA" sz="6400" b="1" dirty="0">
                <a:solidFill>
                  <a:srgbClr val="C00000"/>
                </a:solidFill>
                <a:latin typeface="Times New Roman"/>
                <a:ea typeface="Calibri"/>
                <a:cs typeface="Times New Roman"/>
              </a:rPr>
              <a:t>. </a:t>
            </a:r>
            <a:r>
              <a:rPr lang="uk-UA" sz="6400" b="1" dirty="0" err="1">
                <a:solidFill>
                  <a:srgbClr val="C00000"/>
                </a:solidFill>
                <a:latin typeface="Times New Roman"/>
                <a:ea typeface="Calibri"/>
                <a:cs typeface="Times New Roman"/>
              </a:rPr>
              <a:t>narke</a:t>
            </a:r>
            <a:r>
              <a:rPr lang="uk-UA" sz="6400" b="1" dirty="0">
                <a:solidFill>
                  <a:srgbClr val="C00000"/>
                </a:solidFill>
                <a:latin typeface="Times New Roman"/>
                <a:ea typeface="Calibri"/>
                <a:cs typeface="Times New Roman"/>
              </a:rPr>
              <a:t> — заціпеніння, сон, і </a:t>
            </a:r>
            <a:r>
              <a:rPr lang="uk-UA" sz="6400" b="1" dirty="0" err="1">
                <a:solidFill>
                  <a:srgbClr val="C00000"/>
                </a:solidFill>
                <a:latin typeface="Times New Roman"/>
                <a:ea typeface="Calibri"/>
                <a:cs typeface="Times New Roman"/>
              </a:rPr>
              <a:t>грец</a:t>
            </a:r>
            <a:r>
              <a:rPr lang="uk-UA" sz="6400" b="1" dirty="0">
                <a:solidFill>
                  <a:srgbClr val="C00000"/>
                </a:solidFill>
                <a:latin typeface="Times New Roman"/>
                <a:ea typeface="Calibri"/>
                <a:cs typeface="Times New Roman"/>
              </a:rPr>
              <a:t>. </a:t>
            </a:r>
            <a:r>
              <a:rPr lang="uk-UA" sz="6400" b="1" dirty="0" err="1">
                <a:solidFill>
                  <a:srgbClr val="C00000"/>
                </a:solidFill>
                <a:latin typeface="Times New Roman"/>
                <a:ea typeface="Calibri"/>
                <a:cs typeface="Times New Roman"/>
              </a:rPr>
              <a:t>mania</a:t>
            </a:r>
            <a:r>
              <a:rPr lang="uk-UA" sz="6400" b="1" dirty="0">
                <a:solidFill>
                  <a:srgbClr val="C00000"/>
                </a:solidFill>
                <a:latin typeface="Times New Roman"/>
                <a:ea typeface="Calibri"/>
                <a:cs typeface="Times New Roman"/>
              </a:rPr>
              <a:t> — божевілля, пристрасть, потяг) </a:t>
            </a:r>
            <a:r>
              <a:rPr lang="uk-UA" sz="6400" dirty="0">
                <a:solidFill>
                  <a:schemeClr val="tx1"/>
                </a:solidFill>
                <a:latin typeface="Times New Roman"/>
                <a:ea typeface="Calibri"/>
                <a:cs typeface="Times New Roman"/>
              </a:rPr>
              <a:t>— група хвороб, що виникає внаслідок систематичного вживання речовин, у зростаючій кількості, які включені до затвердженого на офіційному рівні списку наркотиків . Проявами наркоманії є психічна і фізична залежність від цих речовин. Часто через це використовується термін «наркозалежність». Класифікація наркотичних речовин</a:t>
            </a:r>
            <a:endParaRPr lang="uk-UA" sz="6400" dirty="0">
              <a:solidFill>
                <a:schemeClr val="tx1"/>
              </a:solidFill>
              <a:ea typeface="Calibri"/>
              <a:cs typeface="Times New Roman"/>
            </a:endParaRPr>
          </a:p>
          <a:p>
            <a:pPr marL="457200">
              <a:lnSpc>
                <a:spcPct val="115000"/>
              </a:lnSpc>
              <a:spcAft>
                <a:spcPts val="0"/>
              </a:spcAft>
            </a:pPr>
            <a:r>
              <a:rPr lang="uk-UA" sz="5600" dirty="0">
                <a:latin typeface="Times New Roman"/>
                <a:ea typeface="Calibri"/>
                <a:cs typeface="Times New Roman"/>
              </a:rPr>
              <a:t> </a:t>
            </a:r>
            <a:r>
              <a:rPr lang="uk-UA" sz="5600" dirty="0" smtClean="0">
                <a:latin typeface="Times New Roman"/>
                <a:ea typeface="Calibri"/>
                <a:cs typeface="Times New Roman"/>
              </a:rPr>
              <a:t></a:t>
            </a:r>
            <a:r>
              <a:rPr lang="uk-UA" sz="5600" dirty="0">
                <a:latin typeface="Times New Roman"/>
                <a:ea typeface="Calibri"/>
                <a:cs typeface="Times New Roman"/>
              </a:rPr>
              <a:t>	Природні		</a:t>
            </a:r>
            <a:endParaRPr lang="uk-UA" sz="5600" dirty="0">
              <a:ea typeface="Calibri"/>
              <a:cs typeface="Times New Roman"/>
            </a:endParaRPr>
          </a:p>
          <a:p>
            <a:pPr marL="457200">
              <a:lnSpc>
                <a:spcPct val="115000"/>
              </a:lnSpc>
              <a:spcAft>
                <a:spcPts val="0"/>
              </a:spcAft>
            </a:pPr>
            <a:r>
              <a:rPr lang="uk-UA" sz="5600" dirty="0">
                <a:latin typeface="Times New Roman"/>
                <a:ea typeface="Calibri"/>
                <a:cs typeface="Times New Roman"/>
              </a:rPr>
              <a:t>	Синтетичні</a:t>
            </a:r>
            <a:endParaRPr lang="uk-UA" sz="5600" dirty="0">
              <a:ea typeface="Calibri"/>
              <a:cs typeface="Times New Roman"/>
            </a:endParaRPr>
          </a:p>
          <a:p>
            <a:pPr marL="457200">
              <a:lnSpc>
                <a:spcPct val="115000"/>
              </a:lnSpc>
              <a:spcAft>
                <a:spcPts val="0"/>
              </a:spcAft>
            </a:pPr>
            <a:r>
              <a:rPr lang="uk-UA" sz="5600" dirty="0">
                <a:latin typeface="Times New Roman"/>
                <a:ea typeface="Calibri"/>
                <a:cs typeface="Times New Roman"/>
              </a:rPr>
              <a:t>	Отримані з рослинної сировини		</a:t>
            </a:r>
            <a:endParaRPr lang="uk-UA" sz="5600" dirty="0">
              <a:ea typeface="Calibri"/>
              <a:cs typeface="Times New Roman"/>
            </a:endParaRPr>
          </a:p>
          <a:p>
            <a:pPr marL="457200">
              <a:lnSpc>
                <a:spcPct val="115000"/>
              </a:lnSpc>
              <a:spcAft>
                <a:spcPts val="0"/>
              </a:spcAft>
            </a:pPr>
            <a:r>
              <a:rPr lang="uk-UA" sz="5600" dirty="0">
                <a:latin typeface="Times New Roman"/>
                <a:ea typeface="Calibri"/>
                <a:cs typeface="Times New Roman"/>
              </a:rPr>
              <a:t>	Отримані штучно в хімічних лабораторіях</a:t>
            </a:r>
            <a:endParaRPr lang="uk-UA" sz="5600" dirty="0">
              <a:ea typeface="Calibri"/>
              <a:cs typeface="Times New Roman"/>
            </a:endParaRPr>
          </a:p>
          <a:p>
            <a:pPr marL="457200">
              <a:lnSpc>
                <a:spcPct val="115000"/>
              </a:lnSpc>
              <a:spcAft>
                <a:spcPts val="0"/>
              </a:spcAft>
            </a:pPr>
            <a:r>
              <a:rPr lang="uk-UA" sz="5600" dirty="0">
                <a:latin typeface="Times New Roman"/>
                <a:ea typeface="Calibri"/>
                <a:cs typeface="Times New Roman"/>
              </a:rPr>
              <a:t>	Кофеїн (кава, чай)</a:t>
            </a:r>
            <a:endParaRPr lang="uk-UA" sz="5600" dirty="0">
              <a:ea typeface="Calibri"/>
              <a:cs typeface="Times New Roman"/>
            </a:endParaRPr>
          </a:p>
          <a:p>
            <a:pPr marL="457200">
              <a:lnSpc>
                <a:spcPct val="115000"/>
              </a:lnSpc>
              <a:spcAft>
                <a:spcPts val="0"/>
              </a:spcAft>
            </a:pPr>
            <a:r>
              <a:rPr lang="uk-UA" sz="5600" dirty="0">
                <a:latin typeface="Times New Roman"/>
                <a:ea typeface="Calibri"/>
                <a:cs typeface="Times New Roman"/>
              </a:rPr>
              <a:t>	Кокаїн (кока, </a:t>
            </a:r>
            <a:r>
              <a:rPr lang="uk-UA" sz="5600" dirty="0" err="1">
                <a:latin typeface="Times New Roman"/>
                <a:ea typeface="Calibri"/>
                <a:cs typeface="Times New Roman"/>
              </a:rPr>
              <a:t>маріхуана</a:t>
            </a:r>
            <a:r>
              <a:rPr lang="uk-UA" sz="5600" dirty="0">
                <a:latin typeface="Times New Roman"/>
                <a:ea typeface="Calibri"/>
                <a:cs typeface="Times New Roman"/>
              </a:rPr>
              <a:t>, конопля)</a:t>
            </a:r>
            <a:endParaRPr lang="uk-UA" sz="5600" dirty="0">
              <a:ea typeface="Calibri"/>
              <a:cs typeface="Times New Roman"/>
            </a:endParaRPr>
          </a:p>
          <a:p>
            <a:pPr marL="457200">
              <a:lnSpc>
                <a:spcPct val="115000"/>
              </a:lnSpc>
              <a:spcAft>
                <a:spcPts val="0"/>
              </a:spcAft>
            </a:pPr>
            <a:r>
              <a:rPr lang="uk-UA" sz="5600" dirty="0">
                <a:latin typeface="Times New Roman"/>
                <a:ea typeface="Calibri"/>
                <a:cs typeface="Times New Roman"/>
              </a:rPr>
              <a:t>	Опіум, морфін, героїн, кодеїн (мак </a:t>
            </a:r>
            <a:r>
              <a:rPr lang="uk-UA" sz="5600" dirty="0" smtClean="0">
                <a:latin typeface="Times New Roman"/>
                <a:ea typeface="Calibri"/>
                <a:cs typeface="Times New Roman"/>
              </a:rPr>
              <a:t>)</a:t>
            </a:r>
            <a:r>
              <a:rPr lang="uk-UA" sz="5600" dirty="0">
                <a:latin typeface="Times New Roman"/>
                <a:ea typeface="Calibri"/>
                <a:cs typeface="Times New Roman"/>
              </a:rPr>
              <a:t> </a:t>
            </a:r>
            <a:endParaRPr lang="uk-UA" sz="5600" dirty="0">
              <a:ea typeface="Calibri"/>
              <a:cs typeface="Times New Roman"/>
            </a:endParaRPr>
          </a:p>
          <a:p>
            <a:endParaRPr lang="uk-UA" dirty="0"/>
          </a:p>
        </p:txBody>
      </p:sp>
      <p:sp>
        <p:nvSpPr>
          <p:cNvPr id="4" name="Объект 3"/>
          <p:cNvSpPr>
            <a:spLocks noGrp="1"/>
          </p:cNvSpPr>
          <p:nvPr>
            <p:ph sz="quarter" idx="14"/>
          </p:nvPr>
        </p:nvSpPr>
        <p:spPr>
          <a:xfrm rot="233312">
            <a:off x="4554875" y="1049115"/>
            <a:ext cx="4350263" cy="5679817"/>
          </a:xfrm>
          <a:solidFill>
            <a:srgbClr val="92D050"/>
          </a:solidFill>
        </p:spPr>
        <p:txBody>
          <a:bodyPr>
            <a:normAutofit fontScale="25000" lnSpcReduction="20000"/>
          </a:bodyPr>
          <a:lstStyle/>
          <a:p>
            <a:pPr marL="114300" lvl="0" indent="0">
              <a:lnSpc>
                <a:spcPct val="115000"/>
              </a:lnSpc>
              <a:buNone/>
            </a:pPr>
            <a:r>
              <a:rPr lang="uk-UA" sz="5600" dirty="0">
                <a:solidFill>
                  <a:prstClr val="black"/>
                </a:solidFill>
                <a:latin typeface="Times New Roman"/>
                <a:ea typeface="Calibri"/>
                <a:cs typeface="Times New Roman"/>
              </a:rPr>
              <a:t> </a:t>
            </a:r>
            <a:endParaRPr lang="uk-UA" sz="5600" dirty="0">
              <a:solidFill>
                <a:prstClr val="black"/>
              </a:solidFill>
              <a:ea typeface="Calibri"/>
              <a:cs typeface="Times New Roman"/>
            </a:endParaRPr>
          </a:p>
          <a:p>
            <a:pPr marL="182880" lvl="0" indent="0">
              <a:lnSpc>
                <a:spcPct val="115000"/>
              </a:lnSpc>
              <a:buNone/>
            </a:pPr>
            <a:r>
              <a:rPr lang="uk-UA" sz="6400" dirty="0">
                <a:solidFill>
                  <a:prstClr val="black"/>
                </a:solidFill>
                <a:latin typeface="Times New Roman"/>
                <a:ea typeface="Calibri"/>
                <a:cs typeface="Times New Roman"/>
              </a:rPr>
              <a:t>Випадки епізодичного чи помірного вживання ряду речовин наркотичної чи стимулюючої дії без розвитку залежності від них носять назву «наркотизму» або «періодичної наркотизації». Наркозалежність — непереборний потяг пов'язаний з психічною (психологічною), а інколи фізичною (фізіологічною) залежністю від наркотиків.</a:t>
            </a:r>
            <a:endParaRPr lang="uk-UA" sz="6400" dirty="0">
              <a:solidFill>
                <a:prstClr val="black"/>
              </a:solidFill>
              <a:ea typeface="Calibri"/>
              <a:cs typeface="Times New Roman"/>
            </a:endParaRPr>
          </a:p>
          <a:p>
            <a:pPr marL="114300" lvl="0" indent="0">
              <a:lnSpc>
                <a:spcPct val="115000"/>
              </a:lnSpc>
              <a:buNone/>
            </a:pPr>
            <a:r>
              <a:rPr lang="uk-UA" sz="6400" dirty="0">
                <a:solidFill>
                  <a:prstClr val="black"/>
                </a:solidFill>
                <a:latin typeface="Times New Roman"/>
                <a:ea typeface="Calibri"/>
                <a:cs typeface="Times New Roman"/>
              </a:rPr>
              <a:t> </a:t>
            </a:r>
            <a:r>
              <a:rPr lang="uk-UA" sz="6400" dirty="0" smtClean="0">
                <a:solidFill>
                  <a:prstClr val="black"/>
                </a:solidFill>
                <a:latin typeface="Times New Roman"/>
                <a:ea typeface="Calibri"/>
                <a:cs typeface="Times New Roman"/>
              </a:rPr>
              <a:t>Розрізняють </a:t>
            </a:r>
            <a:r>
              <a:rPr lang="uk-UA" sz="6400" dirty="0">
                <a:solidFill>
                  <a:prstClr val="black"/>
                </a:solidFill>
                <a:latin typeface="Times New Roman"/>
                <a:ea typeface="Calibri"/>
                <a:cs typeface="Times New Roman"/>
              </a:rPr>
              <a:t>позитивну прихильність — вживання наркотику для досягнення приємного ефекту (ейфорія, відчуття бадьорості, підвищений настрій) і негативну прихильність — вживання наркотику для того, щоб позбутися поганого самопочуття. Фізична залежність означає тяжкі і навіть болючі відчуття, хворобливий стан при перерві постійного вживання наркотиків (так званий </a:t>
            </a:r>
            <a:r>
              <a:rPr lang="uk-UA" sz="6400" dirty="0" err="1">
                <a:solidFill>
                  <a:prstClr val="black"/>
                </a:solidFill>
                <a:latin typeface="Times New Roman"/>
                <a:ea typeface="Calibri"/>
                <a:cs typeface="Times New Roman"/>
              </a:rPr>
              <a:t>абстинентний</a:t>
            </a:r>
            <a:r>
              <a:rPr lang="uk-UA" sz="6400" dirty="0">
                <a:solidFill>
                  <a:prstClr val="black"/>
                </a:solidFill>
                <a:latin typeface="Times New Roman"/>
                <a:ea typeface="Calibri"/>
                <a:cs typeface="Times New Roman"/>
              </a:rPr>
              <a:t> синдром, ломка). Від цих відчуттів рятує поновлення вживання наркотиків.</a:t>
            </a:r>
            <a:endParaRPr lang="uk-UA" sz="6400" dirty="0">
              <a:solidFill>
                <a:prstClr val="black"/>
              </a:solidFill>
              <a:ea typeface="Calibri"/>
              <a:cs typeface="Times New Roman"/>
            </a:endParaRPr>
          </a:p>
          <a:p>
            <a:pPr lvl="0"/>
            <a:endParaRPr lang="uk-UA" dirty="0">
              <a:solidFill>
                <a:prstClr val="black"/>
              </a:solidFill>
            </a:endParaRPr>
          </a:p>
          <a:p>
            <a:endParaRPr lang="uk-UA" dirty="0"/>
          </a:p>
        </p:txBody>
      </p:sp>
    </p:spTree>
    <p:extLst>
      <p:ext uri="{BB962C8B-B14F-4D97-AF65-F5344CB8AC3E}">
        <p14:creationId xmlns:p14="http://schemas.microsoft.com/office/powerpoint/2010/main" val="1625413191"/>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p:spPr>
        <p:txBody>
          <a:bodyPr>
            <a:normAutofit/>
          </a:bodyPr>
          <a:lstStyle/>
          <a:p>
            <a:r>
              <a:rPr lang="uk-UA" b="1" dirty="0" smtClean="0">
                <a:solidFill>
                  <a:srgbClr val="C00000"/>
                </a:solidFill>
              </a:rPr>
              <a:t>НІ - НАРКОМАНІЇ</a:t>
            </a:r>
            <a:endParaRPr lang="uk-UA" b="1" dirty="0">
              <a:solidFill>
                <a:srgbClr val="C00000"/>
              </a:solidFill>
            </a:endParaRPr>
          </a:p>
        </p:txBody>
      </p:sp>
      <p:pic>
        <p:nvPicPr>
          <p:cNvPr id="1026" name="Picture 2" descr="C:\Users\User\Desktop\основи урок\images (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151" y="1556792"/>
            <a:ext cx="2466975"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User\Desktop\основи урок\завантаження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1486638"/>
            <a:ext cx="2466975" cy="24464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User\Desktop\основи урок\images (2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6525" y="1642863"/>
            <a:ext cx="3293667" cy="50596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User\Desktop\основи урок\завантаження (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750" y="4509121"/>
            <a:ext cx="2771775" cy="219338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68007" y="4509121"/>
            <a:ext cx="2619375" cy="2016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42133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C000"/>
          </a:solidFill>
        </p:spPr>
        <p:txBody>
          <a:bodyPr>
            <a:normAutofit fontScale="90000"/>
          </a:bodyPr>
          <a:lstStyle/>
          <a:p>
            <a:r>
              <a:rPr lang="uk-UA" b="1" dirty="0" smtClean="0">
                <a:solidFill>
                  <a:srgbClr val="C00000"/>
                </a:solidFill>
              </a:rPr>
              <a:t>НАРКОМАНІЯ</a:t>
            </a:r>
            <a:r>
              <a:rPr lang="uk-UA" b="1" dirty="0" smtClean="0"/>
              <a:t/>
            </a:r>
            <a:br>
              <a:rPr lang="uk-UA" b="1" dirty="0" smtClean="0"/>
            </a:br>
            <a:r>
              <a:rPr lang="uk-UA" b="1" dirty="0" smtClean="0"/>
              <a:t>(наслідки)</a:t>
            </a:r>
            <a:endParaRPr lang="uk-UA" b="1" dirty="0"/>
          </a:p>
        </p:txBody>
      </p:sp>
      <p:sp>
        <p:nvSpPr>
          <p:cNvPr id="3" name="Текст 2"/>
          <p:cNvSpPr>
            <a:spLocks noGrp="1"/>
          </p:cNvSpPr>
          <p:nvPr>
            <p:ph type="body" idx="1"/>
          </p:nvPr>
        </p:nvSpPr>
        <p:spPr>
          <a:xfrm rot="21129748">
            <a:off x="457200" y="1535113"/>
            <a:ext cx="4040188" cy="453727"/>
          </a:xfrm>
        </p:spPr>
        <p:txBody>
          <a:bodyPr>
            <a:normAutofit lnSpcReduction="10000"/>
          </a:bodyPr>
          <a:lstStyle/>
          <a:p>
            <a:pPr algn="l"/>
            <a:r>
              <a:rPr lang="uk-UA" b="1" dirty="0" smtClean="0">
                <a:solidFill>
                  <a:srgbClr val="FF0000"/>
                </a:solidFill>
              </a:rPr>
              <a:t>Порушення здоров'я</a:t>
            </a:r>
            <a:endParaRPr lang="uk-UA" b="1" dirty="0">
              <a:solidFill>
                <a:srgbClr val="FF0000"/>
              </a:solidFill>
            </a:endParaRPr>
          </a:p>
        </p:txBody>
      </p:sp>
      <p:sp>
        <p:nvSpPr>
          <p:cNvPr id="4" name="Объект 3"/>
          <p:cNvSpPr>
            <a:spLocks noGrp="1"/>
          </p:cNvSpPr>
          <p:nvPr>
            <p:ph sz="half" idx="2"/>
          </p:nvPr>
        </p:nvSpPr>
        <p:spPr>
          <a:xfrm rot="21073731">
            <a:off x="179512" y="2174874"/>
            <a:ext cx="4317876" cy="4350469"/>
          </a:xfrm>
          <a:solidFill>
            <a:srgbClr val="92D050"/>
          </a:solidFill>
        </p:spPr>
        <p:txBody>
          <a:bodyPr>
            <a:normAutofit/>
          </a:bodyPr>
          <a:lstStyle/>
          <a:p>
            <a:endParaRPr lang="uk-UA" dirty="0" smtClean="0">
              <a:latin typeface="Times New Roman"/>
              <a:ea typeface="Calibri"/>
            </a:endParaRPr>
          </a:p>
          <a:p>
            <a:r>
              <a:rPr lang="uk-UA" dirty="0" smtClean="0">
                <a:latin typeface="Times New Roman"/>
                <a:ea typeface="Calibri"/>
              </a:rPr>
              <a:t>Молоді </a:t>
            </a:r>
            <a:r>
              <a:rPr lang="uk-UA" dirty="0">
                <a:latin typeface="Times New Roman"/>
                <a:ea typeface="Calibri"/>
              </a:rPr>
              <a:t>наркомани можуть страждати від затримки в інтелектуальному і фізичному розвитку, у них спостерігаються порушення роботи функцій внутрішніх органів, психічні відхилення, у дівчат – порушення менструального циклу і безпліддя, а у чоловіків – імпотенція.</a:t>
            </a:r>
            <a:endParaRPr lang="uk-UA" dirty="0"/>
          </a:p>
        </p:txBody>
      </p:sp>
      <p:sp>
        <p:nvSpPr>
          <p:cNvPr id="5" name="Текст 4"/>
          <p:cNvSpPr>
            <a:spLocks noGrp="1"/>
          </p:cNvSpPr>
          <p:nvPr>
            <p:ph type="body" sz="quarter" idx="3"/>
          </p:nvPr>
        </p:nvSpPr>
        <p:spPr>
          <a:xfrm rot="209952">
            <a:off x="4645025" y="1535113"/>
            <a:ext cx="4041775" cy="453727"/>
          </a:xfrm>
        </p:spPr>
        <p:txBody>
          <a:bodyPr>
            <a:normAutofit fontScale="92500"/>
          </a:bodyPr>
          <a:lstStyle/>
          <a:p>
            <a:pPr algn="r"/>
            <a:r>
              <a:rPr lang="uk-UA" b="1" dirty="0" smtClean="0">
                <a:solidFill>
                  <a:srgbClr val="FF0000"/>
                </a:solidFill>
              </a:rPr>
              <a:t>Кримінальна відповідальність</a:t>
            </a:r>
            <a:endParaRPr lang="uk-UA" b="1" dirty="0">
              <a:solidFill>
                <a:srgbClr val="FF0000"/>
              </a:solidFill>
            </a:endParaRPr>
          </a:p>
        </p:txBody>
      </p:sp>
      <p:sp>
        <p:nvSpPr>
          <p:cNvPr id="6" name="Объект 5"/>
          <p:cNvSpPr>
            <a:spLocks noGrp="1"/>
          </p:cNvSpPr>
          <p:nvPr>
            <p:ph sz="quarter" idx="4"/>
          </p:nvPr>
        </p:nvSpPr>
        <p:spPr>
          <a:xfrm rot="623545">
            <a:off x="3963287" y="2092236"/>
            <a:ext cx="4786530" cy="4369890"/>
          </a:xfrm>
          <a:solidFill>
            <a:srgbClr val="FFFF00"/>
          </a:solidFill>
        </p:spPr>
        <p:txBody>
          <a:bodyPr>
            <a:normAutofit fontScale="25000" lnSpcReduction="20000"/>
          </a:bodyPr>
          <a:lstStyle/>
          <a:p>
            <a:pPr>
              <a:lnSpc>
                <a:spcPct val="115000"/>
              </a:lnSpc>
              <a:spcAft>
                <a:spcPts val="1000"/>
              </a:spcAft>
            </a:pPr>
            <a:r>
              <a:rPr lang="uk-UA" sz="4800" dirty="0" smtClean="0">
                <a:latin typeface="Times New Roman"/>
                <a:ea typeface="Calibri"/>
                <a:cs typeface="Times New Roman"/>
              </a:rPr>
              <a:t>Стаття </a:t>
            </a:r>
            <a:r>
              <a:rPr lang="uk-UA" sz="4800" dirty="0">
                <a:latin typeface="Times New Roman"/>
                <a:ea typeface="Calibri"/>
                <a:cs typeface="Times New Roman"/>
              </a:rPr>
              <a:t>229. Виготовлення, придбання, зберігання з метою збуту отруйних, а так само збут отруйних або сильнодіючих речовин, що не є наркотичними або психотропними речовинами, вчинені без спеціального дозволу, караються позбавленням волі на строк до 3 років або штрафом від 100 до 300 мінімальних розмірів заробітної плати.</a:t>
            </a:r>
            <a:endParaRPr lang="uk-UA" sz="4800" dirty="0">
              <a:ea typeface="Calibri"/>
              <a:cs typeface="Times New Roman"/>
            </a:endParaRPr>
          </a:p>
          <a:p>
            <a:pPr marL="457200">
              <a:lnSpc>
                <a:spcPct val="115000"/>
              </a:lnSpc>
              <a:spcAft>
                <a:spcPts val="0"/>
              </a:spcAft>
            </a:pPr>
            <a:r>
              <a:rPr lang="uk-UA" sz="4800" dirty="0">
                <a:latin typeface="Times New Roman"/>
                <a:ea typeface="Calibri"/>
                <a:cs typeface="Times New Roman"/>
              </a:rPr>
              <a:t>Стаття 229-1. Незаконне вироблення, виготовлення, придбання, зберігання, перевезення чи пересилання з метою збуту, а так само незаконний збут наркотичних засобів або психотропних речовин карається позбавленням волі на строк від 3 до 10 років з конфіскацією майна або без такої.</a:t>
            </a:r>
            <a:endParaRPr lang="uk-UA" sz="4800" dirty="0">
              <a:ea typeface="Calibri"/>
              <a:cs typeface="Times New Roman"/>
            </a:endParaRPr>
          </a:p>
          <a:p>
            <a:pPr marL="457200">
              <a:lnSpc>
                <a:spcPct val="115000"/>
              </a:lnSpc>
              <a:spcAft>
                <a:spcPts val="0"/>
              </a:spcAft>
            </a:pPr>
            <a:r>
              <a:rPr lang="uk-UA" sz="4800" dirty="0">
                <a:latin typeface="Times New Roman"/>
                <a:ea typeface="Calibri"/>
                <a:cs typeface="Times New Roman"/>
              </a:rPr>
              <a:t>Стаття 229-4. Організація або утримання дому для вживання чи виготовлення наркотичних засобів або психотропних речовин, а так само надання приміщення з цією метою карається позбавленням волі на строк від 5 до 10 років з конфіскацією майна або без такої.</a:t>
            </a:r>
            <a:endParaRPr lang="uk-UA" sz="4800" dirty="0">
              <a:ea typeface="Calibri"/>
              <a:cs typeface="Times New Roman"/>
            </a:endParaRPr>
          </a:p>
          <a:p>
            <a:pPr marL="457200">
              <a:lnSpc>
                <a:spcPct val="115000"/>
              </a:lnSpc>
              <a:spcAft>
                <a:spcPts val="1000"/>
              </a:spcAft>
            </a:pPr>
            <a:r>
              <a:rPr lang="uk-UA" sz="4800" dirty="0">
                <a:latin typeface="Times New Roman"/>
                <a:ea typeface="Calibri"/>
                <a:cs typeface="Times New Roman"/>
              </a:rPr>
              <a:t>Стаття 229-5. Схиляння до вживання наркотичних засобів або психотропних речовин карається позбавленням волі на строк від 2 до 5 років. Ті ж дії повторно або з неповнолітнім – позбавлення волі від 5 до 10 років.</a:t>
            </a:r>
            <a:endParaRPr lang="uk-UA" sz="4800" dirty="0">
              <a:ea typeface="Calibri"/>
              <a:cs typeface="Times New Roman"/>
            </a:endParaRPr>
          </a:p>
          <a:p>
            <a:endParaRPr lang="uk-UA" dirty="0"/>
          </a:p>
        </p:txBody>
      </p:sp>
    </p:spTree>
    <p:extLst>
      <p:ext uri="{BB962C8B-B14F-4D97-AF65-F5344CB8AC3E}">
        <p14:creationId xmlns:p14="http://schemas.microsoft.com/office/powerpoint/2010/main" val="311210890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основи урок\завантаження (6).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268760"/>
            <a:ext cx="8568952" cy="2232248"/>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r>
              <a:rPr lang="uk-UA" b="1" dirty="0">
                <a:solidFill>
                  <a:srgbClr val="FFFF00"/>
                </a:solidFill>
                <a:latin typeface="Times New Roman"/>
                <a:ea typeface="Calibri"/>
              </a:rPr>
              <a:t>станція «Рекламна»</a:t>
            </a:r>
            <a:endParaRPr lang="uk-UA" dirty="0">
              <a:solidFill>
                <a:srgbClr val="FFFF00"/>
              </a:solidFill>
            </a:endParaRPr>
          </a:p>
        </p:txBody>
      </p:sp>
      <p:pic>
        <p:nvPicPr>
          <p:cNvPr id="2051" name="Picture 3" descr="C:\Users\User\Desktop\основи урок\завантаження (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735240"/>
            <a:ext cx="4248472" cy="286211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User\Desktop\основи урок\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717032"/>
            <a:ext cx="4104456"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06543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144000" cy="6186309"/>
          </a:xfrm>
          <a:prstGeom prst="rect">
            <a:avLst/>
          </a:prstGeom>
        </p:spPr>
        <p:txBody>
          <a:bodyPr wrap="square">
            <a:spAutoFit/>
          </a:bodyPr>
          <a:lstStyle/>
          <a:p>
            <a:r>
              <a:rPr lang="uk-UA" b="1" dirty="0">
                <a:solidFill>
                  <a:srgbClr val="FF0000"/>
                </a:solidFill>
              </a:rPr>
              <a:t> Реклама </a:t>
            </a:r>
            <a:r>
              <a:rPr lang="uk-UA" dirty="0"/>
              <a:t>– рушій торгівлі для виробників, а для споживачів – джерело інформації про нові товари та послуги. Втім реклама не лише інформує.  Вона здатна формувати та змінювати світогляд і поведінку людей, маніпулювати ними.</a:t>
            </a:r>
          </a:p>
          <a:p>
            <a:r>
              <a:rPr lang="uk-UA" b="1" dirty="0">
                <a:solidFill>
                  <a:srgbClr val="002060"/>
                </a:solidFill>
              </a:rPr>
              <a:t>Основні види подачі:</a:t>
            </a:r>
          </a:p>
          <a:p>
            <a:pPr lvl="0"/>
            <a:r>
              <a:rPr lang="uk-UA" dirty="0"/>
              <a:t>Рекламні ролики (поява під час перерви телевізійних програм).</a:t>
            </a:r>
          </a:p>
          <a:p>
            <a:pPr lvl="0"/>
            <a:r>
              <a:rPr lang="uk-UA" dirty="0"/>
              <a:t>Спонсорство</a:t>
            </a:r>
          </a:p>
          <a:p>
            <a:pPr lvl="0"/>
            <a:r>
              <a:rPr lang="uk-UA" dirty="0" err="1"/>
              <a:t>Продакт-плейсмент</a:t>
            </a:r>
            <a:endParaRPr lang="uk-UA" dirty="0"/>
          </a:p>
          <a:p>
            <a:pPr lvl="0"/>
            <a:r>
              <a:rPr lang="uk-UA" dirty="0"/>
              <a:t>Заставки під час показу.</a:t>
            </a:r>
          </a:p>
          <a:p>
            <a:pPr lvl="0"/>
            <a:r>
              <a:rPr lang="uk-UA" dirty="0"/>
              <a:t>Під час репортажу.</a:t>
            </a:r>
          </a:p>
          <a:p>
            <a:r>
              <a:rPr lang="uk-UA" dirty="0"/>
              <a:t>Рекламна індустрія спрямована не тільки на дорослу аудиторію, але і на дітей. Адже діти більш довірливі, ніж дорослі.</a:t>
            </a:r>
          </a:p>
          <a:p>
            <a:r>
              <a:rPr lang="uk-UA" dirty="0"/>
              <a:t>Рекламні ролики для дитячого населення особливі, ось деякі прийомні реклами для дітей </a:t>
            </a:r>
          </a:p>
          <a:p>
            <a:pPr lvl="0"/>
            <a:r>
              <a:rPr lang="uk-UA" dirty="0"/>
              <a:t>Яскраві зображення. Приваблива картинка краще сприймається та запам'ятовується маленькими глядачами;</a:t>
            </a:r>
          </a:p>
          <a:p>
            <a:pPr lvl="0"/>
            <a:r>
              <a:rPr lang="uk-UA" dirty="0"/>
              <a:t>Звуковий супровід повинен бути простими, щоб ваш мотив в  подальшому можна було наспівувати; </a:t>
            </a:r>
          </a:p>
          <a:p>
            <a:pPr lvl="0"/>
            <a:r>
              <a:rPr lang="uk-UA" dirty="0"/>
              <a:t>Звертатися саме до дитини, так ви створюєте необхідний вплив, він мотивує для покупки.</a:t>
            </a:r>
          </a:p>
          <a:p>
            <a:r>
              <a:rPr lang="uk-UA" dirty="0"/>
              <a:t>Розмаїття рекламної продукції для дітей не настільки велике, в основному це: іграшки, їжа, певні місця (кафетерії, ігрові зони і т.д.), одяг, предмети особистого вжитку (зубна паста, різні дитячі крему і т д). Але основу складає їжа. Близько 80% всієї реклами пов'язано з їжею, а саме - солодкої їжею. Іграшки частіше рекламують під особливі моменти (Новий рік, шкільні канікули тощо).</a:t>
            </a:r>
          </a:p>
        </p:txBody>
      </p:sp>
    </p:spTree>
    <p:extLst>
      <p:ext uri="{BB962C8B-B14F-4D97-AF65-F5344CB8AC3E}">
        <p14:creationId xmlns:p14="http://schemas.microsoft.com/office/powerpoint/2010/main" val="3521018118"/>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esktop\основи урок\images (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3456384" cy="235190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User\Desktop\основи урок\image0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188640"/>
            <a:ext cx="4906963" cy="649796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User\Desktop\основи урок\завантаження (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861048"/>
            <a:ext cx="3456384"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10787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1124744"/>
            <a:ext cx="8856984" cy="5470215"/>
          </a:xfrm>
          <a:prstGeom prst="rect">
            <a:avLst/>
          </a:prstGeom>
          <a:solidFill>
            <a:srgbClr val="FFFF00"/>
          </a:solidFill>
        </p:spPr>
        <p:txBody>
          <a:bodyPr wrap="square">
            <a:spAutoFit/>
          </a:bodyPr>
          <a:lstStyle/>
          <a:p>
            <a:pPr algn="just">
              <a:lnSpc>
                <a:spcPct val="115000"/>
              </a:lnSpc>
              <a:spcAft>
                <a:spcPts val="750"/>
              </a:spcAft>
            </a:pPr>
            <a:r>
              <a:rPr lang="uk-UA" sz="2000" b="1" dirty="0">
                <a:solidFill>
                  <a:srgbClr val="FF0000"/>
                </a:solidFill>
                <a:latin typeface="Times New Roman"/>
                <a:ea typeface="Times New Roman"/>
                <a:cs typeface="Times New Roman"/>
              </a:rPr>
              <a:t>Реклама не повинна </a:t>
            </a:r>
            <a:r>
              <a:rPr lang="uk-UA" dirty="0">
                <a:solidFill>
                  <a:srgbClr val="000000"/>
                </a:solidFill>
                <a:latin typeface="Times New Roman"/>
                <a:ea typeface="Times New Roman"/>
                <a:cs typeface="Times New Roman"/>
              </a:rPr>
              <a:t>містити зображення дітей у небезпечних ситуаціях чи за обставин, що у разі їх імітації можуть завдавати шкоди дітям або іншим особам, а також інформації, здатної викликати зневажливе ставлення дітей до небезпечних для здоров’я і життя ситуацій.</a:t>
            </a:r>
            <a:endParaRPr lang="uk-UA" dirty="0">
              <a:ea typeface="Calibri"/>
              <a:cs typeface="Times New Roman"/>
            </a:endParaRPr>
          </a:p>
          <a:p>
            <a:pPr algn="just">
              <a:lnSpc>
                <a:spcPct val="115000"/>
              </a:lnSpc>
              <a:spcAft>
                <a:spcPts val="750"/>
              </a:spcAft>
            </a:pPr>
            <a:r>
              <a:rPr lang="uk-UA" dirty="0">
                <a:solidFill>
                  <a:srgbClr val="000000"/>
                </a:solidFill>
                <a:latin typeface="Times New Roman"/>
                <a:ea typeface="Times New Roman"/>
                <a:cs typeface="Times New Roman"/>
              </a:rPr>
              <a:t>Також у Законі України «Про рекламу» сказано, що реклама не повинна завдавати дітям моральної чи фізичної шкоди, викликати у них відчуття неповноцінності.</a:t>
            </a:r>
            <a:endParaRPr lang="uk-UA" dirty="0">
              <a:ea typeface="Calibri"/>
              <a:cs typeface="Times New Roman"/>
            </a:endParaRPr>
          </a:p>
          <a:p>
            <a:pPr algn="just">
              <a:lnSpc>
                <a:spcPct val="115000"/>
              </a:lnSpc>
              <a:spcAft>
                <a:spcPts val="750"/>
              </a:spcAft>
            </a:pPr>
            <a:r>
              <a:rPr lang="uk-UA" sz="2000" b="1" dirty="0">
                <a:solidFill>
                  <a:srgbClr val="FF0000"/>
                </a:solidFill>
                <a:latin typeface="Times New Roman"/>
                <a:ea typeface="Times New Roman"/>
                <a:cs typeface="Times New Roman"/>
              </a:rPr>
              <a:t>Реклама не повинна </a:t>
            </a:r>
            <a:r>
              <a:rPr lang="uk-UA" dirty="0">
                <a:solidFill>
                  <a:srgbClr val="000000"/>
                </a:solidFill>
                <a:latin typeface="Times New Roman"/>
                <a:ea typeface="Times New Roman"/>
                <a:cs typeface="Times New Roman"/>
              </a:rPr>
              <a:t>створювати у дітей враження, що володіння рекламованою продукцією дає їм перевагу над іншими дітьми. Зокрема забороняється реклама:</a:t>
            </a:r>
            <a:endParaRPr lang="uk-UA" dirty="0">
              <a:ea typeface="Calibri"/>
              <a:cs typeface="Times New Roman"/>
            </a:endParaRPr>
          </a:p>
          <a:p>
            <a:pPr marL="342900" lvl="0" indent="-342900" algn="just">
              <a:lnSpc>
                <a:spcPct val="115000"/>
              </a:lnSpc>
              <a:spcAft>
                <a:spcPts val="1000"/>
              </a:spcAft>
              <a:buSzPts val="1000"/>
              <a:buFont typeface="Symbol"/>
              <a:buChar char=""/>
              <a:tabLst>
                <a:tab pos="457200" algn="l"/>
              </a:tabLst>
            </a:pPr>
            <a:r>
              <a:rPr lang="uk-UA" dirty="0">
                <a:solidFill>
                  <a:srgbClr val="000000"/>
                </a:solidFill>
                <a:latin typeface="Times New Roman"/>
                <a:ea typeface="Times New Roman"/>
                <a:cs typeface="Times New Roman"/>
              </a:rPr>
              <a:t>з використанням зображень дітей, які споживають або використовують продукцію, призначену тільки для дорослих чи заборонену законом для придбання або споживання неповнолітніми;</a:t>
            </a:r>
            <a:endParaRPr lang="uk-UA" dirty="0">
              <a:ea typeface="Calibri"/>
              <a:cs typeface="Times New Roman"/>
            </a:endParaRPr>
          </a:p>
          <a:p>
            <a:pPr marL="342900" lvl="0" indent="-342900" algn="just">
              <a:lnSpc>
                <a:spcPct val="115000"/>
              </a:lnSpc>
              <a:spcAft>
                <a:spcPts val="1000"/>
              </a:spcAft>
              <a:buSzPts val="1000"/>
              <a:buFont typeface="Symbol"/>
              <a:buChar char=""/>
              <a:tabLst>
                <a:tab pos="457200" algn="l"/>
              </a:tabLst>
            </a:pPr>
            <a:r>
              <a:rPr lang="uk-UA" dirty="0">
                <a:solidFill>
                  <a:srgbClr val="000000"/>
                </a:solidFill>
                <a:latin typeface="Times New Roman"/>
                <a:ea typeface="Times New Roman"/>
                <a:cs typeface="Times New Roman"/>
              </a:rPr>
              <a:t>з інформацією, яка може підірвати авторитет батьків, опікунів, піклувальників, педагогів та довіру до них дітей;</a:t>
            </a:r>
            <a:endParaRPr lang="uk-UA" dirty="0">
              <a:ea typeface="Calibri"/>
              <a:cs typeface="Times New Roman"/>
            </a:endParaRPr>
          </a:p>
          <a:p>
            <a:pPr marL="342900" lvl="0" indent="-342900" algn="just">
              <a:lnSpc>
                <a:spcPct val="115000"/>
              </a:lnSpc>
              <a:spcAft>
                <a:spcPts val="1000"/>
              </a:spcAft>
              <a:buSzPts val="1000"/>
              <a:buFont typeface="Symbol"/>
              <a:buChar char=""/>
              <a:tabLst>
                <a:tab pos="457200" algn="l"/>
              </a:tabLst>
            </a:pPr>
            <a:r>
              <a:rPr lang="uk-UA" dirty="0">
                <a:solidFill>
                  <a:srgbClr val="000000"/>
                </a:solidFill>
                <a:latin typeface="Times New Roman"/>
                <a:ea typeface="Times New Roman"/>
                <a:cs typeface="Times New Roman"/>
              </a:rPr>
              <a:t>з вміщенням закликів до дітей придбати продукцію або звернутися до третіх осіб з проханням зробити покупку;</a:t>
            </a:r>
            <a:endParaRPr lang="uk-UA" dirty="0">
              <a:ea typeface="Calibri"/>
              <a:cs typeface="Times New Roman"/>
            </a:endParaRPr>
          </a:p>
        </p:txBody>
      </p:sp>
    </p:spTree>
    <p:extLst>
      <p:ext uri="{BB962C8B-B14F-4D97-AF65-F5344CB8AC3E}">
        <p14:creationId xmlns:p14="http://schemas.microsoft.com/office/powerpoint/2010/main" val="1312408113"/>
      </p:ext>
    </p:extLst>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32656"/>
            <a:ext cx="8229600" cy="1252728"/>
          </a:xfrm>
          <a:solidFill>
            <a:srgbClr val="FFFF00"/>
          </a:solidFill>
        </p:spPr>
        <p:txBody>
          <a:bodyPr>
            <a:normAutofit fontScale="90000"/>
          </a:bodyPr>
          <a:lstStyle/>
          <a:p>
            <a:r>
              <a:rPr lang="uk-UA" b="1" dirty="0">
                <a:solidFill>
                  <a:srgbClr val="7030A0"/>
                </a:solidFill>
                <a:latin typeface="Times New Roman"/>
                <a:ea typeface="Calibri"/>
              </a:rPr>
              <a:t>Приземлення. Звіт про подорож</a:t>
            </a:r>
            <a:endParaRPr lang="uk-UA" b="1" dirty="0">
              <a:solidFill>
                <a:srgbClr val="7030A0"/>
              </a:solidFill>
            </a:endParaRPr>
          </a:p>
        </p:txBody>
      </p:sp>
      <p:sp>
        <p:nvSpPr>
          <p:cNvPr id="3" name="Объект 2"/>
          <p:cNvSpPr>
            <a:spLocks noGrp="1"/>
          </p:cNvSpPr>
          <p:nvPr>
            <p:ph sz="quarter" idx="13"/>
          </p:nvPr>
        </p:nvSpPr>
        <p:spPr>
          <a:xfrm>
            <a:off x="251520" y="1700808"/>
            <a:ext cx="4392488" cy="4896544"/>
          </a:xfrm>
        </p:spPr>
        <p:txBody>
          <a:bodyPr>
            <a:normAutofit/>
          </a:bodyPr>
          <a:lstStyle/>
          <a:p>
            <a:pPr>
              <a:lnSpc>
                <a:spcPct val="115000"/>
              </a:lnSpc>
              <a:spcAft>
                <a:spcPts val="1000"/>
              </a:spcAft>
            </a:pPr>
            <a:r>
              <a:rPr lang="uk-UA" b="1" dirty="0">
                <a:solidFill>
                  <a:srgbClr val="FF0000"/>
                </a:solidFill>
                <a:latin typeface="Times New Roman"/>
                <a:ea typeface="Calibri"/>
                <a:cs typeface="Times New Roman"/>
              </a:rPr>
              <a:t>Створення Леп - буку </a:t>
            </a:r>
            <a:r>
              <a:rPr lang="uk-UA" dirty="0">
                <a:latin typeface="Times New Roman"/>
                <a:ea typeface="Calibri"/>
                <a:cs typeface="Times New Roman"/>
              </a:rPr>
              <a:t>в підтримку здорового способу життя:</a:t>
            </a:r>
            <a:endParaRPr lang="uk-UA" sz="2000" dirty="0">
              <a:ea typeface="Calibri"/>
              <a:cs typeface="Times New Roman"/>
            </a:endParaRPr>
          </a:p>
          <a:p>
            <a:pPr>
              <a:lnSpc>
                <a:spcPct val="115000"/>
              </a:lnSpc>
              <a:spcAft>
                <a:spcPts val="1000"/>
              </a:spcAft>
            </a:pPr>
            <a:r>
              <a:rPr lang="uk-UA" dirty="0">
                <a:latin typeface="Times New Roman"/>
                <a:ea typeface="Calibri"/>
                <a:cs typeface="Times New Roman"/>
              </a:rPr>
              <a:t>1 група -  «Живи без диму!» (проти куріння)</a:t>
            </a:r>
            <a:endParaRPr lang="uk-UA" sz="2000" dirty="0">
              <a:ea typeface="Calibri"/>
              <a:cs typeface="Times New Roman"/>
            </a:endParaRPr>
          </a:p>
          <a:p>
            <a:pPr>
              <a:lnSpc>
                <a:spcPct val="115000"/>
              </a:lnSpc>
              <a:spcAft>
                <a:spcPts val="1000"/>
              </a:spcAft>
            </a:pPr>
            <a:r>
              <a:rPr lang="uk-UA" dirty="0">
                <a:latin typeface="Times New Roman"/>
                <a:ea typeface="Calibri"/>
                <a:cs typeface="Times New Roman"/>
              </a:rPr>
              <a:t>2 група – «Живи </a:t>
            </a:r>
            <a:r>
              <a:rPr lang="uk-UA" dirty="0" smtClean="0">
                <a:latin typeface="Times New Roman"/>
                <a:ea typeface="Calibri"/>
                <a:cs typeface="Times New Roman"/>
              </a:rPr>
              <a:t>без дурману!» (проти наркотиків</a:t>
            </a:r>
            <a:r>
              <a:rPr lang="uk-UA" dirty="0">
                <a:latin typeface="Times New Roman"/>
                <a:ea typeface="Calibri"/>
                <a:cs typeface="Times New Roman"/>
              </a:rPr>
              <a:t>)</a:t>
            </a:r>
            <a:endParaRPr lang="uk-UA" sz="2000" dirty="0">
              <a:ea typeface="Calibri"/>
              <a:cs typeface="Times New Roman"/>
            </a:endParaRPr>
          </a:p>
          <a:p>
            <a:pPr>
              <a:lnSpc>
                <a:spcPct val="115000"/>
              </a:lnSpc>
              <a:spcAft>
                <a:spcPts val="1000"/>
              </a:spcAft>
            </a:pPr>
            <a:r>
              <a:rPr lang="uk-UA" dirty="0">
                <a:latin typeface="Times New Roman"/>
                <a:ea typeface="Calibri"/>
                <a:cs typeface="Times New Roman"/>
              </a:rPr>
              <a:t>3 група – </a:t>
            </a:r>
            <a:r>
              <a:rPr lang="uk-UA" dirty="0" smtClean="0">
                <a:latin typeface="Times New Roman"/>
                <a:ea typeface="Calibri"/>
                <a:cs typeface="Times New Roman"/>
              </a:rPr>
              <a:t>«Дихай </a:t>
            </a:r>
            <a:r>
              <a:rPr lang="uk-UA" dirty="0">
                <a:latin typeface="Times New Roman"/>
                <a:ea typeface="Calibri"/>
                <a:cs typeface="Times New Roman"/>
              </a:rPr>
              <a:t>вільно!» </a:t>
            </a:r>
            <a:endParaRPr lang="uk-UA" dirty="0" smtClean="0">
              <a:latin typeface="Times New Roman"/>
              <a:ea typeface="Calibri"/>
              <a:cs typeface="Times New Roman"/>
            </a:endParaRPr>
          </a:p>
          <a:p>
            <a:pPr>
              <a:lnSpc>
                <a:spcPct val="115000"/>
              </a:lnSpc>
              <a:spcAft>
                <a:spcPts val="1000"/>
              </a:spcAft>
            </a:pPr>
            <a:r>
              <a:rPr lang="uk-UA" dirty="0" smtClean="0">
                <a:latin typeface="Times New Roman"/>
                <a:ea typeface="Calibri"/>
                <a:cs typeface="Times New Roman"/>
              </a:rPr>
              <a:t>( </a:t>
            </a:r>
            <a:r>
              <a:rPr lang="uk-UA" dirty="0">
                <a:latin typeface="Times New Roman"/>
                <a:ea typeface="Calibri"/>
                <a:cs typeface="Times New Roman"/>
              </a:rPr>
              <a:t>проти </a:t>
            </a:r>
            <a:r>
              <a:rPr lang="uk-UA" dirty="0" err="1">
                <a:latin typeface="Times New Roman"/>
                <a:ea typeface="Calibri"/>
                <a:cs typeface="Times New Roman"/>
              </a:rPr>
              <a:t>Ковіду</a:t>
            </a:r>
            <a:r>
              <a:rPr lang="uk-UA" dirty="0">
                <a:latin typeface="Times New Roman"/>
                <a:ea typeface="Calibri"/>
                <a:cs typeface="Times New Roman"/>
              </a:rPr>
              <a:t>) </a:t>
            </a:r>
            <a:endParaRPr lang="uk-UA" sz="2000" dirty="0">
              <a:ea typeface="Calibri"/>
              <a:cs typeface="Times New Roman"/>
            </a:endParaRPr>
          </a:p>
          <a:p>
            <a:endParaRPr lang="uk-UA" dirty="0"/>
          </a:p>
        </p:txBody>
      </p:sp>
      <p:pic>
        <p:nvPicPr>
          <p:cNvPr id="5122" name="Picture 2" descr="C:\Users\User\Desktop\основи урок\images (6).jpg"/>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tretch>
            <a:fillRect/>
          </a:stretch>
        </p:blipFill>
        <p:spPr bwMode="auto">
          <a:xfrm rot="671835">
            <a:off x="6766795" y="1787594"/>
            <a:ext cx="2216029" cy="3024336"/>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User\Desktop\основи урок\images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221088"/>
            <a:ext cx="4392488" cy="244827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User\Desktop\основи урок\завантаження (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70866">
            <a:off x="4572000" y="1772816"/>
            <a:ext cx="2196244"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634062"/>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er\Desktop\OI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04333">
            <a:off x="4743379" y="396627"/>
            <a:ext cx="4274424" cy="2748262"/>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C:\Users\User\Desktop\OIP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79166">
            <a:off x="282578" y="332373"/>
            <a:ext cx="4367058" cy="275699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Users\User\Desktop\OIP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2708920"/>
            <a:ext cx="7704856"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434838"/>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00B0F0"/>
          </a:solidFill>
        </p:spPr>
        <p:txBody>
          <a:bodyPr>
            <a:noAutofit/>
          </a:bodyPr>
          <a:lstStyle/>
          <a:p>
            <a:r>
              <a:rPr lang="uk-UA" sz="7200" b="1" dirty="0" smtClean="0">
                <a:solidFill>
                  <a:srgbClr val="FF0000"/>
                </a:solidFill>
              </a:rPr>
              <a:t>ДЯКУЮ ЗА УВАГУ</a:t>
            </a:r>
            <a:endParaRPr lang="uk-UA" sz="7200" b="1" dirty="0">
              <a:solidFill>
                <a:srgbClr val="FF0000"/>
              </a:solidFill>
            </a:endParaRPr>
          </a:p>
        </p:txBody>
      </p:sp>
      <p:pic>
        <p:nvPicPr>
          <p:cNvPr id="7170" name="Picture 2" descr="C:\Users\User\Desktop\завантаженн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268760"/>
            <a:ext cx="8712968"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348999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405</TotalTime>
  <Words>944</Words>
  <Application>Microsoft Office PowerPoint</Application>
  <PresentationFormat>Экран (4:3)</PresentationFormat>
  <Paragraphs>91</Paragraphs>
  <Slides>16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Волна</vt:lpstr>
      <vt:lpstr>Космічна обстежувально - рятувальна експедиція</vt:lpstr>
      <vt:lpstr>Хвороби цивілізації і реклама</vt:lpstr>
      <vt:lpstr>Підготовка до польоту   Завдання та мета подорожі.</vt:lpstr>
      <vt:lpstr> Політ  Станція «COVID» </vt:lpstr>
      <vt:lpstr>Презентация PowerPoint</vt:lpstr>
      <vt:lpstr>НАСЛІДКИ</vt:lpstr>
      <vt:lpstr>Станція «Наркотична» </vt:lpstr>
      <vt:lpstr>НІ - НАРКОМАНІЇ</vt:lpstr>
      <vt:lpstr>НАРКОМАНІЯ (наслідки)</vt:lpstr>
      <vt:lpstr>станція «Рекламна»</vt:lpstr>
      <vt:lpstr>Презентация PowerPoint</vt:lpstr>
      <vt:lpstr>Презентация PowerPoint</vt:lpstr>
      <vt:lpstr>Презентация PowerPoint</vt:lpstr>
      <vt:lpstr>Приземлення. Звіт про подорож</vt:lpstr>
      <vt:lpstr>Презентация PowerPoint</vt:lpstr>
      <vt:lpstr>ДЯКУЮ ЗА УВАГУ</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23</cp:revision>
  <dcterms:created xsi:type="dcterms:W3CDTF">2021-05-07T09:55:47Z</dcterms:created>
  <dcterms:modified xsi:type="dcterms:W3CDTF">2021-05-12T07:49:29Z</dcterms:modified>
</cp:coreProperties>
</file>