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9" r:id="rId5"/>
    <p:sldId id="260" r:id="rId6"/>
    <p:sldId id="264" r:id="rId7"/>
    <p:sldId id="266" r:id="rId8"/>
    <p:sldId id="263" r:id="rId9"/>
    <p:sldId id="265" r:id="rId10"/>
    <p:sldId id="258" r:id="rId11"/>
    <p:sldId id="262" r:id="rId12"/>
    <p:sldId id="270" r:id="rId13"/>
    <p:sldId id="271" r:id="rId14"/>
    <p:sldId id="267" r:id="rId15"/>
    <p:sldId id="269" r:id="rId16"/>
    <p:sldId id="268" r:id="rId17"/>
    <p:sldId id="272" r:id="rId1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3D3"/>
    <a:srgbClr val="9966FF"/>
    <a:srgbClr val="8695AC"/>
    <a:srgbClr val="2117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22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6676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9142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0798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2729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215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4853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7469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996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2667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1606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3162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1DC40-17B1-4F82-A774-619E1070D613}" type="datetimeFigureOut">
              <a:rPr lang="uk-UA" smtClean="0"/>
              <a:t>11.04.2021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59E09-2151-40D3-A844-E7CA4D85BA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3170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microsoft.com/office/2007/relationships/hdphoto" Target="../media/hdphoto1.wdp"/><Relationship Id="rId7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7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18.jpeg"/><Relationship Id="rId5" Type="http://schemas.openxmlformats.org/officeDocument/2006/relationships/image" Target="../media/image2.png"/><Relationship Id="rId10" Type="http://schemas.openxmlformats.org/officeDocument/2006/relationships/image" Target="../media/image17.jpeg"/><Relationship Id="rId4" Type="http://schemas.openxmlformats.org/officeDocument/2006/relationships/image" Target="../media/image13.jpe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24.jpeg"/><Relationship Id="rId3" Type="http://schemas.openxmlformats.org/officeDocument/2006/relationships/image" Target="../media/image7.jpeg"/><Relationship Id="rId7" Type="http://schemas.openxmlformats.org/officeDocument/2006/relationships/image" Target="../media/image20.jpeg"/><Relationship Id="rId12" Type="http://schemas.openxmlformats.org/officeDocument/2006/relationships/image" Target="../media/image2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0" Type="http://schemas.openxmlformats.org/officeDocument/2006/relationships/image" Target="../media/image22.jpeg"/><Relationship Id="rId4" Type="http://schemas.openxmlformats.org/officeDocument/2006/relationships/image" Target="../media/image13.jpeg"/><Relationship Id="rId9" Type="http://schemas.openxmlformats.org/officeDocument/2006/relationships/image" Target="../media/image21.jpeg"/><Relationship Id="rId1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7.jpeg"/><Relationship Id="rId7" Type="http://schemas.openxmlformats.org/officeDocument/2006/relationships/image" Target="../media/image26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8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7.jpeg"/><Relationship Id="rId7" Type="http://schemas.openxmlformats.org/officeDocument/2006/relationships/image" Target="../media/image29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Relationship Id="rId9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32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7.jpeg"/><Relationship Id="rId7" Type="http://schemas.openxmlformats.org/officeDocument/2006/relationships/image" Target="../media/image35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7.jpeg"/><Relationship Id="rId7" Type="http://schemas.openxmlformats.org/officeDocument/2006/relationships/image" Target="../media/image36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3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1259632" y="843558"/>
            <a:ext cx="6624736" cy="3240360"/>
            <a:chOff x="1475656" y="1059582"/>
            <a:chExt cx="6624736" cy="3240360"/>
          </a:xfrm>
        </p:grpSpPr>
        <p:sp>
          <p:nvSpPr>
            <p:cNvPr id="6" name="TextBox 5"/>
            <p:cNvSpPr txBox="1"/>
            <p:nvPr/>
          </p:nvSpPr>
          <p:spPr>
            <a:xfrm>
              <a:off x="1475656" y="1059582"/>
              <a:ext cx="6412333" cy="30469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9600" b="1" dirty="0">
                  <a:ln w="19050">
                    <a:noFill/>
                  </a:ln>
                  <a:solidFill>
                    <a:srgbClr val="8695AC"/>
                  </a:solidFill>
                  <a:latin typeface="Bookman Old Style" pitchFamily="18" charset="0"/>
                </a:rPr>
                <a:t>Безпечне</a:t>
              </a:r>
            </a:p>
            <a:p>
              <a:r>
                <a:rPr lang="uk-UA" sz="9600" b="1" dirty="0">
                  <a:ln w="19050">
                    <a:noFill/>
                  </a:ln>
                  <a:solidFill>
                    <a:srgbClr val="8695AC"/>
                  </a:solidFill>
                  <a:latin typeface="Bookman Old Style" pitchFamily="18" charset="0"/>
                </a:rPr>
                <a:t>довкілля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688059" y="1252954"/>
              <a:ext cx="6412333" cy="30469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9600" b="1" dirty="0">
                  <a:ln w="19050">
                    <a:solidFill>
                      <a:srgbClr val="211745"/>
                    </a:solidFill>
                  </a:ln>
                  <a:solidFill>
                    <a:schemeClr val="bg1"/>
                  </a:solidFill>
                  <a:latin typeface="Bookman Old Style" pitchFamily="18" charset="0"/>
                </a:rPr>
                <a:t>Безпечне</a:t>
              </a:r>
            </a:p>
            <a:p>
              <a:r>
                <a:rPr lang="uk-UA" sz="9600" b="1" dirty="0">
                  <a:ln w="19050">
                    <a:solidFill>
                      <a:srgbClr val="211745"/>
                    </a:solidFill>
                  </a:ln>
                  <a:solidFill>
                    <a:schemeClr val="bg1"/>
                  </a:solidFill>
                  <a:latin typeface="Bookman Old Style" pitchFamily="18" charset="0"/>
                </a:rPr>
                <a:t>довкілля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581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2008" y="2328431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err="1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Навколишнє</a:t>
            </a: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latin typeface="Bookman Old Style" pitchFamily="18" charset="0"/>
                <a:cs typeface="Times New Roman" panose="02020603050405020304" pitchFamily="18" charset="0"/>
              </a:rPr>
              <a:t>—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всі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живі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неживі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об'єкти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природно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існують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Землі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або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деякій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її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Bookman Old Style" pitchFamily="18" charset="0"/>
                <a:cs typeface="Times New Roman" panose="02020603050405020304" pitchFamily="18" charset="0"/>
              </a:rPr>
              <a:t>частині</a:t>
            </a:r>
            <a:r>
              <a:rPr lang="ru-RU" sz="2000" b="1" dirty="0"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endParaRPr lang="uk-UA" sz="2000" b="1" dirty="0">
              <a:latin typeface="Bookman Old Style" pitchFamily="18" charset="0"/>
            </a:endParaRPr>
          </a:p>
        </p:txBody>
      </p:sp>
      <p:pic>
        <p:nvPicPr>
          <p:cNvPr id="1026" name="Picture 2" descr="поле тюльпаны ветряки природа HD обои для ноутбу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86671"/>
            <a:ext cx="3305420" cy="1882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4" descr="Озеро Комо и город Варенна, что посмотреть и как добраться - Milano Dava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2" name="AutoShape 6" descr="Озеро Комо и город Варенна, что посмотреть и как добраться - Milano Davai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0" b="17590"/>
          <a:stretch/>
        </p:blipFill>
        <p:spPr>
          <a:xfrm>
            <a:off x="325091" y="143453"/>
            <a:ext cx="3305420" cy="1882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56"/>
          <a:stretch/>
        </p:blipFill>
        <p:spPr>
          <a:xfrm>
            <a:off x="3275856" y="412953"/>
            <a:ext cx="3300030" cy="1929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9"/>
          <a:stretch/>
        </p:blipFill>
        <p:spPr>
          <a:xfrm>
            <a:off x="5652120" y="1782890"/>
            <a:ext cx="3305420" cy="1882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867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859782"/>
            <a:ext cx="2620698" cy="1744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07" y="2859782"/>
            <a:ext cx="2618639" cy="1744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07" y="113216"/>
            <a:ext cx="2620698" cy="1724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13216"/>
            <a:ext cx="2620698" cy="1724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"/>
          <a:stretch/>
        </p:blipFill>
        <p:spPr>
          <a:xfrm>
            <a:off x="3232749" y="102953"/>
            <a:ext cx="2620698" cy="1744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68"/>
          <a:stretch/>
        </p:blipFill>
        <p:spPr>
          <a:xfrm>
            <a:off x="3231720" y="2861745"/>
            <a:ext cx="2620698" cy="1742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5496" y="2139702"/>
            <a:ext cx="8964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Яке довкілля є безпечним для здоров’я</a:t>
            </a:r>
            <a:r>
              <a:rPr lang="uk-UA" sz="2000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? </a:t>
            </a:r>
            <a:r>
              <a:rPr lang="uk-UA" sz="2000" b="1" dirty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Ч</a:t>
            </a:r>
            <a:r>
              <a:rPr lang="uk-UA" sz="2000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ому?</a:t>
            </a:r>
            <a:endParaRPr lang="uk-UA" sz="20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78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547664" y="2112515"/>
            <a:ext cx="6462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  <a:latin typeface="Bookman Old Style" pitchFamily="18" charset="0"/>
              </a:rPr>
              <a:t>Людину природа забезпечила всім необхідним для життя: сонячним світлом і теплом, чистим повітрям, здоровою їжею, питною водою.</a:t>
            </a:r>
          </a:p>
        </p:txBody>
      </p:sp>
      <p:pic>
        <p:nvPicPr>
          <p:cNvPr id="5122" name="Picture 2" descr="Производство древесного угля, история и практика — Укрбио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48713"/>
            <a:ext cx="2383352" cy="1598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Цьогорічні ціни на фрукти зросли, а на овочі знизилися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91" y="3148713"/>
            <a:ext cx="2394265" cy="1598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Закупочную цену на хлопок-сырец установили в Казахстан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91" y="195486"/>
            <a:ext cx="2401746" cy="1598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Системы очистки воды обратным осмосом — здорово или не очень? / Хабр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23"/>
          <a:stretch/>
        </p:blipFill>
        <p:spPr bwMode="auto">
          <a:xfrm>
            <a:off x="3368693" y="195486"/>
            <a:ext cx="2383352" cy="1598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Цікаві факти про сонце | UaNewsBox.com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92"/>
          <a:stretch/>
        </p:blipFill>
        <p:spPr bwMode="auto">
          <a:xfrm>
            <a:off x="6372200" y="195486"/>
            <a:ext cx="2383352" cy="1598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Публікації за тегом #деревина | Перший канал соціальних новин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14" y="3147814"/>
            <a:ext cx="2351427" cy="1599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792489" y="1793652"/>
            <a:ext cx="15103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anose="02020603050405020304" pitchFamily="18" charset="0"/>
              </a:rPr>
              <a:t>сировина</a:t>
            </a:r>
            <a:endParaRPr lang="uk-UA" sz="2000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142626" y="1793652"/>
            <a:ext cx="8354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anose="02020603050405020304" pitchFamily="18" charset="0"/>
              </a:rPr>
              <a:t>вода</a:t>
            </a:r>
            <a:endParaRPr lang="uk-UA" sz="2000" dirty="0">
              <a:solidFill>
                <a:schemeClr val="bg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798569" y="4659982"/>
            <a:ext cx="15103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anose="02020603050405020304" pitchFamily="18" charset="0"/>
              </a:rPr>
              <a:t>сировина</a:t>
            </a:r>
            <a:endParaRPr lang="uk-UA" sz="2000" dirty="0">
              <a:solidFill>
                <a:schemeClr val="bg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951368" y="1793652"/>
            <a:ext cx="12250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anose="02020603050405020304" pitchFamily="18" charset="0"/>
              </a:rPr>
              <a:t>енергія</a:t>
            </a:r>
            <a:endParaRPr lang="uk-UA" sz="2000" dirty="0">
              <a:solidFill>
                <a:schemeClr val="bg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219689" y="4659982"/>
            <a:ext cx="6559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anose="02020603050405020304" pitchFamily="18" charset="0"/>
              </a:rPr>
              <a:t>їжа</a:t>
            </a:r>
            <a:endParaRPr lang="uk-UA" sz="2000" dirty="0">
              <a:solidFill>
                <a:schemeClr val="bg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209178" y="4659982"/>
            <a:ext cx="27093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chemeClr val="bg1"/>
                </a:solidFill>
                <a:latin typeface="Bookman Old Style" pitchFamily="18" charset="0"/>
                <a:cs typeface="Times New Roman" panose="02020603050405020304" pitchFamily="18" charset="0"/>
              </a:rPr>
              <a:t>к</a:t>
            </a:r>
            <a:r>
              <a:rPr lang="uk-UA" sz="2000" b="1" dirty="0" smtClean="0">
                <a:solidFill>
                  <a:schemeClr val="bg1"/>
                </a:solidFill>
                <a:latin typeface="Bookman Old Style" pitchFamily="18" charset="0"/>
                <a:cs typeface="Times New Roman" panose="02020603050405020304" pitchFamily="18" charset="0"/>
              </a:rPr>
              <a:t>орисні копалини</a:t>
            </a:r>
            <a:endParaRPr lang="uk-U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14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36512" y="90590"/>
            <a:ext cx="91805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Людина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прагне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поліпшити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удосконалити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довкілля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, у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якому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живе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зробити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своє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життя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безпечним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та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комфортним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. Для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цього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вона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змінює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навколишнє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Bookman Old Style" pitchFamily="18" charset="0"/>
              </a:rPr>
              <a:t>середовище</a:t>
            </a:r>
            <a:r>
              <a:rPr lang="ru-RU" b="1" dirty="0">
                <a:solidFill>
                  <a:srgbClr val="002060"/>
                </a:solidFill>
                <a:latin typeface="Bookman Old Style" pitchFamily="18" charset="0"/>
              </a:rPr>
              <a:t>.</a:t>
            </a:r>
            <a:endParaRPr lang="uk-UA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4098" name="Picture 2" descr="10 головокружительных транспортных развязок со всего мира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517" r="11611" b="9207"/>
          <a:stretch/>
        </p:blipFill>
        <p:spPr bwMode="auto">
          <a:xfrm>
            <a:off x="3251926" y="2955795"/>
            <a:ext cx="2766656" cy="18001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Узбекистан и Афганистан планируют возобновить прямое авиасообщение в январе  2021 года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68" y="1120441"/>
            <a:ext cx="2853463" cy="16723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На Одещині побудують 4 нові сонячні електростанції: де сам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104" name="Picture 8" descr="На Одещині побудують 4 нові сонячні електростанції: де сам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76" y="2958312"/>
            <a:ext cx="2853464" cy="1797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Система автоматизації (розумний дім) — AGGR — Архітектурно-будівельна студія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593" y="1120441"/>
            <a:ext cx="2789866" cy="1673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Siemens представила новий пасажирський поїзд | Економічна правда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9" r="10117"/>
          <a:stretch/>
        </p:blipFill>
        <p:spPr bwMode="auto">
          <a:xfrm>
            <a:off x="6174622" y="1120441"/>
            <a:ext cx="2789866" cy="1673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Освітлення теплиць – правила і лампи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668" y="2931790"/>
            <a:ext cx="2736304" cy="18242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7375" y="228372"/>
            <a:ext cx="547474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7030A0"/>
                </a:solidFill>
                <a:latin typeface="Bookman Old Style" pitchFamily="18" charset="0"/>
                <a:cs typeface="Times New Roman" panose="02020603050405020304" pitchFamily="18" charset="0"/>
              </a:rPr>
              <a:t>Наслідки діяльності людини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Екологічні катастрофи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Техногенні </a:t>
            </a:r>
            <a:r>
              <a:rPr lang="uk-UA" b="1" dirty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катастрофи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Забруднення повітря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Забруднення води</a:t>
            </a:r>
            <a:endParaRPr lang="uk-UA" b="1" dirty="0">
              <a:solidFill>
                <a:srgbClr val="002060"/>
              </a:solidFill>
              <a:latin typeface="Bookman Old Style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Нестача чистої питної води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Промислові </a:t>
            </a:r>
            <a:r>
              <a:rPr lang="uk-UA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відходи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Побутове сміття</a:t>
            </a:r>
            <a:endParaRPr lang="uk-UA" b="1" dirty="0">
              <a:solidFill>
                <a:srgbClr val="002060"/>
              </a:solidFill>
              <a:latin typeface="Bookman Old Style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Отруєння ґрунтів хімікатами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 smtClean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Вимирання тварин</a:t>
            </a:r>
            <a:endParaRPr lang="uk-UA" b="1" dirty="0">
              <a:solidFill>
                <a:srgbClr val="002060"/>
              </a:solidFill>
              <a:latin typeface="Bookman Old Style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ookman Old Style" pitchFamily="18" charset="0"/>
                <a:cs typeface="Times New Roman" panose="02020603050405020304" pitchFamily="18" charset="0"/>
              </a:rPr>
              <a:t>Шумове забруднення довкілля</a:t>
            </a:r>
            <a:endParaRPr lang="ru-RU" b="1" dirty="0">
              <a:solidFill>
                <a:srgbClr val="002060"/>
              </a:solidFill>
              <a:latin typeface="Bookman Old Style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Охорона довкілля під час переробки та використання вуглеводневої сировини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23478"/>
            <a:ext cx="3632897" cy="24238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Сучасні проблеми екології - Твір-міркування, есе, реферат, доповідь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99"/>
          <a:stretch/>
        </p:blipFill>
        <p:spPr bwMode="auto">
          <a:xfrm>
            <a:off x="5292080" y="2661927"/>
            <a:ext cx="3632897" cy="2229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6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216024" y="154983"/>
            <a:ext cx="8676456" cy="6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7030A0"/>
                </a:solidFill>
                <a:latin typeface="Bookman Old Style" pitchFamily="18" charset="0"/>
                <a:cs typeface="Times New Roman" panose="02020603050405020304" pitchFamily="18" charset="0"/>
              </a:rPr>
              <a:t>З</a:t>
            </a:r>
            <a:r>
              <a:rPr lang="uk-UA" sz="3200" b="1" dirty="0" smtClean="0">
                <a:solidFill>
                  <a:srgbClr val="7030A0"/>
                </a:solidFill>
                <a:latin typeface="Bookman Old Style" pitchFamily="18" charset="0"/>
                <a:cs typeface="Times New Roman" panose="02020603050405020304" pitchFamily="18" charset="0"/>
              </a:rPr>
              <a:t>аходи,  що  спрямовані  на  охорону  довкілля</a:t>
            </a:r>
            <a:endParaRPr lang="ru-RU" sz="3200" dirty="0">
              <a:solidFill>
                <a:srgbClr val="7030A0"/>
              </a:solidFill>
              <a:latin typeface="Bookman Old Style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254888" y="929082"/>
            <a:ext cx="8565584" cy="37309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AutoNum type="arabicPeriod"/>
            </a:pPr>
            <a:r>
              <a:rPr lang="uk-UA" sz="1800" b="1" dirty="0" smtClean="0">
                <a:latin typeface="Bookman Old Style" pitchFamily="18" charset="0"/>
                <a:cs typeface="Times New Roman" panose="02020603050405020304" pitchFamily="18" charset="0"/>
              </a:rPr>
              <a:t>Обмеження викидів в атмосферу та гідросферу 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b="1" dirty="0" smtClean="0">
                <a:latin typeface="Bookman Old Style" pitchFamily="18" charset="0"/>
                <a:cs typeface="Times New Roman" panose="02020603050405020304" pitchFamily="18" charset="0"/>
              </a:rPr>
              <a:t>2. Використання відновлювальних джерел енергії.</a:t>
            </a:r>
          </a:p>
          <a:p>
            <a:pPr marL="0" indent="0">
              <a:buNone/>
            </a:pPr>
            <a:r>
              <a:rPr lang="uk-UA" sz="1800" b="1" dirty="0" smtClean="0">
                <a:latin typeface="Bookman Old Style" pitchFamily="18" charset="0"/>
                <a:cs typeface="Times New Roman" panose="02020603050405020304" pitchFamily="18" charset="0"/>
              </a:rPr>
              <a:t>3. </a:t>
            </a:r>
            <a:r>
              <a:rPr lang="uk-UA" sz="1800" b="1" dirty="0">
                <a:latin typeface="Bookman Old Style" pitchFamily="18" charset="0"/>
                <a:cs typeface="Times New Roman" panose="02020603050405020304" pitchFamily="18" charset="0"/>
              </a:rPr>
              <a:t>Сортування і переробка сміття.</a:t>
            </a:r>
          </a:p>
          <a:p>
            <a:pPr marL="0" indent="0">
              <a:buFont typeface="Arial" pitchFamily="34" charset="0"/>
              <a:buNone/>
            </a:pPr>
            <a:endParaRPr lang="ru-RU" sz="1800" b="1" dirty="0">
              <a:latin typeface="Bookman Old Style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Альтернативна енергетика в Україні за рік зросла більш ніж вдвічі - Главком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266" y="2084251"/>
            <a:ext cx="4305971" cy="2870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73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216024" y="154983"/>
            <a:ext cx="8676456" cy="6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7030A0"/>
                </a:solidFill>
                <a:latin typeface="Bookman Old Style" pitchFamily="18" charset="0"/>
                <a:cs typeface="Times New Roman" panose="02020603050405020304" pitchFamily="18" charset="0"/>
              </a:rPr>
              <a:t>З</a:t>
            </a:r>
            <a:r>
              <a:rPr lang="uk-UA" sz="3200" b="1" dirty="0" smtClean="0">
                <a:solidFill>
                  <a:srgbClr val="7030A0"/>
                </a:solidFill>
                <a:latin typeface="Bookman Old Style" pitchFamily="18" charset="0"/>
                <a:cs typeface="Times New Roman" panose="02020603050405020304" pitchFamily="18" charset="0"/>
              </a:rPr>
              <a:t>аходи,  що  спрямовані  на  охорону  довкілля</a:t>
            </a:r>
            <a:endParaRPr lang="ru-RU" sz="3200" dirty="0">
              <a:solidFill>
                <a:srgbClr val="7030A0"/>
              </a:solidFill>
              <a:latin typeface="Bookman Old Style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254888" y="929082"/>
            <a:ext cx="8565584" cy="37309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1800" b="1" dirty="0" smtClean="0">
                <a:latin typeface="Bookman Old Style" pitchFamily="18" charset="0"/>
                <a:cs typeface="Times New Roman" panose="02020603050405020304" pitchFamily="18" charset="0"/>
              </a:rPr>
              <a:t>4. Створення заповідників, заказників і національних парків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b="1" dirty="0" smtClean="0">
                <a:latin typeface="Bookman Old Style" pitchFamily="18" charset="0"/>
                <a:cs typeface="Times New Roman" panose="02020603050405020304" pitchFamily="18" charset="0"/>
              </a:rPr>
              <a:t>5. Обмеження лову риби, полювання з метою збереження певних видів.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b="1" dirty="0" smtClean="0">
                <a:latin typeface="Bookman Old Style" pitchFamily="18" charset="0"/>
                <a:cs typeface="Times New Roman" panose="02020603050405020304" pitchFamily="18" charset="0"/>
              </a:rPr>
              <a:t>6. Вторинне використання ресурсів.</a:t>
            </a:r>
          </a:p>
        </p:txBody>
      </p:sp>
      <p:pic>
        <p:nvPicPr>
          <p:cNvPr id="7172" name="Picture 4" descr="Тести на тему &quot;Степ України&quot;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13842"/>
            <a:ext cx="2448272" cy="1626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Їдемо збирати чорницю до Поліського заповідника - Автобусний тур :: Країна  Ю Ей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555" y="2326887"/>
            <a:ext cx="2546867" cy="161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Карпатський біосферний заповідник продовжує карантинні заходи - Про Захід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326887"/>
            <a:ext cx="2621149" cy="16130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155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pic>
        <p:nvPicPr>
          <p:cNvPr id="8194" name="Picture 2" descr="Чернівчан вчили, як правильно сортувати сміття | Новини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994" y="1152337"/>
            <a:ext cx="6667500" cy="3743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216024" y="267494"/>
            <a:ext cx="8676456" cy="6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7030A0"/>
                </a:solidFill>
                <a:latin typeface="Bookman Old Style" pitchFamily="18" charset="0"/>
                <a:cs typeface="Times New Roman" panose="02020603050405020304" pitchFamily="18" charset="0"/>
              </a:rPr>
              <a:t>Як правильно сортувати сміття?</a:t>
            </a:r>
          </a:p>
          <a:p>
            <a:r>
              <a:rPr lang="uk-UA" sz="3200" b="1" dirty="0" smtClean="0">
                <a:solidFill>
                  <a:srgbClr val="7030A0"/>
                </a:solidFill>
                <a:latin typeface="Bookman Old Style" pitchFamily="18" charset="0"/>
                <a:cs typeface="Times New Roman" panose="02020603050405020304" pitchFamily="18" charset="0"/>
              </a:rPr>
              <a:t>Для чого сортувати сміття?</a:t>
            </a:r>
            <a:endParaRPr lang="ru-RU" sz="3200" dirty="0">
              <a:solidFill>
                <a:srgbClr val="7030A0"/>
              </a:solidFill>
              <a:latin typeface="Bookman Old Style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16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pSp>
        <p:nvGrpSpPr>
          <p:cNvPr id="7" name="Группа 6"/>
          <p:cNvGrpSpPr/>
          <p:nvPr/>
        </p:nvGrpSpPr>
        <p:grpSpPr>
          <a:xfrm>
            <a:off x="-36512" y="2430"/>
            <a:ext cx="9180512" cy="5151935"/>
            <a:chOff x="-36512" y="2430"/>
            <a:chExt cx="9180512" cy="5151935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36512" y="2430"/>
              <a:ext cx="9180512" cy="5143501"/>
            </a:xfrm>
            <a:prstGeom prst="rect">
              <a:avLst/>
            </a:prstGeom>
            <a:gradFill>
              <a:gsLst>
                <a:gs pos="0">
                  <a:schemeClr val="accent4">
                    <a:lumMod val="75000"/>
                  </a:schemeClr>
                </a:gs>
                <a:gs pos="39999">
                  <a:schemeClr val="accent4">
                    <a:lumMod val="60000"/>
                    <a:lumOff val="40000"/>
                  </a:schemeClr>
                </a:gs>
                <a:gs pos="70000">
                  <a:schemeClr val="accent2">
                    <a:lumMod val="40000"/>
                    <a:lumOff val="60000"/>
                  </a:schemeClr>
                </a:gs>
                <a:gs pos="100000">
                  <a:srgbClr val="FFEBFA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</a:endParaRPr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8776" y="3086671"/>
              <a:ext cx="4675224" cy="2067694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6512" y="3075807"/>
              <a:ext cx="4675224" cy="2067694"/>
            </a:xfrm>
            <a:prstGeom prst="rect">
              <a:avLst/>
            </a:prstGeom>
          </p:spPr>
        </p:pic>
      </p:grp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401" y="149330"/>
            <a:ext cx="6936621" cy="4849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029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3478"/>
            <a:ext cx="6892847" cy="4948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18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05131"/>
            <a:ext cx="6840759" cy="498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56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0265"/>
            <a:ext cx="7920880" cy="4945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256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77376" y="2430"/>
            <a:ext cx="878711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uk-UA" b="1" dirty="0" smtClean="0">
                <a:solidFill>
                  <a:srgbClr val="7030A0"/>
                </a:solidFill>
                <a:latin typeface="Bookman Old Style" pitchFamily="18" charset="0"/>
              </a:rPr>
              <a:t>Використання енергії * 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Для опалення будинку використовується природний газ чи вугілля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Для опалення будинку використовується енергія води, сонця або вітру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Опалення будинку регулюється залежно від погоди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Виходячи з кімнати, ви завжди вимикаєте в ній світло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Ви завжди вимикаєте побутові прилади, не залишаючи їх в режимі очікування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Ви використовуєте лампи розжарювання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>
                <a:latin typeface="Bookman Old Style" pitchFamily="18" charset="0"/>
              </a:rPr>
              <a:t>Ви використовуєте </a:t>
            </a:r>
            <a:r>
              <a:rPr lang="uk-UA" dirty="0" err="1" smtClean="0">
                <a:latin typeface="Bookman Old Style" pitchFamily="18" charset="0"/>
              </a:rPr>
              <a:t>енегргозберігаючі</a:t>
            </a:r>
            <a:r>
              <a:rPr lang="uk-UA" dirty="0" smtClean="0">
                <a:latin typeface="Bookman Old Style" pitchFamily="18" charset="0"/>
              </a:rPr>
              <a:t> лампи LED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Ви залишаєте включеними зарядні пристрої після закінчення зарядки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Якщо у квартирі взимку </a:t>
            </a:r>
            <a:r>
              <a:rPr lang="uk-UA" dirty="0" err="1" smtClean="0">
                <a:latin typeface="Bookman Old Style" pitchFamily="18" charset="0"/>
              </a:rPr>
              <a:t>темпратура</a:t>
            </a:r>
            <a:r>
              <a:rPr lang="uk-UA" dirty="0" smtClean="0">
                <a:latin typeface="Bookman Old Style" pitchFamily="18" charset="0"/>
              </a:rPr>
              <a:t> є низькою, то ви вмикаєте електрообігрівач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Якщо у квартирі взимку </a:t>
            </a:r>
            <a:r>
              <a:rPr lang="uk-UA" dirty="0" err="1" smtClean="0">
                <a:latin typeface="Bookman Old Style" pitchFamily="18" charset="0"/>
              </a:rPr>
              <a:t>темпратура</a:t>
            </a:r>
            <a:r>
              <a:rPr lang="uk-UA" dirty="0" smtClean="0">
                <a:latin typeface="Bookman Old Style" pitchFamily="18" charset="0"/>
              </a:rPr>
              <a:t> є низькою, ходите в теплих речах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uk-UA" dirty="0" smtClean="0">
                <a:latin typeface="Bookman Old Style" pitchFamily="18" charset="0"/>
              </a:rPr>
              <a:t>Утеплити в оселі вікна, двері, дах</a:t>
            </a:r>
          </a:p>
          <a:p>
            <a:endParaRPr lang="uk-UA" sz="1600" dirty="0">
              <a:latin typeface="Bookman Old Style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7376" y="741933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9512" y="1029965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7376" y="3219822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82827" y="3478237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9512" y="2139702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9512" y="1317997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9512" y="483518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468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8336" y="339502"/>
            <a:ext cx="792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b="1" dirty="0" err="1">
                <a:solidFill>
                  <a:srgbClr val="7030A0"/>
                </a:solidFill>
                <a:latin typeface="Bookman Old Style" pitchFamily="18" charset="0"/>
              </a:rPr>
              <a:t>Використання</a:t>
            </a:r>
            <a:r>
              <a:rPr lang="ru-RU" b="1" dirty="0">
                <a:solidFill>
                  <a:srgbClr val="7030A0"/>
                </a:solidFill>
                <a:latin typeface="Bookman Old Style" pitchFamily="18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latin typeface="Bookman Old Style" pitchFamily="18" charset="0"/>
              </a:rPr>
              <a:t>виробів</a:t>
            </a:r>
            <a:r>
              <a:rPr lang="ru-RU" b="1" dirty="0">
                <a:solidFill>
                  <a:srgbClr val="7030A0"/>
                </a:solidFill>
                <a:latin typeface="Bookman Old Style" pitchFamily="18" charset="0"/>
              </a:rPr>
              <a:t> з </a:t>
            </a:r>
            <a:r>
              <a:rPr lang="ru-RU" b="1" dirty="0" err="1">
                <a:solidFill>
                  <a:srgbClr val="7030A0"/>
                </a:solidFill>
                <a:latin typeface="Bookman Old Style" pitchFamily="18" charset="0"/>
              </a:rPr>
              <a:t>паперу</a:t>
            </a:r>
            <a:r>
              <a:rPr lang="ru-RU" b="1" dirty="0">
                <a:solidFill>
                  <a:srgbClr val="7030A0"/>
                </a:solidFill>
                <a:latin typeface="Bookman Old Style" pitchFamily="18" charset="0"/>
              </a:rPr>
              <a:t> * </a:t>
            </a:r>
            <a:endParaRPr lang="ru-RU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err="1" smtClean="0">
                <a:latin typeface="Bookman Old Style" pitchFamily="18" charset="0"/>
              </a:rPr>
              <a:t>Якщо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ви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хочете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прочитати</a:t>
            </a:r>
            <a:r>
              <a:rPr lang="ru-RU" dirty="0">
                <a:latin typeface="Bookman Old Style" pitchFamily="18" charset="0"/>
              </a:rPr>
              <a:t> книгу, то </a:t>
            </a:r>
            <a:r>
              <a:rPr lang="ru-RU" dirty="0" err="1">
                <a:latin typeface="Bookman Old Style" pitchFamily="18" charset="0"/>
              </a:rPr>
              <a:t>завжди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купуєте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її</a:t>
            </a:r>
            <a:endParaRPr lang="ru-RU" dirty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>
                <a:latin typeface="Bookman Old Style" pitchFamily="18" charset="0"/>
              </a:rPr>
              <a:t>Б</a:t>
            </a:r>
            <a:r>
              <a:rPr lang="ru-RU" dirty="0" smtClean="0">
                <a:latin typeface="Bookman Old Style" pitchFamily="18" charset="0"/>
              </a:rPr>
              <a:t>ерете </a:t>
            </a:r>
            <a:r>
              <a:rPr lang="ru-RU" dirty="0">
                <a:latin typeface="Bookman Old Style" pitchFamily="18" charset="0"/>
              </a:rPr>
              <a:t>книжки в </a:t>
            </a:r>
            <a:r>
              <a:rPr lang="ru-RU" dirty="0" err="1">
                <a:latin typeface="Bookman Old Style" pitchFamily="18" charset="0"/>
              </a:rPr>
              <a:t>бібліотеці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або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позичаєте</a:t>
            </a:r>
            <a:r>
              <a:rPr lang="ru-RU" dirty="0">
                <a:latin typeface="Bookman Old Style" pitchFamily="18" charset="0"/>
              </a:rPr>
              <a:t> у </a:t>
            </a:r>
            <a:r>
              <a:rPr lang="ru-RU" dirty="0" err="1">
                <a:latin typeface="Bookman Old Style" pitchFamily="18" charset="0"/>
              </a:rPr>
              <a:t>знайомих</a:t>
            </a:r>
            <a:endParaRPr lang="ru-RU" dirty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smtClean="0">
                <a:latin typeface="Bookman Old Style" pitchFamily="18" charset="0"/>
              </a:rPr>
              <a:t>Прочитавши журнал, </a:t>
            </a:r>
            <a:r>
              <a:rPr lang="ru-RU" dirty="0" err="1">
                <a:latin typeface="Bookman Old Style" pitchFamily="18" charset="0"/>
              </a:rPr>
              <a:t>ви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його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викидаєте</a:t>
            </a:r>
            <a:endParaRPr lang="ru-RU" dirty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err="1" smtClean="0">
                <a:latin typeface="Bookman Old Style" pitchFamily="18" charset="0"/>
              </a:rPr>
              <a:t>Після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>
                <a:latin typeface="Bookman Old Style" pitchFamily="18" charset="0"/>
              </a:rPr>
              <a:t>вас </a:t>
            </a:r>
            <a:r>
              <a:rPr lang="ru-RU" dirty="0" err="1">
                <a:latin typeface="Bookman Old Style" pitchFamily="18" charset="0"/>
              </a:rPr>
              <a:t>куплені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журнали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читає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ще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хтось</a:t>
            </a:r>
            <a:endParaRPr lang="ru-RU" dirty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smtClean="0">
                <a:latin typeface="Bookman Old Style" pitchFamily="18" charset="0"/>
              </a:rPr>
              <a:t>Ви </a:t>
            </a:r>
            <a:r>
              <a:rPr lang="ru-RU" dirty="0" err="1">
                <a:latin typeface="Bookman Old Style" pitchFamily="18" charset="0"/>
              </a:rPr>
              <a:t>віддаєте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перевагу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електронними</a:t>
            </a:r>
            <a:r>
              <a:rPr lang="ru-RU" dirty="0">
                <a:latin typeface="Bookman Old Style" pitchFamily="18" charset="0"/>
              </a:rPr>
              <a:t> книгам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smtClean="0">
                <a:latin typeface="Bookman Old Style" pitchFamily="18" charset="0"/>
              </a:rPr>
              <a:t>При </a:t>
            </a:r>
            <a:r>
              <a:rPr lang="ru-RU" dirty="0" err="1">
                <a:latin typeface="Bookman Old Style" pitchFamily="18" charset="0"/>
              </a:rPr>
              <a:t>друку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ви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намагаєтесь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використовувати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друк</a:t>
            </a:r>
            <a:r>
              <a:rPr lang="ru-RU" dirty="0">
                <a:latin typeface="Bookman Old Style" pitchFamily="18" charset="0"/>
              </a:rPr>
              <a:t> з </a:t>
            </a:r>
            <a:r>
              <a:rPr lang="ru-RU" dirty="0" err="1">
                <a:latin typeface="Bookman Old Style" pitchFamily="18" charset="0"/>
              </a:rPr>
              <a:t>обох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сторін</a:t>
            </a:r>
            <a:endParaRPr lang="ru-RU" dirty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smtClean="0">
                <a:latin typeface="Bookman Old Style" pitchFamily="18" charset="0"/>
              </a:rPr>
              <a:t>Для </a:t>
            </a:r>
            <a:r>
              <a:rPr lang="ru-RU" dirty="0" err="1">
                <a:latin typeface="Bookman Old Style" pitchFamily="18" charset="0"/>
              </a:rPr>
              <a:t>передачі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інформації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намагаєтесь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використовувати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електронний</a:t>
            </a:r>
            <a:r>
              <a:rPr lang="ru-RU" dirty="0">
                <a:latin typeface="Bookman Old Style" pitchFamily="18" charset="0"/>
              </a:rPr>
              <a:t> формат та </a:t>
            </a:r>
            <a:r>
              <a:rPr lang="ru-RU" dirty="0" err="1">
                <a:latin typeface="Bookman Old Style" pitchFamily="18" charset="0"/>
              </a:rPr>
              <a:t>скоротити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друк</a:t>
            </a:r>
            <a:endParaRPr lang="ru-RU" dirty="0" smtClean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err="1" smtClean="0">
                <a:latin typeface="Bookman Old Style" pitchFamily="18" charset="0"/>
              </a:rPr>
              <a:t>Використаний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папір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викидаєте</a:t>
            </a:r>
            <a:r>
              <a:rPr lang="ru-RU" dirty="0" smtClean="0">
                <a:latin typeface="Bookman Old Style" pitchFamily="18" charset="0"/>
              </a:rPr>
              <a:t> у </a:t>
            </a:r>
            <a:r>
              <a:rPr lang="ru-RU" dirty="0" err="1" smtClean="0">
                <a:latin typeface="Bookman Old Style" pitchFamily="18" charset="0"/>
              </a:rPr>
              <a:t>сміття</a:t>
            </a:r>
            <a:endParaRPr lang="ru-RU" dirty="0" smtClean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err="1">
                <a:latin typeface="Bookman Old Style" pitchFamily="18" charset="0"/>
              </a:rPr>
              <a:t>Використаний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папір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здаєте</a:t>
            </a:r>
            <a:r>
              <a:rPr lang="ru-RU" dirty="0" smtClean="0">
                <a:latin typeface="Bookman Old Style" pitchFamily="18" charset="0"/>
              </a:rPr>
              <a:t> на макулатуру</a:t>
            </a:r>
            <a:endParaRPr lang="ru-RU" dirty="0">
              <a:latin typeface="Bookman Old Style" pitchFamily="18" charset="0"/>
            </a:endParaRPr>
          </a:p>
          <a:p>
            <a:endParaRPr lang="uk-UA" dirty="0"/>
          </a:p>
        </p:txBody>
      </p:sp>
      <p:sp>
        <p:nvSpPr>
          <p:cNvPr id="14" name="TextBox 13"/>
          <p:cNvSpPr txBox="1"/>
          <p:nvPr/>
        </p:nvSpPr>
        <p:spPr>
          <a:xfrm>
            <a:off x="503548" y="1635646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3548" y="1917444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3548" y="1390005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3548" y="843558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3548" y="2211710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3548" y="3046189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666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39552" y="459205"/>
            <a:ext cx="75608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b="1" dirty="0">
                <a:solidFill>
                  <a:srgbClr val="7030A0"/>
                </a:solidFill>
                <a:latin typeface="Bookman Old Style" pitchFamily="18" charset="0"/>
              </a:rPr>
              <a:t>Покупки * </a:t>
            </a:r>
            <a:endParaRPr lang="ru-RU" b="1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err="1" smtClean="0">
                <a:latin typeface="Bookman Old Style" pitchFamily="18" charset="0"/>
              </a:rPr>
              <a:t>Під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>
                <a:latin typeface="Bookman Old Style" pitchFamily="18" charset="0"/>
              </a:rPr>
              <a:t>час покупок </a:t>
            </a:r>
            <a:r>
              <a:rPr lang="ru-RU" dirty="0" err="1">
                <a:latin typeface="Bookman Old Style" pitchFamily="18" charset="0"/>
              </a:rPr>
              <a:t>ви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використовуєте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пластикові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пакети</a:t>
            </a:r>
            <a:endParaRPr lang="ru-RU" dirty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err="1" smtClean="0">
                <a:latin typeface="Bookman Old Style" pitchFamily="18" charset="0"/>
              </a:rPr>
              <a:t>Під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>
                <a:latin typeface="Bookman Old Style" pitchFamily="18" charset="0"/>
              </a:rPr>
              <a:t>час покупок </a:t>
            </a:r>
            <a:r>
              <a:rPr lang="ru-RU" dirty="0" err="1">
                <a:latin typeface="Bookman Old Style" pitchFamily="18" charset="0"/>
              </a:rPr>
              <a:t>використовуєте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багаторазову</a:t>
            </a:r>
            <a:r>
              <a:rPr lang="ru-RU" dirty="0">
                <a:latin typeface="Bookman Old Style" pitchFamily="18" charset="0"/>
              </a:rPr>
              <a:t> торбу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err="1" smtClean="0">
                <a:latin typeface="Bookman Old Style" pitchFamily="18" charset="0"/>
              </a:rPr>
              <a:t>Під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>
                <a:latin typeface="Bookman Old Style" pitchFamily="18" charset="0"/>
              </a:rPr>
              <a:t>час покупок </a:t>
            </a:r>
            <a:r>
              <a:rPr lang="ru-RU" dirty="0" err="1">
                <a:latin typeface="Bookman Old Style" pitchFamily="18" charset="0"/>
              </a:rPr>
              <a:t>обираєте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товари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місцевого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виробника</a:t>
            </a:r>
            <a:endParaRPr lang="ru-RU" dirty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smtClean="0">
                <a:latin typeface="Bookman Old Style" pitchFamily="18" charset="0"/>
              </a:rPr>
              <a:t>Ви </a:t>
            </a:r>
            <a:r>
              <a:rPr lang="ru-RU" dirty="0" err="1">
                <a:latin typeface="Bookman Old Style" pitchFamily="18" charset="0"/>
              </a:rPr>
              <a:t>обираєте</a:t>
            </a:r>
            <a:r>
              <a:rPr lang="ru-RU" dirty="0">
                <a:latin typeface="Bookman Old Style" pitchFamily="18" charset="0"/>
              </a:rPr>
              <a:t> товар, </a:t>
            </a:r>
            <a:r>
              <a:rPr lang="ru-RU" dirty="0" err="1">
                <a:latin typeface="Bookman Old Style" pitchFamily="18" charset="0"/>
              </a:rPr>
              <a:t>уникаючи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зайвої</a:t>
            </a:r>
            <a:r>
              <a:rPr lang="ru-RU" dirty="0">
                <a:latin typeface="Bookman Old Style" pitchFamily="18" charset="0"/>
              </a:rPr>
              <a:t> упаковки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smtClean="0">
                <a:latin typeface="Bookman Old Style" pitchFamily="18" charset="0"/>
              </a:rPr>
              <a:t>Перед </a:t>
            </a:r>
            <a:r>
              <a:rPr lang="ru-RU" dirty="0" err="1">
                <a:latin typeface="Bookman Old Style" pitchFamily="18" charset="0"/>
              </a:rPr>
              <a:t>покупкою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ви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складаєте</a:t>
            </a:r>
            <a:r>
              <a:rPr lang="ru-RU" dirty="0">
                <a:latin typeface="Bookman Old Style" pitchFamily="18" charset="0"/>
              </a:rPr>
              <a:t> список </a:t>
            </a:r>
            <a:r>
              <a:rPr lang="ru-RU" dirty="0" err="1">
                <a:latin typeface="Bookman Old Style" pitchFamily="18" charset="0"/>
              </a:rPr>
              <a:t>необхідних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товарів</a:t>
            </a:r>
            <a:r>
              <a:rPr lang="ru-RU" dirty="0">
                <a:latin typeface="Bookman Old Style" pitchFamily="18" charset="0"/>
              </a:rPr>
              <a:t> </a:t>
            </a: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smtClean="0">
                <a:latin typeface="Bookman Old Style" pitchFamily="18" charset="0"/>
              </a:rPr>
              <a:t>В </a:t>
            </a:r>
            <a:r>
              <a:rPr lang="ru-RU" dirty="0" err="1">
                <a:latin typeface="Bookman Old Style" pitchFamily="18" charset="0"/>
              </a:rPr>
              <a:t>магазині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купуєте</a:t>
            </a:r>
            <a:r>
              <a:rPr lang="ru-RU" dirty="0">
                <a:latin typeface="Bookman Old Style" pitchFamily="18" charset="0"/>
              </a:rPr>
              <a:t> все, </a:t>
            </a:r>
            <a:r>
              <a:rPr lang="ru-RU" dirty="0" err="1">
                <a:latin typeface="Bookman Old Style" pitchFamily="18" charset="0"/>
              </a:rPr>
              <a:t>що</a:t>
            </a:r>
            <a:r>
              <a:rPr lang="ru-RU" dirty="0">
                <a:latin typeface="Bookman Old Style" pitchFamily="18" charset="0"/>
              </a:rPr>
              <a:t> </a:t>
            </a:r>
            <a:r>
              <a:rPr lang="ru-RU" dirty="0" err="1">
                <a:latin typeface="Bookman Old Style" pitchFamily="18" charset="0"/>
              </a:rPr>
              <a:t>забажається</a:t>
            </a:r>
            <a:endParaRPr lang="ru-RU" dirty="0">
              <a:latin typeface="Bookman Old Style" pitchFamily="18" charset="0"/>
            </a:endParaRPr>
          </a:p>
          <a:p>
            <a:pPr marL="285750" indent="-285750" fontAlgn="base">
              <a:buFont typeface="Wingdings" pitchFamily="2" charset="2"/>
              <a:buChar char="q"/>
            </a:pPr>
            <a:r>
              <a:rPr lang="ru-RU" dirty="0" err="1" smtClean="0">
                <a:latin typeface="Bookman Old Style" pitchFamily="18" charset="0"/>
              </a:rPr>
              <a:t>Одяг</a:t>
            </a:r>
            <a:r>
              <a:rPr lang="ru-RU" dirty="0" smtClean="0">
                <a:latin typeface="Bookman Old Style" pitchFamily="18" charset="0"/>
              </a:rPr>
              <a:t> з </a:t>
            </a:r>
            <a:r>
              <a:rPr lang="ru-RU" dirty="0" err="1" smtClean="0">
                <a:latin typeface="Bookman Old Style" pitchFamily="18" charset="0"/>
              </a:rPr>
              <a:t>якого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виросли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можна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віддати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тим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хто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потребує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dirty="0" err="1" smtClean="0">
                <a:latin typeface="Bookman Old Style" pitchFamily="18" charset="0"/>
              </a:rPr>
              <a:t>його</a:t>
            </a:r>
            <a:endParaRPr lang="ru-RU" dirty="0">
              <a:latin typeface="Bookman Old Style" pitchFamily="18" charset="0"/>
            </a:endParaRPr>
          </a:p>
          <a:p>
            <a:endParaRPr lang="uk-UA" dirty="0"/>
          </a:p>
        </p:txBody>
      </p:sp>
      <p:sp>
        <p:nvSpPr>
          <p:cNvPr id="19" name="TextBox 18"/>
          <p:cNvSpPr txBox="1"/>
          <p:nvPr/>
        </p:nvSpPr>
        <p:spPr>
          <a:xfrm>
            <a:off x="539552" y="1779662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9552" y="1491630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9552" y="1245989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9552" y="956109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9552" y="2326109"/>
            <a:ext cx="32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sym typeface="Wingdings 2"/>
              </a:rPr>
              <a:t>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432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11" y="1200151"/>
            <a:ext cx="4074747" cy="2290502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94660"/>
            <a:ext cx="2620698" cy="17446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6" y="483518"/>
            <a:ext cx="2502748" cy="140684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36512" y="2430"/>
            <a:ext cx="9180512" cy="5143501"/>
          </a:xfrm>
          <a:prstGeom prst="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39999">
                <a:schemeClr val="accent4">
                  <a:lumMod val="40000"/>
                  <a:lumOff val="60000"/>
                </a:schemeClr>
              </a:gs>
              <a:gs pos="70000">
                <a:schemeClr val="accent2">
                  <a:lumMod val="20000"/>
                  <a:lumOff val="8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76" y="3086671"/>
            <a:ext cx="4675224" cy="2067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3075807"/>
            <a:ext cx="4675224" cy="2067694"/>
          </a:xfrm>
          <a:prstGeom prst="rect">
            <a:avLst/>
          </a:prstGeom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216024" y="154983"/>
            <a:ext cx="8676456" cy="6084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7030A0"/>
                </a:solidFill>
                <a:latin typeface="Bookman Old Style" pitchFamily="18" charset="0"/>
                <a:cs typeface="Times New Roman" panose="02020603050405020304" pitchFamily="18" charset="0"/>
              </a:rPr>
              <a:t>Домашнє завдання:</a:t>
            </a:r>
            <a:endParaRPr lang="ru-RU" sz="3200" dirty="0">
              <a:solidFill>
                <a:srgbClr val="7030A0"/>
              </a:solidFill>
              <a:latin typeface="Bookman Old Style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254888" y="929082"/>
            <a:ext cx="8565584" cy="37309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800" b="1" dirty="0" err="1" smtClean="0">
                <a:latin typeface="Bookman Old Style" pitchFamily="18" charset="0"/>
                <a:cs typeface="Times New Roman" panose="02020603050405020304" pitchFamily="18" charset="0"/>
              </a:rPr>
              <a:t>Прочитати</a:t>
            </a:r>
            <a:r>
              <a:rPr lang="ru-RU" sz="1800" b="1" dirty="0" smtClean="0">
                <a:latin typeface="Bookman Old Style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latin typeface="Arial"/>
                <a:cs typeface="Arial"/>
              </a:rPr>
              <a:t>§ 27</a:t>
            </a:r>
          </a:p>
          <a:p>
            <a:pPr marL="0" indent="0">
              <a:buFont typeface="Arial" pitchFamily="34" charset="0"/>
              <a:buNone/>
            </a:pPr>
            <a:r>
              <a:rPr lang="ru-RU" sz="1800" b="1" dirty="0" err="1" smtClean="0">
                <a:latin typeface="Arial"/>
                <a:cs typeface="Arial"/>
              </a:rPr>
              <a:t>Виконати</a:t>
            </a:r>
            <a:r>
              <a:rPr lang="ru-RU" sz="1800" b="1" dirty="0" smtClean="0">
                <a:latin typeface="Arial"/>
                <a:cs typeface="Arial"/>
              </a:rPr>
              <a:t> онлайн тест «</a:t>
            </a:r>
            <a:r>
              <a:rPr lang="ru-RU" sz="1800" b="1" dirty="0" err="1" smtClean="0">
                <a:latin typeface="Arial"/>
                <a:cs typeface="Arial"/>
              </a:rPr>
              <a:t>Безпечне</a:t>
            </a:r>
            <a:r>
              <a:rPr lang="ru-RU" sz="1800" b="1" dirty="0" smtClean="0">
                <a:latin typeface="Arial"/>
                <a:cs typeface="Arial"/>
              </a:rPr>
              <a:t> </a:t>
            </a:r>
            <a:r>
              <a:rPr lang="ru-RU" sz="1800" b="1" dirty="0" err="1" smtClean="0">
                <a:latin typeface="Arial"/>
                <a:cs typeface="Arial"/>
              </a:rPr>
              <a:t>довкілля</a:t>
            </a:r>
            <a:r>
              <a:rPr lang="ru-RU" sz="1800" b="1" dirty="0" smtClean="0">
                <a:latin typeface="Arial"/>
                <a:cs typeface="Arial"/>
              </a:rPr>
              <a:t>»</a:t>
            </a:r>
            <a:endParaRPr lang="ru-RU" sz="1800" b="1" dirty="0">
              <a:latin typeface="Bookman Old Style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09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223</Words>
  <Application>Microsoft Office PowerPoint</Application>
  <PresentationFormat>Экран (16:9)</PresentationFormat>
  <Paragraphs>86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25</cp:revision>
  <dcterms:created xsi:type="dcterms:W3CDTF">2021-04-04T12:03:05Z</dcterms:created>
  <dcterms:modified xsi:type="dcterms:W3CDTF">2021-04-11T09:42:06Z</dcterms:modified>
</cp:coreProperties>
</file>