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1" r:id="rId1"/>
  </p:sldMasterIdLst>
  <p:sldIdLst>
    <p:sldId id="256" r:id="rId2"/>
    <p:sldId id="285" r:id="rId3"/>
    <p:sldId id="283" r:id="rId4"/>
    <p:sldId id="257" r:id="rId5"/>
    <p:sldId id="258" r:id="rId6"/>
    <p:sldId id="260" r:id="rId7"/>
    <p:sldId id="262" r:id="rId8"/>
    <p:sldId id="287" r:id="rId9"/>
    <p:sldId id="264" r:id="rId10"/>
    <p:sldId id="267" r:id="rId11"/>
    <p:sldId id="265" r:id="rId12"/>
    <p:sldId id="288" r:id="rId13"/>
    <p:sldId id="269" r:id="rId14"/>
    <p:sldId id="266" r:id="rId15"/>
    <p:sldId id="312" r:id="rId16"/>
    <p:sldId id="313" r:id="rId17"/>
    <p:sldId id="315" r:id="rId18"/>
    <p:sldId id="316" r:id="rId19"/>
    <p:sldId id="317" r:id="rId20"/>
    <p:sldId id="278" r:id="rId21"/>
    <p:sldId id="281" r:id="rId22"/>
    <p:sldId id="289" r:id="rId23"/>
    <p:sldId id="290" r:id="rId24"/>
    <p:sldId id="309" r:id="rId25"/>
    <p:sldId id="310" r:id="rId26"/>
    <p:sldId id="311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3" r:id="rId39"/>
    <p:sldId id="306" r:id="rId40"/>
    <p:sldId id="307" r:id="rId41"/>
    <p:sldId id="308" r:id="rId42"/>
    <p:sldId id="304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426" autoAdjust="0"/>
    <p:restoredTop sz="94660" autoAdjust="0"/>
  </p:normalViewPr>
  <p:slideViewPr>
    <p:cSldViewPr snapToGrid="0">
      <p:cViewPr varScale="1">
        <p:scale>
          <a:sx n="74" d="100"/>
          <a:sy n="74" d="100"/>
        </p:scale>
        <p:origin x="27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165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458D-76EA-469C-B397-521952F8D45D}" type="datetimeFigureOut">
              <a:rPr lang="en-US" smtClean="0"/>
              <a:pPr/>
              <a:t>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20854-FF9D-4067-858F-CD06B2421DB7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430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458D-76EA-469C-B397-521952F8D45D}" type="datetimeFigureOut">
              <a:rPr lang="en-US" smtClean="0"/>
              <a:pPr/>
              <a:t>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20854-FF9D-4067-858F-CD06B2421DB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99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458D-76EA-469C-B397-521952F8D45D}" type="datetimeFigureOut">
              <a:rPr lang="en-US" smtClean="0"/>
              <a:pPr/>
              <a:t>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20854-FF9D-4067-858F-CD06B2421DB7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8919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458D-76EA-469C-B397-521952F8D45D}" type="datetimeFigureOut">
              <a:rPr lang="en-US" smtClean="0"/>
              <a:pPr/>
              <a:t>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20854-FF9D-4067-858F-CD06B2421DB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5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458D-76EA-469C-B397-521952F8D45D}" type="datetimeFigureOut">
              <a:rPr lang="en-US" smtClean="0"/>
              <a:pPr/>
              <a:t>1/9/2017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20854-FF9D-4067-858F-CD06B2421DB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0799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458D-76EA-469C-B397-521952F8D45D}" type="datetimeFigureOut">
              <a:rPr lang="en-US" smtClean="0"/>
              <a:pPr/>
              <a:t>1/9/2017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20854-FF9D-4067-858F-CD06B2421DB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434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458D-76EA-469C-B397-521952F8D45D}" type="datetimeFigureOut">
              <a:rPr lang="en-US" smtClean="0"/>
              <a:pPr/>
              <a:t>1/9/2017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20854-FF9D-4067-858F-CD06B2421DB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820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E01458D-76EA-469C-B397-521952F8D45D}" type="datetimeFigureOut">
              <a:rPr lang="en-US" smtClean="0"/>
              <a:pPr/>
              <a:t>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6320854-FF9D-4067-858F-CD06B2421DB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83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458D-76EA-469C-B397-521952F8D45D}" type="datetimeFigureOut">
              <a:rPr lang="en-US" smtClean="0"/>
              <a:pPr/>
              <a:t>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20854-FF9D-4067-858F-CD06B2421DB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6873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458D-76EA-469C-B397-521952F8D45D}" type="datetimeFigureOut">
              <a:rPr lang="en-US" smtClean="0"/>
              <a:pPr/>
              <a:t>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20854-FF9D-4067-858F-CD06B2421DB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354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458D-76EA-469C-B397-521952F8D45D}" type="datetimeFigureOut">
              <a:rPr lang="en-US" smtClean="0"/>
              <a:pPr/>
              <a:t>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20854-FF9D-4067-858F-CD06B2421DB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811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E01458D-76EA-469C-B397-521952F8D45D}" type="datetimeFigureOut">
              <a:rPr lang="en-US" smtClean="0"/>
              <a:pPr/>
              <a:t>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6320854-FF9D-4067-858F-CD06B2421DB7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3993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453" y="837127"/>
            <a:ext cx="9144000" cy="2550017"/>
          </a:xfrm>
        </p:spPr>
        <p:txBody>
          <a:bodyPr>
            <a:normAutofit/>
          </a:bodyPr>
          <a:lstStyle/>
          <a:p>
            <a:pPr algn="ctr"/>
            <a:r>
              <a:rPr lang="uk-UA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Наркотики </a:t>
            </a:r>
            <a:br>
              <a:rPr lang="uk-UA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ВІЛ</a:t>
            </a:r>
            <a:endParaRPr lang="en-US" sz="8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99246" y="4559121"/>
            <a:ext cx="54041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Київська гімназія № 287</a:t>
            </a:r>
          </a:p>
          <a:p>
            <a:pPr algn="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 предмету «Основи 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я»</a:t>
            </a:r>
          </a:p>
          <a:p>
            <a:pPr algn="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Зубарєва Наталія Вікторівна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168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193183"/>
            <a:ext cx="10058400" cy="758566"/>
          </a:xfrm>
        </p:spPr>
        <p:txBody>
          <a:bodyPr/>
          <a:lstStyle/>
          <a:p>
            <a:pPr eaLnBrk="1" hangingPunct="1"/>
            <a:r>
              <a:rPr lang="uk-UA" altLang="uk-UA" b="1" dirty="0" smtClean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таке наркоманія?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462" y="1083862"/>
            <a:ext cx="11475076" cy="5183187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150000"/>
              </a:lnSpc>
              <a:buFontTx/>
              <a:buNone/>
            </a:pPr>
            <a:r>
              <a:rPr lang="uk-UA" altLang="uk-UA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Наркоманія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(грецьке </a:t>
            </a:r>
            <a:r>
              <a:rPr lang="uk-UA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νάρκη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uk-UA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narkē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- сон, заціпеніння, і μ </a:t>
            </a:r>
            <a:r>
              <a:rPr lang="uk-UA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νί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 "Mania" - пристрасть, божевілля, потяг ) - хронічне захворювання, викликане вжитком наркотиків, це шкідлива звичка, хвороблива  пристрасть до вжитку різними засобами (ковтання, вдихання, внутрішньовенна ін'єкція) наркотичних речовин, для того щоб впасти в одурманений стан. Такий стан можуть викликати, наприклад, наркотики - опій, морфій, героїн. </a:t>
            </a:r>
          </a:p>
          <a:p>
            <a:pPr algn="just" eaLnBrk="1" hangingPunct="1">
              <a:lnSpc>
                <a:spcPct val="150000"/>
              </a:lnSpc>
              <a:buFontTx/>
              <a:buNone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altLang="uk-UA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НАРКОТИКИ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це речовини, які викликають токсичне отруєння, психологічну і фізичну залежність організму. Вживання наркотиків створює загрозу для </a:t>
            </a:r>
            <a:r>
              <a:rPr lang="uk-UA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людини, суспільства, призводить до скоєння правопорушень. </a:t>
            </a:r>
          </a:p>
        </p:txBody>
      </p:sp>
    </p:spTree>
    <p:extLst>
      <p:ext uri="{BB962C8B-B14F-4D97-AF65-F5344CB8AC3E}">
        <p14:creationId xmlns:p14="http://schemas.microsoft.com/office/powerpoint/2010/main" val="2561903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840606" y="0"/>
            <a:ext cx="8038562" cy="1257098"/>
          </a:xfrm>
        </p:spPr>
        <p:txBody>
          <a:bodyPr/>
          <a:lstStyle/>
          <a:p>
            <a:pPr algn="ctr" eaLnBrk="1" hangingPunct="1"/>
            <a:r>
              <a:rPr lang="uk-UA" altLang="uk-UA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 знайомства людини з наркотиками</a:t>
            </a:r>
            <a:r>
              <a:rPr lang="uk-UA" altLang="uk-UA" sz="4000" dirty="0">
                <a:solidFill>
                  <a:srgbClr val="FF3300"/>
                </a:solidFill>
                <a:latin typeface="Impact" panose="020B0806030902050204" pitchFamily="34" charset="0"/>
              </a:rPr>
              <a:t/>
            </a:r>
            <a:br>
              <a:rPr lang="uk-UA" altLang="uk-UA" sz="4000" dirty="0">
                <a:solidFill>
                  <a:srgbClr val="FF3300"/>
                </a:solidFill>
                <a:latin typeface="Impact" panose="020B0806030902050204" pitchFamily="34" charset="0"/>
              </a:rPr>
            </a:br>
            <a:endParaRPr lang="uk-UA" altLang="uk-UA" sz="4000" dirty="0">
              <a:solidFill>
                <a:srgbClr val="FF3300"/>
              </a:solidFill>
              <a:latin typeface="Impact" panose="020B0806030902050204" pitchFamily="34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668" y="991673"/>
            <a:ext cx="11797048" cy="4713669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uk-UA" altLang="uk-UA" sz="2400" dirty="0"/>
              <a:t>	</a:t>
            </a:r>
            <a:r>
              <a:rPr lang="uk-UA" alt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Близькому Сході  </a:t>
            </a:r>
            <a:r>
              <a:rPr lang="uk-UA" alt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5000 р. до 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н.е. мав широку популярність «злак радості» </a:t>
            </a:r>
            <a:r>
              <a:rPr lang="uk-UA" alt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(опіумний 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мак)</a:t>
            </a:r>
          </a:p>
          <a:p>
            <a:pPr algn="ctr" eaLnBrk="1" hangingPunct="1">
              <a:lnSpc>
                <a:spcPct val="150000"/>
              </a:lnSpc>
              <a:buFontTx/>
              <a:buNone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alt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 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2700 </a:t>
            </a:r>
            <a:r>
              <a:rPr lang="uk-UA" alt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р. до 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н.е. в Китаї вже використовували коноплі (у вигляді настою, як чай): імператор Шен </a:t>
            </a:r>
            <a:r>
              <a:rPr lang="uk-UA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Нунг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наказував своїм підданим приймати її як ліки від подагри і неуважності. Люди кам'яного століття знали опіум, гашиш і кокаїн і використовували ці наркотики для зміни свідомості (в ході релігійних обрядів) і при підготовці до бою.</a:t>
            </a:r>
          </a:p>
          <a:p>
            <a:pPr algn="ctr" eaLnBrk="1" hangingPunct="1">
              <a:lnSpc>
                <a:spcPct val="150000"/>
              </a:lnSpc>
              <a:buFontTx/>
              <a:buNone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alt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стінах похоронних комплексів індійців Центральної і Південної Америки є зображення людей, що жують листя коки (один із способів прийому кокаїну), що датуються серединою </a:t>
            </a:r>
            <a:r>
              <a:rPr lang="uk-UA" alt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3000р. </a:t>
            </a: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uk-UA" alt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 е </a:t>
            </a:r>
            <a:endParaRPr lang="uk-UA" alt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47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608" y="286603"/>
            <a:ext cx="5100034" cy="924011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важливо!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305" y="1635617"/>
            <a:ext cx="6104585" cy="4117567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Україна є однією з </a:t>
            </a:r>
            <a:r>
              <a:rPr lang="uk-UA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 </a:t>
            </a:r>
            <a:r>
              <a:rPr lang="uk-UA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країн з </a:t>
            </a:r>
            <a:r>
              <a:rPr lang="uk-UA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найшвидшим розповсюдженням </a:t>
            </a:r>
            <a:r>
              <a:rPr lang="uk-UA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 через </a:t>
            </a:r>
            <a:r>
              <a:rPr lang="uk-UA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ін’єкційні </a:t>
            </a:r>
            <a:r>
              <a:rPr lang="uk-UA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наркотики!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 </a:t>
            </a:r>
            <a:r>
              <a:rPr lang="uk-UA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наркозалежних досягає </a:t>
            </a:r>
            <a:r>
              <a:rPr lang="uk-UA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800-900 </a:t>
            </a:r>
            <a:r>
              <a:rPr lang="uk-UA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тисяч!!!</a:t>
            </a:r>
          </a:p>
          <a:p>
            <a:pPr marL="0" indent="0">
              <a:buNone/>
            </a:pPr>
            <a:endParaRPr lang="uk-UA" sz="2400" b="1" dirty="0" smtClean="0">
              <a:solidFill>
                <a:schemeClr val="tx1"/>
              </a:solidFill>
            </a:endParaRPr>
          </a:p>
        </p:txBody>
      </p:sp>
      <p:pic>
        <p:nvPicPr>
          <p:cNvPr id="2050" name="Picture 2" descr="http://www.mayaplanet.org/upload/terrible/full/1338274693_460841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386" y="539839"/>
            <a:ext cx="5106916" cy="3323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7245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стосується кожного!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06072"/>
            <a:ext cx="5586855" cy="3963021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Наркоманія швидко «молодшає» - 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деяких містах нашої країни діти починають вживати наркотики в 9-13 років!!!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 8% до 26% школярів у віці 13-16 років пробували наркотики хоча б один раз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://img0.liveinternet.ru/images/attach/b/2/1/153/1153984_4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580" y="2345068"/>
            <a:ext cx="4631467" cy="3085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119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700" y="446648"/>
            <a:ext cx="6490952" cy="5538451"/>
          </a:xfrm>
        </p:spPr>
        <p:txBody>
          <a:bodyPr>
            <a:normAutofit fontScale="90000"/>
          </a:bodyPr>
          <a:lstStyle/>
          <a:p>
            <a:r>
              <a:rPr lang="uk-UA" sz="4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Київська область займає восьме місце за кількістю «юних» наркоманів!</a:t>
            </a: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обліку перебувають 35 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неповнолітніх, 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34 з них навіть немає 15 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років.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Анонімне 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опитування учнів шкіл та ПТУ про споживання психотропних речовин показало, що 7,6% один або більше разів вживали наркотичні засоби, 46% алкоголь, 47% звичайні 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цигарки!</a:t>
            </a: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life.img.pravda.com/images/doc/b/1/b1097-2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652" y="1962709"/>
            <a:ext cx="5098407" cy="3768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798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8800" y="286603"/>
            <a:ext cx="10596880" cy="1450757"/>
          </a:xfrm>
        </p:spPr>
        <p:txBody>
          <a:bodyPr/>
          <a:lstStyle/>
          <a:p>
            <a:r>
              <a:rPr lang="uk-UA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Фактори, що впливають на формування залежності</a:t>
            </a:r>
            <a:r>
              <a:rPr lang="en-US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2174428"/>
            <a:ext cx="3987801" cy="3478766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 спадковості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Духовний фактор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Соціальний фактор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Сімейний фактор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://econet.ru/media/1109/kindeditor/image/201404/201404111913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480" y="1853970"/>
            <a:ext cx="2636520" cy="192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1.bp.blogspot.com/-Yrjvw7OsRh8/T4ShldjsOtI/AAAAAAAAALA/SHXFDj34yQg/s1600/big_kalyna_Z80J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399" y="1853970"/>
            <a:ext cx="2908301" cy="195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83480" y="3895853"/>
            <a:ext cx="2636520" cy="2085780"/>
          </a:xfrm>
          <a:prstGeom prst="rect">
            <a:avLst/>
          </a:prstGeom>
        </p:spPr>
      </p:pic>
      <p:pic>
        <p:nvPicPr>
          <p:cNvPr id="6152" name="Picture 8" descr="http://www.e-reading.by/illustrations/1000/1000458-i_04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398" y="3865495"/>
            <a:ext cx="2908301" cy="211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849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ctrTitle"/>
          </p:nvPr>
        </p:nvSpPr>
        <p:spPr>
          <a:xfrm>
            <a:off x="4879097" y="0"/>
            <a:ext cx="2476736" cy="679361"/>
          </a:xfrm>
        </p:spPr>
        <p:txBody>
          <a:bodyPr>
            <a:normAutofit fontScale="90000"/>
          </a:bodyPr>
          <a:lstStyle/>
          <a:p>
            <a:pPr algn="ctr"/>
            <a:r>
              <a:rPr lang="uk-UA" altLang="uk-UA" b="1" dirty="0" smtClean="0">
                <a:solidFill>
                  <a:srgbClr val="C00000"/>
                </a:solidFill>
              </a:rPr>
              <a:t>   </a:t>
            </a:r>
            <a:r>
              <a:rPr lang="uk-UA" altLang="uk-UA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</a:t>
            </a:r>
            <a:endParaRPr lang="uk-UA" altLang="uk-UA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2276" y="679360"/>
            <a:ext cx="11230378" cy="5657045"/>
          </a:xfrm>
        </p:spPr>
        <p:txBody>
          <a:bodyPr>
            <a:noAutofit/>
          </a:bodyPr>
          <a:lstStyle/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Цікавість.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Втрата життєвих орієнтирів, почуття самотності, сильне  душевне потрясіння, бездуховність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Невдоволення життям, яке виникає на ґрунті постійних конфліктів в сім</a:t>
            </a:r>
            <a:r>
              <a:rPr lang="ru-RU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ї, в колективі, бідність, міжнаціональні конфлікти.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Вплив оточення, друзів, компанії, 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Простота переходу від сигарет і алкоголю до найнебезпечніших наркотиків.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 про шкоду наркоманії на рівні загальноприйнятого штампу: «Дуже шкідливо», і не знання того до якої міри це шкідливо.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Недостатній рівень «заборонного» внутрішнього </a:t>
            </a:r>
            <a:r>
              <a:rPr lang="uk-UA" altLang="uk-UA" sz="1400" b="1" cap="small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фактора</a:t>
            </a:r>
            <a:r>
              <a:rPr lang="uk-UA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 в неповних сім</a:t>
            </a:r>
            <a:r>
              <a:rPr lang="ru-RU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uk-UA" sz="1400" b="1" cap="small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ях</a:t>
            </a:r>
            <a:r>
              <a:rPr lang="uk-UA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 неправильного виховання).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uk-UA" sz="1400" b="1" cap="sm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Кримінальна «романтика». Деяким підліткам подобається спілкуватися із старшими, які порушували закон , але загальновідомим є той факт, що найбільше наркоманів –– саме серед злочинців.</a:t>
            </a:r>
          </a:p>
          <a:p>
            <a:pPr marL="342900" indent="-342900">
              <a:lnSpc>
                <a:spcPct val="160000"/>
              </a:lnSpc>
            </a:pPr>
            <a:endParaRPr lang="uk-UA" altLang="uk-UA" sz="1400" b="1" cap="small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651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3810" y="708338"/>
            <a:ext cx="5875020" cy="771445"/>
          </a:xfrm>
        </p:spPr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Ще про причини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5680" y="1688676"/>
            <a:ext cx="59766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тиск однолітків;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цікавість, бажання вбити нудьгу;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схильність до ризику та прагнення бути «крутим»;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протест навколишньому світу, прагнення довести свою незалежність;</a:t>
            </a:r>
          </a:p>
        </p:txBody>
      </p:sp>
      <p:pic>
        <p:nvPicPr>
          <p:cNvPr id="8194" name="Picture 2" descr="http://www.projectknow.com/wp-content/uploads/teen-alcoholic-abus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963" y="1727193"/>
            <a:ext cx="4197588" cy="419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062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6976" y="690214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перенасиченість дозвіллям,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бідний вибір розваг, байдикування молоді;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підлітки без нагляду;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бажання втекти від проблем життя;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бажання підвищити самооцінку;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батьків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 descr="http://kak-bog.ru/sites/default/files/imagecache/width_250/pomogite_izbavitsya_ot_alkogolnoy_zavisimo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159" y="1012186"/>
            <a:ext cx="4709052" cy="354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383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Вживання наркотиків приведе до жахливих наслідків:</a:t>
            </a:r>
            <a:endParaRPr lang="en-US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" y="1927331"/>
            <a:ext cx="10058400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 в школі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Злочинність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Проституція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Втрата всіх інтересів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Смерть</a:t>
            </a:r>
          </a:p>
          <a:p>
            <a:endParaRPr lang="en-US" dirty="0"/>
          </a:p>
        </p:txBody>
      </p:sp>
      <p:pic>
        <p:nvPicPr>
          <p:cNvPr id="10242" name="Picture 2" descr="http://img11.nnm.ru/a/5/c/e/2/db976ce77ae09d560a1e535f1f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974" y="1927331"/>
            <a:ext cx="5495925" cy="4066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689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ctrTitle"/>
          </p:nvPr>
        </p:nvSpPr>
        <p:spPr>
          <a:xfrm>
            <a:off x="579548" y="257576"/>
            <a:ext cx="11153105" cy="1931832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uk-UA" alt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дитини, народженої від матері – наркоманки, з перших годин життя виявляють ознаки наркоманії. Її організм вимагає тих наркотиків, які він отримував з кров’ю від матері. Позбавляючись наркотику після народження, вона реагує на це судомами та  </a:t>
            </a:r>
            <a:r>
              <a:rPr lang="uk-UA" altLang="uk-UA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плачем</a:t>
            </a:r>
            <a:r>
              <a:rPr lang="uk-UA" alt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 Часто ці діти народжуються з фізичною потворністю або фізичними відхиленнями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50385" y="2189408"/>
            <a:ext cx="5381491" cy="4143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8453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546" y="334851"/>
            <a:ext cx="11874322" cy="604019"/>
          </a:xfrm>
        </p:spPr>
        <p:txBody>
          <a:bodyPr>
            <a:noAutofit/>
          </a:bodyPr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Фізичні наслідки вживання наркотичних речовин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87195" y="938870"/>
            <a:ext cx="7381808" cy="4926558"/>
          </a:xfr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9" t="6786" r="5889" b="23386"/>
          <a:stretch/>
        </p:blipFill>
        <p:spPr bwMode="auto">
          <a:xfrm>
            <a:off x="1030310" y="386366"/>
            <a:ext cx="8783392" cy="5589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07620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912" y="195710"/>
            <a:ext cx="8675687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4809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101" y="220507"/>
            <a:ext cx="8755755" cy="5920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6782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487" y="0"/>
            <a:ext cx="6208712" cy="631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8077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48745" y="167425"/>
            <a:ext cx="8463391" cy="611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257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802" y="203223"/>
            <a:ext cx="3902522" cy="5889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6279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0311" y="128790"/>
            <a:ext cx="10058400" cy="874475"/>
          </a:xfrm>
        </p:spPr>
        <p:txBody>
          <a:bodyPr/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ЗВЕРНІТЬ НА ЦЕ УВАГУ!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Содержимое 5" descr="ознаки вживання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r="14688" b="13181"/>
          <a:stretch/>
        </p:blipFill>
        <p:spPr>
          <a:xfrm>
            <a:off x="279357" y="1003265"/>
            <a:ext cx="11092688" cy="5174977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ечі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r="23677" b="15287"/>
          <a:stretch/>
        </p:blipFill>
        <p:spPr>
          <a:xfrm>
            <a:off x="399212" y="223525"/>
            <a:ext cx="11178717" cy="5687878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ctrTitle"/>
          </p:nvPr>
        </p:nvSpPr>
        <p:spPr>
          <a:xfrm>
            <a:off x="2209800" y="285750"/>
            <a:ext cx="7772400" cy="857250"/>
          </a:xfrm>
        </p:spPr>
        <p:txBody>
          <a:bodyPr>
            <a:normAutofit fontScale="90000"/>
          </a:bodyPr>
          <a:lstStyle/>
          <a:p>
            <a:pPr algn="ctr"/>
            <a:r>
              <a:rPr lang="uk-UA" alt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 і наркотики</a:t>
            </a:r>
          </a:p>
        </p:txBody>
      </p:sp>
      <p:sp>
        <p:nvSpPr>
          <p:cNvPr id="2969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53000" y="1285876"/>
            <a:ext cx="5429250" cy="3543701"/>
          </a:xfrm>
        </p:spPr>
        <p:txBody>
          <a:bodyPr>
            <a:normAutofit/>
          </a:bodyPr>
          <a:lstStyle/>
          <a:p>
            <a:pPr algn="ctr"/>
            <a:r>
              <a:rPr lang="uk-UA" alt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 кількості ВІЛ інфікованих, офіційно зареєстрованих в Україні останніми роками, свідчить, що майже 90% нових випадків припадає на споживачів наркотиків</a:t>
            </a:r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71" y="1143000"/>
            <a:ext cx="3106737" cy="310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11343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389644" y="966787"/>
            <a:ext cx="5802355" cy="2576535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pPr marL="444500" indent="-444500">
              <a:buNone/>
            </a:pPr>
            <a:endParaRPr lang="ru-RU" altLang="uk-UA" dirty="0">
              <a:solidFill>
                <a:srgbClr val="961E1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44500">
              <a:buNone/>
            </a:pPr>
            <a:r>
              <a:rPr lang="ru-RU" altLang="uk-UA" sz="2400" b="1" dirty="0">
                <a:solidFill>
                  <a:srgbClr val="96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alt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endParaRPr lang="ru-RU" alt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44500">
              <a:buNone/>
            </a:pPr>
            <a:r>
              <a:rPr lang="ru-RU" altLang="uk-UA" sz="2400" b="1" dirty="0">
                <a:solidFill>
                  <a:srgbClr val="96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alt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alt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імунодефіциту</a:t>
            </a:r>
            <a:endParaRPr lang="ru-RU" alt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44500">
              <a:buNone/>
            </a:pPr>
            <a:r>
              <a:rPr lang="ru-RU" altLang="uk-UA" sz="2400" b="1" dirty="0">
                <a:solidFill>
                  <a:srgbClr val="96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 </a:t>
            </a:r>
            <a:r>
              <a:rPr lang="ru-RU" alt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alt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endParaRPr lang="ru-RU" alt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44500">
              <a:buNone/>
            </a:pPr>
            <a:endParaRPr lang="ru-RU" alt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44500">
              <a:buNone/>
            </a:pP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ВІЛ,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проникаючи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викликає</a:t>
            </a:r>
            <a:endParaRPr lang="ru-RU" alt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44500">
              <a:buNone/>
            </a:pPr>
            <a:r>
              <a:rPr lang="ru-RU" altLang="uk-UA" sz="2400" dirty="0">
                <a:solidFill>
                  <a:srgbClr val="96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ВІЛ-</a:t>
            </a:r>
            <a:r>
              <a:rPr lang="ru-RU" altLang="uk-UA" sz="2400" dirty="0" err="1">
                <a:solidFill>
                  <a:srgbClr val="96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інфекцію</a:t>
            </a:r>
            <a:endParaRPr lang="ru-RU" altLang="uk-UA" sz="2400" dirty="0">
              <a:solidFill>
                <a:srgbClr val="961E1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44500"/>
            <a:endParaRPr lang="ru-RU" altLang="uk-UA" sz="2400" dirty="0">
              <a:solidFill>
                <a:srgbClr val="961E1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44500"/>
            <a:endParaRPr lang="uk-UA" altLang="uk-UA" sz="21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4" name="Line 4"/>
          <p:cNvSpPr>
            <a:spLocks noChangeShapeType="1"/>
          </p:cNvSpPr>
          <p:nvPr/>
        </p:nvSpPr>
        <p:spPr bwMode="auto">
          <a:xfrm rot="5400000">
            <a:off x="6096000" y="2235200"/>
            <a:ext cx="0" cy="9144000"/>
          </a:xfrm>
          <a:prstGeom prst="line">
            <a:avLst/>
          </a:prstGeom>
          <a:noFill/>
          <a:ln w="9525">
            <a:solidFill>
              <a:srgbClr val="961E1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125" name="Rectangle 6"/>
          <p:cNvSpPr>
            <a:spLocks noChangeArrowheads="1"/>
          </p:cNvSpPr>
          <p:nvPr/>
        </p:nvSpPr>
        <p:spPr bwMode="auto">
          <a:xfrm>
            <a:off x="1524000" y="0"/>
            <a:ext cx="9144000" cy="76200"/>
          </a:xfrm>
          <a:prstGeom prst="rect">
            <a:avLst/>
          </a:prstGeom>
          <a:solidFill>
            <a:srgbClr val="E7AA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  <p:pic>
        <p:nvPicPr>
          <p:cNvPr id="5126" name="Picture 7" descr="fig-p03-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772"/>
          <a:stretch>
            <a:fillRect/>
          </a:stretch>
        </p:blipFill>
        <p:spPr bwMode="auto">
          <a:xfrm>
            <a:off x="377781" y="966787"/>
            <a:ext cx="6011863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6" name="Rectangle 8"/>
          <p:cNvSpPr>
            <a:spLocks noGrp="1" noChangeArrowheads="1"/>
          </p:cNvSpPr>
          <p:nvPr>
            <p:ph type="title"/>
          </p:nvPr>
        </p:nvSpPr>
        <p:spPr>
          <a:xfrm>
            <a:off x="1774825" y="260350"/>
            <a:ext cx="7543800" cy="725488"/>
          </a:xfrm>
        </p:spPr>
        <p:txBody>
          <a:bodyPr/>
          <a:lstStyle/>
          <a:p>
            <a:pPr algn="ctr" eaLnBrk="1" hangingPunct="1"/>
            <a:r>
              <a:rPr lang="uk-UA" alt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ВІЛ-інфекція та СНІД</a:t>
            </a:r>
            <a:endParaRPr lang="ru-RU" altLang="uk-UA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8" name="Text Box 9"/>
          <p:cNvSpPr txBox="1">
            <a:spLocks noChangeArrowheads="1"/>
          </p:cNvSpPr>
          <p:nvPr/>
        </p:nvSpPr>
        <p:spPr bwMode="auto">
          <a:xfrm>
            <a:off x="2846567" y="4777769"/>
            <a:ext cx="874871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ru-RU" altLang="uk-UA" sz="2400" b="1" dirty="0">
                <a:solidFill>
                  <a:srgbClr val="96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alt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синдром	          </a:t>
            </a:r>
            <a:r>
              <a:rPr lang="ru-RU" alt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термінальна</a:t>
            </a:r>
            <a:endParaRPr lang="ru-RU" alt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uk-UA" sz="2400" b="1" dirty="0">
                <a:solidFill>
                  <a:srgbClr val="96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alt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alt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набутого</a:t>
            </a:r>
            <a:r>
              <a:rPr lang="ru-RU" alt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uk-UA" sz="2400" b="1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uk-UA" sz="24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ru-RU" alt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alt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стадія</a:t>
            </a:r>
            <a:endParaRPr lang="ru-RU" alt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uk-UA" sz="2400" b="1" dirty="0" smtClean="0">
                <a:solidFill>
                  <a:srgbClr val="96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alt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alt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імунного</a:t>
            </a:r>
            <a:r>
              <a:rPr lang="ru-RU" alt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ВІЛ-</a:t>
            </a:r>
            <a:r>
              <a:rPr lang="ru-RU" alt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endParaRPr lang="ru-RU" alt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uk-UA" sz="2400" b="1" dirty="0" smtClean="0">
                <a:solidFill>
                  <a:srgbClr val="96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alt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дефіциту</a:t>
            </a:r>
            <a:endParaRPr lang="ru-RU" alt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58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6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65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65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uild="p" animBg="1"/>
      <p:bldP spid="2765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62260" y="218941"/>
            <a:ext cx="8229600" cy="1361829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Хто відкрив ВІЛ</a:t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Люк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Монтан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 та Роберт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Галло</a:t>
            </a:r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9" name="Picture 4" descr="montagnier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8040" y="2195120"/>
            <a:ext cx="4145209" cy="3437331"/>
          </a:xfrm>
          <a:noFill/>
          <a:ln w="15875">
            <a:solidFill>
              <a:srgbClr val="FF66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5" descr="gal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195120"/>
            <a:ext cx="4570900" cy="3437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28939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968321" y="141668"/>
            <a:ext cx="8229600" cy="5846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uk-UA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 захворювання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339143" y="726293"/>
            <a:ext cx="11487955" cy="5732462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СНІД не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привертав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уваги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громадськості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1981р., коли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зафіксований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ряд смертей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невмоцистної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пневмонії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саркоми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Капоші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чоловіків-гомосексуалістів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Америці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 В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1982р.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опубліковано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випадки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СНІДу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язаних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переливанням крові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Вперше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ВІЛ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виокремлений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1983р.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лейкоцитів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крові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паризького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офіціанта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гомосексуаліста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прослідковувалось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збільшення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лімфовузлів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Одночасно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американські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вчені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виділили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 у хворого на СНІД. За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першість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відкритті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збудника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СНІДу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тривалий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сперечались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дослідників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1983р.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гетеросексуальну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передачу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випадків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СНІДу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показав,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інфікуватися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ВІЛ-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позитивної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пренатальному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при грудному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годуванні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199058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981200" y="0"/>
            <a:ext cx="8229600" cy="476250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вірусу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імунодефіциту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6658377" y="609249"/>
            <a:ext cx="5112913" cy="2717711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sz="1600" b="1" dirty="0">
                <a:latin typeface="Bookman Old Style" pitchFamily="18" charset="0"/>
              </a:rPr>
              <a:t>	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ВІЛ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відноситься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ї </a:t>
            </a:r>
            <a:r>
              <a:rPr lang="uk-UA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ретровірусів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Існує два типи вірусу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ВІЛ-1 і ВІЛ-2,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відрізняються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структурними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антигенними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властивостями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Діаметр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1/10000 мм,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часточка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сферичну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форму.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Зовнішня оболонка складається з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gp120, gp41 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gp160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Сердцевина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вірусу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складається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капсиду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p24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p18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і 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двох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ниток РНК</a:t>
            </a:r>
            <a:r>
              <a:rPr lang="ru-RU" sz="1800" b="1" dirty="0">
                <a:latin typeface="Bookman Old Style" pitchFamily="18" charset="0"/>
              </a:rPr>
              <a:t>. 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61" y="464345"/>
            <a:ext cx="5761037" cy="490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992314" y="5445126"/>
            <a:ext cx="79914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uk-UA" altLang="uk-UA" sz="1800">
              <a:latin typeface="Harlow Solid Italic" panose="04030604020F02020D02" pitchFamily="82" charset="0"/>
            </a:endParaRP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1774826" y="4724400"/>
            <a:ext cx="88931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endParaRPr lang="uk-UA" sz="1200">
              <a:effectLst>
                <a:outerShdw blurRad="38100" dist="38100" dir="2700000" algn="tl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6658377" y="3102014"/>
            <a:ext cx="5112913" cy="212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  <a:defRPr/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цикл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забезпечується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ферментами: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зворотня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транскриптаза,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інтеграза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протеаза.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ВІЛ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своєму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життєвому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циклі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схильний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мутацій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5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разів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грипу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9241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93900" y="1341438"/>
            <a:ext cx="8229600" cy="5287962"/>
          </a:xfrm>
        </p:spPr>
        <p:txBody>
          <a:bodyPr/>
          <a:lstStyle/>
          <a:p>
            <a:pPr marL="266700" indent="-266700">
              <a:defRPr/>
            </a:pPr>
            <a:endParaRPr lang="ru-RU" alt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переважно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вражає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імунної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endParaRPr lang="ru-RU" altLang="uk-U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endParaRPr lang="ru-RU" altLang="uk-U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існувати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</a:t>
            </a:r>
            <a:endParaRPr lang="ru-RU" altLang="uk-U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endParaRPr lang="ru-RU" altLang="uk-U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розмноження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вірусу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необхідна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клітина-хазяїн</a:t>
            </a:r>
            <a:endParaRPr lang="ru-RU" altLang="uk-U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chemeClr val="tx1"/>
              </a:buClr>
              <a:buNone/>
              <a:defRPr/>
            </a:pPr>
            <a:endParaRPr lang="ru-RU" altLang="uk-U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обмін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клітини-хазяїна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endParaRPr lang="ru-RU" altLang="uk-U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chemeClr val="tx1"/>
              </a:buClr>
              <a:buFont typeface="Wingdings" panose="05000000000000000000" pitchFamily="2" charset="2"/>
              <a:buChar char="Ø"/>
              <a:defRPr/>
            </a:pPr>
            <a:endParaRPr lang="ru-RU" altLang="uk-U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None/>
              <a:defRPr/>
            </a:pPr>
            <a:endParaRPr lang="en-US" altLang="uk-UA" sz="21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7" name="Line 3"/>
          <p:cNvSpPr>
            <a:spLocks noChangeShapeType="1"/>
          </p:cNvSpPr>
          <p:nvPr/>
        </p:nvSpPr>
        <p:spPr bwMode="auto">
          <a:xfrm rot="5400000">
            <a:off x="6096000" y="-3505200"/>
            <a:ext cx="0" cy="9144000"/>
          </a:xfrm>
          <a:prstGeom prst="line">
            <a:avLst/>
          </a:prstGeom>
          <a:noFill/>
          <a:ln w="9525">
            <a:solidFill>
              <a:srgbClr val="961E1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148" name="Line 4"/>
          <p:cNvSpPr>
            <a:spLocks noChangeShapeType="1"/>
          </p:cNvSpPr>
          <p:nvPr/>
        </p:nvSpPr>
        <p:spPr bwMode="auto">
          <a:xfrm rot="5400000">
            <a:off x="6096000" y="2235200"/>
            <a:ext cx="0" cy="9144000"/>
          </a:xfrm>
          <a:prstGeom prst="line">
            <a:avLst/>
          </a:prstGeom>
          <a:noFill/>
          <a:ln w="9525">
            <a:solidFill>
              <a:srgbClr val="961E1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>
          <a:xfrm>
            <a:off x="1524000" y="114300"/>
            <a:ext cx="9144000" cy="914400"/>
          </a:xfrm>
          <a:solidFill>
            <a:srgbClr val="961E1E"/>
          </a:solidFill>
        </p:spPr>
        <p:txBody>
          <a:bodyPr anchorCtr="1"/>
          <a:lstStyle/>
          <a:p>
            <a:pPr eaLnBrk="1" hangingPunct="1"/>
            <a:r>
              <a:rPr lang="ru-RU" altLang="uk-UA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 -</a:t>
            </a:r>
            <a:r>
              <a:rPr lang="ru-RU" altLang="uk-UA" sz="31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altLang="uk-UA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31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Імунодефіциту</a:t>
            </a:r>
            <a:r>
              <a:rPr lang="ru-RU" altLang="uk-UA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31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endParaRPr lang="uk-UA" altLang="uk-UA" sz="3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1524000" y="0"/>
            <a:ext cx="9144000" cy="76200"/>
          </a:xfrm>
          <a:prstGeom prst="rect">
            <a:avLst/>
          </a:prstGeom>
          <a:solidFill>
            <a:srgbClr val="E7AA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427502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847850" y="2014538"/>
            <a:ext cx="8382000" cy="4843462"/>
          </a:xfrm>
        </p:spPr>
        <p:txBody>
          <a:bodyPr/>
          <a:lstStyle/>
          <a:p>
            <a:pPr marL="444500" indent="-444500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Клітинами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якості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клітини-хазяїна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є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особливі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імунної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endParaRPr lang="ru-RU" altLang="uk-U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44500">
              <a:buClr>
                <a:schemeClr val="tx1"/>
              </a:buClr>
              <a:buFont typeface="Wingdings" panose="05000000000000000000" pitchFamily="2" charset="2"/>
              <a:buChar char="Ø"/>
            </a:pPr>
            <a:endParaRPr lang="ru-RU" altLang="uk-U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44500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Вони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називаються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клітини-помічники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CD4+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лімфоцити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Т-</a:t>
            </a:r>
            <a:r>
              <a:rPr lang="ru-RU" altLang="uk-UA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хелпери</a:t>
            </a:r>
            <a:r>
              <a:rPr lang="ru-RU" alt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44500" indent="-444500">
              <a:buNone/>
            </a:pPr>
            <a:endParaRPr lang="uk-UA" altLang="uk-U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1" name="Line 3"/>
          <p:cNvSpPr>
            <a:spLocks noChangeShapeType="1"/>
          </p:cNvSpPr>
          <p:nvPr/>
        </p:nvSpPr>
        <p:spPr bwMode="auto">
          <a:xfrm rot="5400000">
            <a:off x="6096000" y="-3429000"/>
            <a:ext cx="0" cy="9144000"/>
          </a:xfrm>
          <a:prstGeom prst="line">
            <a:avLst/>
          </a:prstGeom>
          <a:noFill/>
          <a:ln w="9525">
            <a:solidFill>
              <a:srgbClr val="961E1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 rot="5400000">
            <a:off x="6096000" y="2235200"/>
            <a:ext cx="0" cy="9144000"/>
          </a:xfrm>
          <a:prstGeom prst="line">
            <a:avLst/>
          </a:prstGeom>
          <a:noFill/>
          <a:ln w="9525">
            <a:solidFill>
              <a:srgbClr val="961E1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9144000" cy="1557338"/>
          </a:xfrm>
          <a:solidFill>
            <a:srgbClr val="961E1E"/>
          </a:solidFill>
        </p:spPr>
        <p:txBody>
          <a:bodyPr anchorCtr="1"/>
          <a:lstStyle/>
          <a:p>
            <a:pPr eaLnBrk="1" hangingPunct="1"/>
            <a:r>
              <a:rPr lang="ru-RU" altLang="uk-UA" sz="39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altLang="uk-UA" sz="39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39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</a:t>
            </a:r>
            <a:r>
              <a:rPr lang="ru-RU" altLang="uk-UA" sz="39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39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вражає</a:t>
            </a:r>
            <a:r>
              <a:rPr lang="ru-RU" altLang="uk-UA" sz="39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ВІЛ</a:t>
            </a:r>
            <a:endParaRPr lang="uk-UA" altLang="uk-UA" sz="39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1524000" y="0"/>
            <a:ext cx="9144000" cy="76200"/>
          </a:xfrm>
          <a:prstGeom prst="rect">
            <a:avLst/>
          </a:prstGeom>
          <a:solidFill>
            <a:srgbClr val="E7AA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390285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08" y="0"/>
            <a:ext cx="10779616" cy="626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522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74825" y="157163"/>
            <a:ext cx="8713788" cy="1255712"/>
          </a:xfrm>
          <a:solidFill>
            <a:srgbClr val="993300"/>
          </a:solidFill>
        </p:spPr>
        <p:txBody>
          <a:bodyPr/>
          <a:lstStyle/>
          <a:p>
            <a:pPr algn="ctr" eaLnBrk="1" hangingPunct="1"/>
            <a:r>
              <a:rPr lang="uk-UA" alt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Імунна клітина, вражена ВІЛ</a:t>
            </a:r>
            <a:endParaRPr lang="ru-RU" altLang="uk-UA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9" name="Picture 3" descr="Отсканировано 2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lum bright="54000" contrast="8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4"/>
          <a:stretch>
            <a:fillRect/>
          </a:stretch>
        </p:blipFill>
        <p:spPr>
          <a:xfrm>
            <a:off x="1774825" y="1524000"/>
            <a:ext cx="8713788" cy="51514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190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03798" y="1840674"/>
            <a:ext cx="9386552" cy="4259261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Складний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захисний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апарат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призначений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захисту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</a:t>
            </a:r>
            <a:endParaRPr lang="ru-RU" alt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endParaRPr lang="ru-RU" alt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Складається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типів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імунних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</a:t>
            </a:r>
            <a:endParaRPr lang="ru-RU" alt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endParaRPr lang="ru-RU" alt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Взаємодіючи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регулюють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вторгнення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сторонніх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агентів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бактерій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вірусів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паразитів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endParaRPr lang="en-US" alt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Line 3"/>
          <p:cNvSpPr>
            <a:spLocks noChangeShapeType="1"/>
          </p:cNvSpPr>
          <p:nvPr/>
        </p:nvSpPr>
        <p:spPr bwMode="auto">
          <a:xfrm rot="5400000">
            <a:off x="6096000" y="-3505200"/>
            <a:ext cx="0" cy="9144000"/>
          </a:xfrm>
          <a:prstGeom prst="line">
            <a:avLst/>
          </a:prstGeom>
          <a:noFill/>
          <a:ln w="9525">
            <a:solidFill>
              <a:srgbClr val="961E1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 rot="5400000">
            <a:off x="6096000" y="2235200"/>
            <a:ext cx="0" cy="9144000"/>
          </a:xfrm>
          <a:prstGeom prst="line">
            <a:avLst/>
          </a:prstGeom>
          <a:noFill/>
          <a:ln w="9525">
            <a:solidFill>
              <a:srgbClr val="961E1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9144000" cy="1041400"/>
          </a:xfrm>
          <a:solidFill>
            <a:srgbClr val="961E1E"/>
          </a:solidFill>
        </p:spPr>
        <p:txBody>
          <a:bodyPr anchorCtr="1"/>
          <a:lstStyle/>
          <a:p>
            <a:pPr eaLnBrk="1" hangingPunct="1"/>
            <a:r>
              <a:rPr lang="ru-RU" altLang="uk-UA" sz="3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altLang="uk-UA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3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altLang="uk-UA" sz="3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3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імунна</a:t>
            </a:r>
            <a:r>
              <a:rPr lang="ru-RU" altLang="uk-UA" sz="3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</a:t>
            </a:r>
            <a:r>
              <a:rPr lang="ru-RU" altLang="uk-UA" sz="3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altLang="uk-UA" sz="3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altLang="uk-UA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524000" y="0"/>
            <a:ext cx="9144000" cy="76200"/>
          </a:xfrm>
          <a:prstGeom prst="rect">
            <a:avLst/>
          </a:prstGeom>
          <a:solidFill>
            <a:srgbClr val="E7AA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1986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Line 2"/>
          <p:cNvSpPr>
            <a:spLocks noChangeShapeType="1"/>
          </p:cNvSpPr>
          <p:nvPr/>
        </p:nvSpPr>
        <p:spPr bwMode="auto">
          <a:xfrm rot="5400000">
            <a:off x="6096000" y="-3505200"/>
            <a:ext cx="0" cy="9144000"/>
          </a:xfrm>
          <a:prstGeom prst="line">
            <a:avLst/>
          </a:prstGeom>
          <a:noFill/>
          <a:ln w="9525">
            <a:solidFill>
              <a:srgbClr val="961E1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267" name="Line 3"/>
          <p:cNvSpPr>
            <a:spLocks noChangeShapeType="1"/>
          </p:cNvSpPr>
          <p:nvPr/>
        </p:nvSpPr>
        <p:spPr bwMode="auto">
          <a:xfrm rot="5400000">
            <a:off x="6096000" y="2235200"/>
            <a:ext cx="0" cy="9144000"/>
          </a:xfrm>
          <a:prstGeom prst="line">
            <a:avLst/>
          </a:prstGeom>
          <a:noFill/>
          <a:ln w="9525">
            <a:solidFill>
              <a:srgbClr val="961E1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1524000" y="0"/>
            <a:ext cx="9144000" cy="76200"/>
          </a:xfrm>
          <a:prstGeom prst="rect">
            <a:avLst/>
          </a:prstGeom>
          <a:solidFill>
            <a:srgbClr val="E7AA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  <p:pic>
        <p:nvPicPr>
          <p:cNvPr id="11269" name="Picture 6" descr="fig-p05-rus-transp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6400" y="1057276"/>
            <a:ext cx="8686800" cy="5572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70" name="Rectangle 7"/>
          <p:cNvSpPr>
            <a:spLocks noGrp="1" noChangeArrowheads="1"/>
          </p:cNvSpPr>
          <p:nvPr>
            <p:ph type="title"/>
          </p:nvPr>
        </p:nvSpPr>
        <p:spPr>
          <a:xfrm>
            <a:off x="1919288" y="188913"/>
            <a:ext cx="7543800" cy="868362"/>
          </a:xfrm>
        </p:spPr>
        <p:txBody>
          <a:bodyPr/>
          <a:lstStyle/>
          <a:p>
            <a:pPr algn="ctr" eaLnBrk="1" hangingPunct="1"/>
            <a:r>
              <a:rPr lang="uk-UA" alt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 імунної системи</a:t>
            </a:r>
            <a:endParaRPr lang="ru-RU" alt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23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Line 2"/>
          <p:cNvSpPr>
            <a:spLocks noChangeShapeType="1"/>
          </p:cNvSpPr>
          <p:nvPr/>
        </p:nvSpPr>
        <p:spPr bwMode="auto">
          <a:xfrm rot="5400000">
            <a:off x="6096000" y="-3505200"/>
            <a:ext cx="0" cy="9144000"/>
          </a:xfrm>
          <a:prstGeom prst="line">
            <a:avLst/>
          </a:prstGeom>
          <a:noFill/>
          <a:ln w="9525">
            <a:solidFill>
              <a:srgbClr val="961E1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291" name="Line 3"/>
          <p:cNvSpPr>
            <a:spLocks noChangeShapeType="1"/>
          </p:cNvSpPr>
          <p:nvPr/>
        </p:nvSpPr>
        <p:spPr bwMode="auto">
          <a:xfrm rot="5400000">
            <a:off x="6096000" y="2235200"/>
            <a:ext cx="0" cy="9144000"/>
          </a:xfrm>
          <a:prstGeom prst="line">
            <a:avLst/>
          </a:prstGeom>
          <a:noFill/>
          <a:ln w="9525">
            <a:solidFill>
              <a:srgbClr val="961E1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1524000" y="0"/>
            <a:ext cx="9144000" cy="76200"/>
          </a:xfrm>
          <a:prstGeom prst="rect">
            <a:avLst/>
          </a:prstGeom>
          <a:solidFill>
            <a:srgbClr val="E7AA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  <p:pic>
        <p:nvPicPr>
          <p:cNvPr id="12293" name="Picture 6" descr="fig-p07-rus-transp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19288" y="885422"/>
            <a:ext cx="8208962" cy="55260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4" name="Rectangle 7"/>
          <p:cNvSpPr>
            <a:spLocks noGrp="1" noChangeArrowheads="1"/>
          </p:cNvSpPr>
          <p:nvPr>
            <p:ph type="title"/>
          </p:nvPr>
        </p:nvSpPr>
        <p:spPr>
          <a:xfrm>
            <a:off x="1919288" y="260350"/>
            <a:ext cx="7543800" cy="725488"/>
          </a:xfrm>
        </p:spPr>
        <p:txBody>
          <a:bodyPr/>
          <a:lstStyle/>
          <a:p>
            <a:pPr algn="ctr" eaLnBrk="1" hangingPunct="1"/>
            <a:r>
              <a:rPr lang="uk-UA" alt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Стадія СНІДу</a:t>
            </a:r>
            <a:endParaRPr lang="ru-RU" altLang="uk-UA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95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9144000" cy="1036638"/>
          </a:xfrm>
          <a:solidFill>
            <a:srgbClr val="993300"/>
          </a:solidFill>
        </p:spPr>
        <p:txBody>
          <a:bodyPr/>
          <a:lstStyle/>
          <a:p>
            <a:pPr algn="ctr" eaLnBrk="1" hangingPunct="1"/>
            <a:r>
              <a:rPr lang="uk-UA" altLang="uk-UA" sz="39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Цикл розмноження ВІЛ:</a:t>
            </a:r>
            <a:endParaRPr lang="ru-RU" altLang="uk-UA" sz="39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5" name="Picture 3" descr="Отсканировано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981076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70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7"/>
          <p:cNvSpPr>
            <a:spLocks noGrp="1" noChangeArrowheads="1"/>
          </p:cNvSpPr>
          <p:nvPr>
            <p:ph type="title"/>
          </p:nvPr>
        </p:nvSpPr>
        <p:spPr>
          <a:xfrm>
            <a:off x="909638" y="517844"/>
            <a:ext cx="10058400" cy="723054"/>
          </a:xfrm>
        </p:spPr>
        <p:txBody>
          <a:bodyPr/>
          <a:lstStyle/>
          <a:p>
            <a:r>
              <a:rPr lang="uk-UA" alt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Умови, необхідні для передачі вірусу</a:t>
            </a:r>
            <a:endParaRPr lang="ru-RU" alt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alt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наявність</a:t>
            </a:r>
            <a:r>
              <a:rPr lang="ru-RU" alt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ВІЛ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alt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достатня</a:t>
            </a:r>
            <a:r>
              <a:rPr lang="ru-RU" alt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alt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вірусу</a:t>
            </a:r>
            <a:r>
              <a:rPr lang="ru-RU" alt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міститься</a:t>
            </a:r>
            <a:r>
              <a:rPr lang="ru-RU" alt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біологічних</a:t>
            </a:r>
            <a:r>
              <a:rPr lang="ru-RU" alt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рідинах</a:t>
            </a:r>
            <a:r>
              <a:rPr lang="ru-RU" alt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alt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alt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ров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alt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alt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перма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alt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грудне</a:t>
            </a:r>
            <a:r>
              <a:rPr lang="ru-RU" alt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молоко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uk-UA" alt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вагінальний </a:t>
            </a:r>
            <a:r>
              <a:rPr lang="uk-UA" alt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секрет</a:t>
            </a:r>
            <a:endParaRPr lang="ru-RU" alt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alt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ВІЛ </a:t>
            </a:r>
            <a:r>
              <a:rPr lang="ru-RU" alt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alt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потрапити</a:t>
            </a:r>
            <a:r>
              <a:rPr lang="ru-RU" alt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кровообіг</a:t>
            </a:r>
            <a:endParaRPr lang="ru-RU" alt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uk-UA" dirty="0"/>
          </a:p>
        </p:txBody>
      </p:sp>
      <p:sp>
        <p:nvSpPr>
          <p:cNvPr id="14340" name="Line 4"/>
          <p:cNvSpPr>
            <a:spLocks noChangeShapeType="1"/>
          </p:cNvSpPr>
          <p:nvPr/>
        </p:nvSpPr>
        <p:spPr bwMode="auto">
          <a:xfrm rot="5400000">
            <a:off x="6096000" y="2235200"/>
            <a:ext cx="0" cy="9144000"/>
          </a:xfrm>
          <a:prstGeom prst="line">
            <a:avLst/>
          </a:prstGeom>
          <a:noFill/>
          <a:ln w="9525">
            <a:solidFill>
              <a:srgbClr val="961E1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4341" name="Rectangle 6"/>
          <p:cNvSpPr>
            <a:spLocks noChangeArrowheads="1"/>
          </p:cNvSpPr>
          <p:nvPr/>
        </p:nvSpPr>
        <p:spPr bwMode="auto">
          <a:xfrm>
            <a:off x="1524000" y="0"/>
            <a:ext cx="9144000" cy="76200"/>
          </a:xfrm>
          <a:prstGeom prst="rect">
            <a:avLst/>
          </a:prstGeom>
          <a:solidFill>
            <a:srgbClr val="E7AA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  <p:pic>
        <p:nvPicPr>
          <p:cNvPr id="14343" name="Picture 9" descr="j03386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6614" y="1772566"/>
            <a:ext cx="12192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0" descr="j029909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6614" y="2913184"/>
            <a:ext cx="10668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11" descr="j033885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039" y="4541944"/>
            <a:ext cx="1808162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6" name="Text Box 12"/>
          <p:cNvSpPr txBox="1">
            <a:spLocks noChangeArrowheads="1"/>
          </p:cNvSpPr>
          <p:nvPr/>
        </p:nvSpPr>
        <p:spPr bwMode="auto">
          <a:xfrm>
            <a:off x="8291770" y="2640256"/>
            <a:ext cx="23764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k-UA" altLang="uk-UA" sz="2000" b="1" dirty="0">
                <a:latin typeface="Arial" panose="020B0604020202020204" pitchFamily="34" charset="0"/>
              </a:rPr>
              <a:t>Статевий шлях</a:t>
            </a:r>
            <a:endParaRPr lang="ru-RU" altLang="uk-UA" sz="2000" b="1" dirty="0">
              <a:latin typeface="Arial" panose="020B0604020202020204" pitchFamily="34" charset="0"/>
            </a:endParaRPr>
          </a:p>
        </p:txBody>
      </p:sp>
      <p:sp>
        <p:nvSpPr>
          <p:cNvPr id="14347" name="Text Box 13"/>
          <p:cNvSpPr txBox="1">
            <a:spLocks noChangeArrowheads="1"/>
          </p:cNvSpPr>
          <p:nvPr/>
        </p:nvSpPr>
        <p:spPr bwMode="auto">
          <a:xfrm>
            <a:off x="7643275" y="4074804"/>
            <a:ext cx="36734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k-UA" altLang="uk-UA" sz="2000" b="1" dirty="0" err="1">
                <a:latin typeface="Arial" panose="020B0604020202020204" pitchFamily="34" charset="0"/>
              </a:rPr>
              <a:t>Парентеральний</a:t>
            </a:r>
            <a:r>
              <a:rPr lang="uk-UA" altLang="uk-UA" sz="2000" b="1" dirty="0">
                <a:latin typeface="Arial" panose="020B0604020202020204" pitchFamily="34" charset="0"/>
              </a:rPr>
              <a:t> шлях</a:t>
            </a:r>
            <a:endParaRPr lang="ru-RU" altLang="uk-UA" sz="2000" b="1" dirty="0">
              <a:latin typeface="Arial" panose="020B0604020202020204" pitchFamily="34" charset="0"/>
            </a:endParaRPr>
          </a:p>
        </p:txBody>
      </p:sp>
      <p:sp>
        <p:nvSpPr>
          <p:cNvPr id="14348" name="Text Box 14"/>
          <p:cNvSpPr txBox="1">
            <a:spLocks noChangeArrowheads="1"/>
          </p:cNvSpPr>
          <p:nvPr/>
        </p:nvSpPr>
        <p:spPr bwMode="auto">
          <a:xfrm>
            <a:off x="7482205" y="5740921"/>
            <a:ext cx="36734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k-UA" altLang="uk-UA" sz="2000" b="1" dirty="0">
                <a:latin typeface="Arial" panose="020B0604020202020204" pitchFamily="34" charset="0"/>
              </a:rPr>
              <a:t>Від ВІЛ+ матері до дитини</a:t>
            </a:r>
            <a:endParaRPr lang="ru-RU" altLang="uk-UA" sz="20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46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135188" y="188914"/>
            <a:ext cx="7942262" cy="6762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alt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ВІЛ не передається</a:t>
            </a:r>
            <a:endParaRPr lang="ru-RU" alt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3" name="Picture 3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419" y="3158549"/>
            <a:ext cx="3529013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 descr="image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3" y="1039019"/>
            <a:ext cx="2952750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 descr="image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288" y="1035269"/>
            <a:ext cx="3240088" cy="210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6" descr="image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1182" y="1073369"/>
            <a:ext cx="3241675" cy="206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 descr="image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57" y="3141881"/>
            <a:ext cx="2447925" cy="199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8" descr="image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875" y="3141881"/>
            <a:ext cx="3744913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996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495551" y="260350"/>
            <a:ext cx="6843713" cy="681038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alt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ВІЛ передається</a:t>
            </a:r>
            <a:endParaRPr lang="ru-RU" alt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7" name="Picture 3" descr="image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47356" y="925910"/>
            <a:ext cx="3744913" cy="2016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8" name="Picture 4" descr="image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8205" y="941388"/>
            <a:ext cx="2987675" cy="277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image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962" y="3280569"/>
            <a:ext cx="2376487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6" descr="image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71" y="3826669"/>
            <a:ext cx="2892425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 descr="image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9" y="1052514"/>
            <a:ext cx="2159000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8" descr="image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3634581"/>
            <a:ext cx="3024187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288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02519" y="95317"/>
            <a:ext cx="10058400" cy="797202"/>
          </a:xfrm>
        </p:spPr>
        <p:txBody>
          <a:bodyPr/>
          <a:lstStyle/>
          <a:p>
            <a:pPr algn="ctr" eaLnBrk="1" hangingPunct="1"/>
            <a:r>
              <a:rPr lang="uk-UA" alt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Традиційно профілактика зараження ВІЛ проводиться на трьох рівнях: </a:t>
            </a:r>
            <a:br>
              <a:rPr lang="uk-UA" alt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первинному, вторинному і третинному:</a:t>
            </a:r>
            <a:endParaRPr lang="ru-RU" alt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Line 5"/>
          <p:cNvSpPr>
            <a:spLocks noChangeShapeType="1"/>
          </p:cNvSpPr>
          <p:nvPr/>
        </p:nvSpPr>
        <p:spPr bwMode="auto">
          <a:xfrm flipH="1">
            <a:off x="4224339" y="2060575"/>
            <a:ext cx="414337" cy="1714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8436" name="Line 6"/>
          <p:cNvSpPr>
            <a:spLocks noChangeShapeType="1"/>
          </p:cNvSpPr>
          <p:nvPr/>
        </p:nvSpPr>
        <p:spPr bwMode="auto">
          <a:xfrm>
            <a:off x="7464426" y="2133600"/>
            <a:ext cx="442913" cy="1714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8437" name="Line 4"/>
          <p:cNvSpPr>
            <a:spLocks noChangeShapeType="1"/>
          </p:cNvSpPr>
          <p:nvPr/>
        </p:nvSpPr>
        <p:spPr bwMode="auto">
          <a:xfrm flipH="1">
            <a:off x="5951539" y="2133601"/>
            <a:ext cx="1587" cy="2587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8438" name="Rectangle 7"/>
          <p:cNvSpPr>
            <a:spLocks noChangeArrowheads="1"/>
          </p:cNvSpPr>
          <p:nvPr/>
        </p:nvSpPr>
        <p:spPr bwMode="auto">
          <a:xfrm>
            <a:off x="1524001" y="1036982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  <p:sp>
        <p:nvSpPr>
          <p:cNvPr id="18439" name="Rectangle 8"/>
          <p:cNvSpPr>
            <a:spLocks noChangeArrowheads="1"/>
          </p:cNvSpPr>
          <p:nvPr/>
        </p:nvSpPr>
        <p:spPr bwMode="auto">
          <a:xfrm>
            <a:off x="4800032" y="892519"/>
            <a:ext cx="28797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uk-UA" altLang="uk-UA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ПРОФІЛАКТИКА</a:t>
            </a:r>
          </a:p>
          <a:p>
            <a:pPr algn="ctr"/>
            <a:endParaRPr lang="uk-UA" altLang="uk-UA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18440" name="Rectangle 9"/>
          <p:cNvSpPr>
            <a:spLocks noChangeArrowheads="1"/>
          </p:cNvSpPr>
          <p:nvPr/>
        </p:nvSpPr>
        <p:spPr bwMode="auto">
          <a:xfrm>
            <a:off x="2027463" y="1178546"/>
            <a:ext cx="8424862" cy="102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ru-RU" alt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uk-UA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altLang="uk-UA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altLang="uk-UA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altLang="uk-UA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uk-UA" altLang="uk-UA" sz="20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ПЕРВИННА                      ВТОРИННА                      ТРЕТИННА</a:t>
            </a:r>
            <a:endParaRPr lang="uk-UA" altLang="uk-UA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5336" name="Group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749537"/>
              </p:ext>
            </p:extLst>
          </p:nvPr>
        </p:nvGraphicFramePr>
        <p:xfrm>
          <a:off x="568046" y="2315201"/>
          <a:ext cx="11127346" cy="4175125"/>
        </p:xfrm>
        <a:graphic>
          <a:graphicData uri="http://schemas.openxmlformats.org/drawingml/2006/table">
            <a:tbl>
              <a:tblPr/>
              <a:tblGrid>
                <a:gridCol w="2834779"/>
                <a:gridCol w="4868608"/>
                <a:gridCol w="3423959"/>
              </a:tblGrid>
              <a:tr h="4175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90488" algn="l"/>
                        </a:tabLst>
                        <a:defRPr sz="26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90488" algn="l"/>
                        </a:tabLst>
                        <a:defRPr sz="2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90488" algn="l"/>
                        </a:tabLst>
                        <a:defRPr sz="21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90488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90488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90488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90488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90488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90488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0488" algn="l"/>
                        </a:tabLst>
                      </a:pPr>
                      <a:endParaRPr kumimoji="0" lang="uk-UA" altLang="uk-UA" sz="12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0488" algn="l"/>
                        </a:tabLst>
                      </a:pPr>
                      <a:r>
                        <a:rPr kumimoji="0" lang="uk-UA" altLang="uk-UA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C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Запобігання  інфікуванню  здорових  людей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0488" algn="l"/>
                        </a:tabLst>
                      </a:pP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>
                          <a:tab pos="90488" algn="l"/>
                        </a:tabLst>
                      </a:pPr>
                      <a:r>
                        <a:rPr kumimoji="0" lang="uk-UA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сексуальна просвіта безпеки серед молоді</a:t>
                      </a: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>
                          <a:tab pos="90488" algn="l"/>
                        </a:tabLst>
                      </a:pPr>
                      <a:r>
                        <a:rPr kumimoji="0" lang="uk-UA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пропагандистські кампанії, акції, масові заходи з актуальних питань ВІЛ/СНІДу</a:t>
                      </a:r>
                    </a:p>
                  </a:txBody>
                  <a:tcPr marT="45713" marB="4571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27000" algn="l"/>
                        </a:tabLst>
                        <a:defRPr sz="26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27000" algn="l"/>
                        </a:tabLst>
                        <a:defRPr sz="2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27000" algn="l"/>
                        </a:tabLst>
                        <a:defRPr sz="21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27000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27000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27000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27000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27000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27000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7000" algn="l"/>
                        </a:tabLst>
                      </a:pPr>
                      <a:r>
                        <a:rPr kumimoji="0" lang="uk-UA" altLang="uk-UA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C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Попередження інфікування в уразливих спільнотах та підтримка якості життя   ВІЛ-позитивних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7000" algn="l"/>
                        </a:tabLst>
                      </a:pPr>
                      <a:endParaRPr kumimoji="0" lang="uk-UA" altLang="uk-UA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3366C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7000" algn="l"/>
                        </a:tabLst>
                      </a:pPr>
                      <a:endParaRPr kumimoji="0" lang="ru-RU" altLang="uk-UA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>
                          <a:tab pos="127000" algn="l"/>
                        </a:tabLst>
                      </a:pPr>
                      <a:r>
                        <a:rPr kumimoji="0" lang="uk-UA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ДКТ з питань ВІЛ/СНІД</a:t>
                      </a: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>
                          <a:tab pos="127000" algn="l"/>
                        </a:tabLst>
                      </a:pPr>
                      <a:r>
                        <a:rPr kumimoji="0" lang="uk-UA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обмін використаних голок та шприців</a:t>
                      </a: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>
                          <a:tab pos="127000" algn="l"/>
                        </a:tabLst>
                      </a:pPr>
                      <a:r>
                        <a:rPr kumimoji="0" lang="uk-UA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поширення презервативів</a:t>
                      </a: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>
                          <a:tab pos="127000" algn="l"/>
                        </a:tabLst>
                      </a:pPr>
                      <a:r>
                        <a:rPr kumimoji="0" lang="uk-UA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підтримка  прав та подолання дискримінації людей з ВІЛ/СНІД</a:t>
                      </a:r>
                    </a:p>
                  </a:txBody>
                  <a:tcPr marT="45713" marB="4571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11125" algn="l"/>
                          <a:tab pos="1582738" algn="l"/>
                          <a:tab pos="1646238" algn="l"/>
                        </a:tabLst>
                        <a:defRPr sz="26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11125" algn="l"/>
                          <a:tab pos="1582738" algn="l"/>
                          <a:tab pos="1646238" algn="l"/>
                        </a:tabLst>
                        <a:defRPr sz="2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11125" algn="l"/>
                          <a:tab pos="1582738" algn="l"/>
                          <a:tab pos="1646238" algn="l"/>
                        </a:tabLst>
                        <a:defRPr sz="21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11125" algn="l"/>
                          <a:tab pos="1582738" algn="l"/>
                          <a:tab pos="1646238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11125" algn="l"/>
                          <a:tab pos="1582738" algn="l"/>
                          <a:tab pos="1646238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11125" algn="l"/>
                          <a:tab pos="1582738" algn="l"/>
                          <a:tab pos="1646238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11125" algn="l"/>
                          <a:tab pos="1582738" algn="l"/>
                          <a:tab pos="1646238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11125" algn="l"/>
                          <a:tab pos="1582738" algn="l"/>
                          <a:tab pos="1646238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tabLst>
                          <a:tab pos="111125" algn="l"/>
                          <a:tab pos="1582738" algn="l"/>
                          <a:tab pos="1646238" algn="l"/>
                        </a:tabLs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11125" algn="l"/>
                          <a:tab pos="1582738" algn="l"/>
                          <a:tab pos="1646238" algn="l"/>
                        </a:tabLst>
                      </a:pPr>
                      <a:r>
                        <a:rPr kumimoji="0" lang="uk-UA" altLang="uk-UA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C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Мінімізація</a:t>
                      </a: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66C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11125" algn="l"/>
                          <a:tab pos="1582738" algn="l"/>
                          <a:tab pos="1646238" algn="l"/>
                        </a:tabLst>
                      </a:pPr>
                      <a:r>
                        <a:rPr kumimoji="0" lang="uk-UA" altLang="uk-UA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C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наслідків хвороби, які відчувають люди з ВІЛ/СНІДом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11125" algn="l"/>
                          <a:tab pos="1582738" algn="l"/>
                          <a:tab pos="1646238" algn="l"/>
                        </a:tabLst>
                      </a:pP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>
                          <a:tab pos="111125" algn="l"/>
                          <a:tab pos="1582738" algn="l"/>
                          <a:tab pos="1646238" algn="l"/>
                        </a:tabLst>
                      </a:pPr>
                      <a:r>
                        <a:rPr kumimoji="0" lang="uk-UA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використання специфічних для ВІЛ ліків (ВААРТ)</a:t>
                      </a: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>
                          <a:tab pos="111125" algn="l"/>
                          <a:tab pos="1582738" algn="l"/>
                          <a:tab pos="1646238" algn="l"/>
                        </a:tabLst>
                      </a:pPr>
                      <a:r>
                        <a:rPr kumimoji="0" lang="uk-UA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психологічна підтримка людей з ВІЛ/СНІД статусом</a:t>
                      </a:r>
                      <a:endParaRPr kumimoji="0" lang="ru-RU" altLang="uk-U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>
                          <a:tab pos="111125" algn="l"/>
                          <a:tab pos="1582738" algn="l"/>
                          <a:tab pos="1646238" algn="l"/>
                        </a:tabLst>
                      </a:pPr>
                      <a:r>
                        <a:rPr kumimoji="0" lang="uk-UA" alt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концепція паліативної допомоги</a:t>
                      </a:r>
                    </a:p>
                  </a:txBody>
                  <a:tcPr marT="45713" marB="4571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4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032885" y="283335"/>
            <a:ext cx="10058400" cy="797202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Симптоми інфікування ВІЛ</a:t>
            </a:r>
          </a:p>
        </p:txBody>
      </p:sp>
      <p:sp>
        <p:nvSpPr>
          <p:cNvPr id="1914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010696" y="1352485"/>
            <a:ext cx="4309056" cy="4681537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Симптоми	</a:t>
            </a:r>
            <a:r>
              <a:rPr lang="de-DE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Температура	</a:t>
            </a:r>
            <a:r>
              <a:rPr lang="de-DE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71 %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uk-UA" alt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Втома </a:t>
            </a:r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de-DE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51 %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Нудота </a:t>
            </a:r>
            <a:r>
              <a:rPr lang="de-DE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46 %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Фарингіт 	</a:t>
            </a:r>
            <a:r>
              <a:rPr lang="de-DE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40 %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Головний біль	</a:t>
            </a:r>
            <a:r>
              <a:rPr lang="de-DE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40 %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Діарея 	</a:t>
            </a:r>
            <a:r>
              <a:rPr lang="de-DE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34 %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Відсутність апетиту 	</a:t>
            </a:r>
            <a:r>
              <a:rPr lang="de-DE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33 %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Запалення лімфатичних вузлів 	</a:t>
            </a:r>
            <a:r>
              <a:rPr lang="de-DE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31 %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Висип 	</a:t>
            </a:r>
            <a:r>
              <a:rPr lang="de-DE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26 %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Втрата ваги 	</a:t>
            </a:r>
            <a:r>
              <a:rPr lang="de-DE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26 %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25124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524000" y="1"/>
            <a:ext cx="9144000" cy="76517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ВІЛ-</a:t>
            </a:r>
            <a:r>
              <a:rPr lang="ru-RU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15910" y="908050"/>
            <a:ext cx="11771290" cy="5325325"/>
          </a:xfrm>
        </p:spPr>
        <p:txBody>
          <a:bodyPr>
            <a:normAutofit/>
          </a:bodyPr>
          <a:lstStyle/>
          <a:p>
            <a:pPr marL="609600" indent="-609600">
              <a:lnSpc>
                <a:spcPct val="150000"/>
              </a:lnSpc>
              <a:buClr>
                <a:schemeClr val="folHlink"/>
              </a:buClr>
              <a:buFont typeface="Wingdings" panose="05000000000000000000" pitchFamily="2" charset="2"/>
              <a:buAutoNum type="arabicPeriod"/>
              <a:defRPr/>
            </a:pP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Імуноферментний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(ІФА)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виявити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сумарні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антитіла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ВІЛ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сиворотці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крові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якісна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тест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чутливий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є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скринінговим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давати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хибнопозитивні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09600" indent="-609600">
              <a:lnSpc>
                <a:spcPct val="150000"/>
              </a:lnSpc>
              <a:buClr>
                <a:schemeClr val="folHlink"/>
              </a:buClr>
              <a:buFont typeface="Wingdings" panose="05000000000000000000" pitchFamily="2" charset="2"/>
              <a:buAutoNum type="arabicPeriod"/>
              <a:defRPr/>
            </a:pP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Імунний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блот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встановлювати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антитіла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окремих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білків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антитіл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білків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оболонки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ядра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свідчить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ВІЛ-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старше 18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місяців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ВІЛ-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дорослих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09600" indent="-609600">
              <a:lnSpc>
                <a:spcPct val="150000"/>
              </a:lnSpc>
              <a:buClr>
                <a:schemeClr val="folHlink"/>
              </a:buClr>
              <a:buFont typeface="Wingdings" panose="05000000000000000000" pitchFamily="2" charset="2"/>
              <a:buAutoNum type="arabicPeriod"/>
              <a:defRPr/>
            </a:pP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антигена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p24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визначає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присутність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крові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Антиген р24 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білок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ядра,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частіше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визнаяається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ранній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заключних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стадіях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Характеризується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низькою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чутливістю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перших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місяців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0031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738389" y="198259"/>
            <a:ext cx="10865476" cy="5919206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folHlink"/>
              </a:buClr>
              <a:buFont typeface="+mj-lt"/>
              <a:buAutoNum type="arabicPeriod" startAt="4"/>
              <a:defRPr/>
            </a:pPr>
            <a:r>
              <a:rPr lang="ru-RU" sz="2400" b="1" dirty="0">
                <a:solidFill>
                  <a:srgbClr val="FF0000"/>
                </a:solidFill>
                <a:latin typeface="Bookman Old Style" pitchFamily="18" charset="0"/>
              </a:rPr>
              <a:t>ПЛР ДНК ВІЛ </a:t>
            </a:r>
            <a:r>
              <a:rPr lang="ru-RU" sz="2400" b="1" dirty="0">
                <a:latin typeface="Bookman Old Style" pitchFamily="18" charset="0"/>
              </a:rPr>
              <a:t>– </a:t>
            </a:r>
            <a:r>
              <a:rPr lang="ru-RU" sz="2400" b="1" dirty="0" err="1">
                <a:latin typeface="Bookman Old Style" pitchFamily="18" charset="0"/>
              </a:rPr>
              <a:t>високочутливий</a:t>
            </a:r>
            <a:r>
              <a:rPr lang="ru-RU" sz="2400" b="1" dirty="0">
                <a:latin typeface="Bookman Old Style" pitchFamily="18" charset="0"/>
              </a:rPr>
              <a:t> метод </a:t>
            </a:r>
            <a:r>
              <a:rPr lang="ru-RU" sz="2400" b="1" dirty="0" err="1">
                <a:latin typeface="Bookman Old Style" pitchFamily="18" charset="0"/>
              </a:rPr>
              <a:t>виявлення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генетичного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матеріалу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віруса</a:t>
            </a:r>
            <a:r>
              <a:rPr lang="ru-RU" sz="2400" b="1" dirty="0">
                <a:latin typeface="Bookman Old Style" pitchFamily="18" charset="0"/>
              </a:rPr>
              <a:t>, </a:t>
            </a:r>
            <a:r>
              <a:rPr lang="ru-RU" sz="2400" b="1" dirty="0" err="1">
                <a:latin typeface="Bookman Old Style" pitchFamily="18" charset="0"/>
              </a:rPr>
              <a:t>включеного</a:t>
            </a:r>
            <a:r>
              <a:rPr lang="ru-RU" sz="2400" b="1" dirty="0">
                <a:latin typeface="Bookman Old Style" pitchFamily="18" charset="0"/>
              </a:rPr>
              <a:t> до </a:t>
            </a:r>
            <a:r>
              <a:rPr lang="ru-RU" sz="2400" b="1" dirty="0" err="1">
                <a:latin typeface="Bookman Old Style" pitchFamily="18" charset="0"/>
              </a:rPr>
              <a:t>клітки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крові</a:t>
            </a:r>
            <a:r>
              <a:rPr lang="ru-RU" sz="2400" b="1" dirty="0">
                <a:latin typeface="Bookman Old Style" pitchFamily="18" charset="0"/>
              </a:rPr>
              <a:t> (стан </a:t>
            </a:r>
            <a:r>
              <a:rPr lang="ru-RU" sz="2400" b="1" dirty="0" err="1">
                <a:latin typeface="Bookman Old Style" pitchFamily="18" charset="0"/>
              </a:rPr>
              <a:t>провіруса</a:t>
            </a:r>
            <a:r>
              <a:rPr lang="ru-RU" sz="2400" b="1" dirty="0">
                <a:latin typeface="Bookman Old Style" pitchFamily="18" charset="0"/>
              </a:rPr>
              <a:t>).</a:t>
            </a:r>
          </a:p>
          <a:p>
            <a:pPr marL="990600" lvl="1" indent="-533400">
              <a:buFontTx/>
              <a:buChar char="•"/>
              <a:defRPr/>
            </a:pPr>
            <a:r>
              <a:rPr lang="ru-RU" sz="2400" b="1" dirty="0" err="1">
                <a:latin typeface="Bookman Old Style" pitchFamily="18" charset="0"/>
              </a:rPr>
              <a:t>Чутливість</a:t>
            </a:r>
            <a:r>
              <a:rPr lang="ru-RU" sz="2400" b="1" dirty="0">
                <a:latin typeface="Bookman Old Style" pitchFamily="18" charset="0"/>
              </a:rPr>
              <a:t> тесту:</a:t>
            </a:r>
          </a:p>
          <a:p>
            <a:pPr marL="990600" lvl="1" indent="-533400"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latin typeface="Bookman Old Style" pitchFamily="18" charset="0"/>
              </a:rPr>
              <a:t>29-46% в </a:t>
            </a:r>
            <a:r>
              <a:rPr lang="ru-RU" sz="2400" b="1" dirty="0" err="1">
                <a:latin typeface="Bookman Old Style" pitchFamily="18" charset="0"/>
              </a:rPr>
              <a:t>перші</a:t>
            </a:r>
            <a:r>
              <a:rPr lang="ru-RU" sz="2400" b="1" dirty="0">
                <a:latin typeface="Bookman Old Style" pitchFamily="18" charset="0"/>
              </a:rPr>
              <a:t> 48 годин </a:t>
            </a:r>
            <a:r>
              <a:rPr lang="ru-RU" sz="2400" b="1" dirty="0" err="1">
                <a:latin typeface="Bookman Old Style" pitchFamily="18" charset="0"/>
              </a:rPr>
              <a:t>після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народження</a:t>
            </a:r>
            <a:endParaRPr lang="ru-RU" sz="2400" b="1" dirty="0">
              <a:latin typeface="Bookman Old Style" pitchFamily="18" charset="0"/>
            </a:endParaRPr>
          </a:p>
          <a:p>
            <a:pPr marL="990600" lvl="1" indent="-533400"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latin typeface="Bookman Old Style" pitchFamily="18" charset="0"/>
              </a:rPr>
              <a:t>93% - на </a:t>
            </a:r>
            <a:r>
              <a:rPr lang="ru-RU" sz="2400" b="1" dirty="0" err="1">
                <a:latin typeface="Bookman Old Style" pitchFamily="18" charset="0"/>
              </a:rPr>
              <a:t>другій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неділі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життя</a:t>
            </a:r>
            <a:endParaRPr lang="ru-RU" sz="2400" b="1" dirty="0">
              <a:latin typeface="Bookman Old Style" pitchFamily="18" charset="0"/>
            </a:endParaRPr>
          </a:p>
          <a:p>
            <a:pPr marL="990600" lvl="1" indent="-533400"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latin typeface="Bookman Old Style" pitchFamily="18" charset="0"/>
              </a:rPr>
              <a:t>96-98% - у 28-30 </a:t>
            </a:r>
            <a:r>
              <a:rPr lang="ru-RU" sz="2400" b="1" dirty="0" err="1">
                <a:latin typeface="Bookman Old Style" pitchFamily="18" charset="0"/>
              </a:rPr>
              <a:t>днів</a:t>
            </a:r>
            <a:endParaRPr lang="ru-RU" sz="2400" b="1" dirty="0">
              <a:latin typeface="Bookman Old Style" pitchFamily="18" charset="0"/>
            </a:endParaRPr>
          </a:p>
          <a:p>
            <a:pPr marL="990600" lvl="1" indent="-533400"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latin typeface="Bookman Old Style" pitchFamily="18" charset="0"/>
              </a:rPr>
              <a:t>99-100% - у 3-5 </a:t>
            </a:r>
            <a:r>
              <a:rPr lang="ru-RU" sz="2400" b="1" dirty="0" err="1">
                <a:latin typeface="Bookman Old Style" pitchFamily="18" charset="0"/>
              </a:rPr>
              <a:t>місяців</a:t>
            </a:r>
            <a:r>
              <a:rPr lang="ru-RU" sz="2400" b="1" dirty="0">
                <a:latin typeface="Bookman Old Style" pitchFamily="18" charset="0"/>
              </a:rPr>
              <a:t> </a:t>
            </a:r>
          </a:p>
          <a:p>
            <a:pPr marL="609600" indent="-609600">
              <a:buClr>
                <a:schemeClr val="folHlink"/>
              </a:buClr>
              <a:buNone/>
              <a:defRPr/>
            </a:pPr>
            <a:endParaRPr lang="ru-RU" sz="2400" b="1" dirty="0">
              <a:latin typeface="Bookman Old Style" pitchFamily="18" charset="0"/>
            </a:endParaRPr>
          </a:p>
          <a:p>
            <a:pPr marL="609600" indent="-609600">
              <a:buClr>
                <a:schemeClr val="folHlink"/>
              </a:buClr>
              <a:buFont typeface="Wingdings" panose="05000000000000000000" pitchFamily="2" charset="2"/>
              <a:buAutoNum type="arabicPeriod" startAt="5"/>
              <a:defRPr/>
            </a:pPr>
            <a:r>
              <a:rPr lang="ru-RU" sz="2400" b="1" dirty="0">
                <a:solidFill>
                  <a:srgbClr val="FF0000"/>
                </a:solidFill>
                <a:latin typeface="Bookman Old Style" pitchFamily="18" charset="0"/>
              </a:rPr>
              <a:t>ПЛР РНК ВІЛ </a:t>
            </a:r>
            <a:r>
              <a:rPr lang="ru-RU" sz="2400" b="1" dirty="0">
                <a:latin typeface="Bookman Old Style" pitchFamily="18" charset="0"/>
              </a:rPr>
              <a:t>– </a:t>
            </a:r>
            <a:r>
              <a:rPr lang="ru-RU" sz="2400" b="1" dirty="0" err="1">
                <a:latin typeface="Bookman Old Style" pitchFamily="18" charset="0"/>
              </a:rPr>
              <a:t>дозволяє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виявляти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якісно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і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кількісно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вільні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віруси</a:t>
            </a:r>
            <a:r>
              <a:rPr lang="ru-RU" sz="2400" b="1" dirty="0">
                <a:latin typeface="Bookman Old Style" pitchFamily="18" charset="0"/>
              </a:rPr>
              <a:t> у </a:t>
            </a:r>
            <a:r>
              <a:rPr lang="ru-RU" sz="2400" b="1" dirty="0" err="1">
                <a:latin typeface="Bookman Old Style" pitchFamily="18" charset="0"/>
              </a:rPr>
              <a:t>плазмі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крові</a:t>
            </a:r>
            <a:r>
              <a:rPr lang="ru-RU" sz="2400" b="1" dirty="0">
                <a:latin typeface="Bookman Old Style" pitchFamily="18" charset="0"/>
              </a:rPr>
              <a:t>. </a:t>
            </a:r>
          </a:p>
          <a:p>
            <a:pPr marL="609600" indent="-609600">
              <a:buClr>
                <a:schemeClr val="folHlink"/>
              </a:buClr>
              <a:buFont typeface="Wingdings" panose="05000000000000000000" pitchFamily="2" charset="2"/>
              <a:buAutoNum type="arabicPeriod" startAt="5"/>
              <a:defRPr/>
            </a:pPr>
            <a:r>
              <a:rPr lang="ru-RU" sz="2400" b="1" dirty="0" err="1">
                <a:solidFill>
                  <a:srgbClr val="FF0000"/>
                </a:solidFill>
                <a:latin typeface="Bookman Old Style" pitchFamily="18" charset="0"/>
              </a:rPr>
              <a:t>Вірусне</a:t>
            </a:r>
            <a:r>
              <a:rPr lang="ru-RU" sz="2400" b="1" dirty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Bookman Old Style" pitchFamily="18" charset="0"/>
              </a:rPr>
              <a:t>навантаження</a:t>
            </a:r>
            <a:r>
              <a:rPr lang="ru-RU" sz="2400" b="1" dirty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400" b="1" dirty="0">
                <a:latin typeface="Bookman Old Style" pitchFamily="18" charset="0"/>
              </a:rPr>
              <a:t>- число </a:t>
            </a:r>
            <a:r>
              <a:rPr lang="ru-RU" sz="2400" b="1" dirty="0" err="1">
                <a:latin typeface="Bookman Old Style" pitchFamily="18" charset="0"/>
              </a:rPr>
              <a:t>копій</a:t>
            </a:r>
            <a:r>
              <a:rPr lang="ru-RU" sz="2400" b="1" dirty="0">
                <a:latin typeface="Bookman Old Style" pitchFamily="18" charset="0"/>
              </a:rPr>
              <a:t> РНК ВИЧ в 1 мл </a:t>
            </a:r>
            <a:r>
              <a:rPr lang="ru-RU" sz="2400" b="1" dirty="0" err="1">
                <a:latin typeface="Bookman Old Style" pitchFamily="18" charset="0"/>
              </a:rPr>
              <a:t>плазми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крові</a:t>
            </a:r>
            <a:r>
              <a:rPr lang="ru-RU" sz="2400" b="1" dirty="0">
                <a:latin typeface="Bookman Old Style" pitchFamily="18" charset="0"/>
              </a:rPr>
              <a:t>. МАЄ </a:t>
            </a:r>
            <a:r>
              <a:rPr lang="ru-RU" sz="2400" b="1" dirty="0" err="1">
                <a:latin typeface="Bookman Old Style" pitchFamily="18" charset="0"/>
              </a:rPr>
              <a:t>Важливе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значення</a:t>
            </a:r>
            <a:r>
              <a:rPr lang="ru-RU" sz="2400" b="1" dirty="0">
                <a:latin typeface="Bookman Old Style" pitchFamily="18" charset="0"/>
              </a:rPr>
              <a:t> для </a:t>
            </a:r>
            <a:r>
              <a:rPr lang="ru-RU" sz="2400" b="1" dirty="0" err="1">
                <a:latin typeface="Bookman Old Style" pitchFamily="18" charset="0"/>
              </a:rPr>
              <a:t>прогнозувания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течій</a:t>
            </a:r>
            <a:r>
              <a:rPr lang="ru-RU" sz="2400" b="1" dirty="0">
                <a:latin typeface="Bookman Old Style" pitchFamily="18" charset="0"/>
              </a:rPr>
              <a:t> </a:t>
            </a:r>
            <a:r>
              <a:rPr lang="ru-RU" sz="2400" b="1" dirty="0" err="1">
                <a:latin typeface="Bookman Old Style" pitchFamily="18" charset="0"/>
              </a:rPr>
              <a:t>захворювання</a:t>
            </a:r>
            <a:r>
              <a:rPr lang="ru-RU" sz="2400" b="1" dirty="0">
                <a:latin typeface="Bookman Old Style" pitchFamily="18" charset="0"/>
              </a:rPr>
              <a:t>, </a:t>
            </a:r>
            <a:r>
              <a:rPr lang="ru-RU" sz="2400" b="1" dirty="0" err="1">
                <a:latin typeface="Bookman Old Style" pitchFamily="18" charset="0"/>
              </a:rPr>
              <a:t>вибору</a:t>
            </a:r>
            <a:r>
              <a:rPr lang="ru-RU" sz="2400" b="1" dirty="0">
                <a:latin typeface="Bookman Old Style" pitchFamily="18" charset="0"/>
              </a:rPr>
              <a:t> тактики </a:t>
            </a:r>
            <a:r>
              <a:rPr lang="ru-RU" sz="2400" b="1" dirty="0" err="1">
                <a:latin typeface="Bookman Old Style" pitchFamily="18" charset="0"/>
              </a:rPr>
              <a:t>лікування</a:t>
            </a:r>
            <a:r>
              <a:rPr lang="ru-RU" sz="2400" b="1" dirty="0">
                <a:latin typeface="Bookman Old Style" pitchFamily="18" charset="0"/>
              </a:rPr>
              <a:t>.</a:t>
            </a:r>
          </a:p>
          <a:p>
            <a:pPr marL="990600" lvl="1" indent="-533400">
              <a:buNone/>
              <a:defRPr/>
            </a:pPr>
            <a:endParaRPr lang="ru-RU" sz="2400" b="1" dirty="0">
              <a:latin typeface="Bookman Old Style" pitchFamily="18" charset="0"/>
            </a:endParaRPr>
          </a:p>
          <a:p>
            <a:pPr marL="609600" indent="-609600">
              <a:defRPr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5102982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777557" y="4373384"/>
            <a:ext cx="4211637" cy="1062037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uk-UA" sz="3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  <a:endParaRPr lang="ru-RU" altLang="uk-UA" sz="39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86378" y="1944709"/>
            <a:ext cx="78818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Бережіть себе та свою родину!</a:t>
            </a:r>
            <a:endParaRPr lang="uk-UA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50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02006FA4-1611-4B07-AF7F-85CF6D20EB3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2042</TotalTime>
  <Words>963</Words>
  <Application>Microsoft Office PowerPoint</Application>
  <PresentationFormat>Широкоэкранный</PresentationFormat>
  <Paragraphs>165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52" baseType="lpstr">
      <vt:lpstr>Arial</vt:lpstr>
      <vt:lpstr>Bookman Old Style</vt:lpstr>
      <vt:lpstr>Calibri</vt:lpstr>
      <vt:lpstr>Calibri Light</vt:lpstr>
      <vt:lpstr>Harlow Solid Italic</vt:lpstr>
      <vt:lpstr>Impact</vt:lpstr>
      <vt:lpstr>Times New Roman</vt:lpstr>
      <vt:lpstr>Verdana</vt:lpstr>
      <vt:lpstr>Wingdings</vt:lpstr>
      <vt:lpstr>Retrospect</vt:lpstr>
      <vt:lpstr>Наркотики  та ВІЛ</vt:lpstr>
      <vt:lpstr>Що таке наркоманія?</vt:lpstr>
      <vt:lpstr>Історія знайомства людини з наркотиками </vt:lpstr>
      <vt:lpstr>Це важливо!</vt:lpstr>
      <vt:lpstr>Це стосується кожного!</vt:lpstr>
      <vt:lpstr>Київська область займає восьме місце за кількістю «юних» наркоманів!  На обліку перебувають 35 неповнолітніх, 34 з них навіть немає 15 років. Анонімне опитування учнів шкіл та ПТУ про споживання психотропних речовин показало, що 7,6% один або більше разів вживали наркотичні засоби, 46% алкоголь, 47% звичайні цигарки! </vt:lpstr>
      <vt:lpstr>Фактори, що впливають на формування залежності:</vt:lpstr>
      <vt:lpstr>   Причини</vt:lpstr>
      <vt:lpstr>Ще про причини</vt:lpstr>
      <vt:lpstr>Презентация PowerPoint</vt:lpstr>
      <vt:lpstr>Вживання наркотиків приведе до жахливих наслідків:</vt:lpstr>
      <vt:lpstr>У дитини, народженої від матері – наркоманки, з перших годин життя виявляють ознаки наркоманії. Її організм вимагає тих наркотиків, які він отримував з кров’ю від матері. Позбавляючись наркотику після народження, вона реагує на це судомами та  плачем.    Часто ці діти народжуються з фізичною потворністю або фізичними відхиленнями</vt:lpstr>
      <vt:lpstr>Фізичні наслідки вживання наркотичних речовин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ЗВЕРНІТЬ НА ЦЕ УВАГУ!</vt:lpstr>
      <vt:lpstr>Презентация PowerPoint</vt:lpstr>
      <vt:lpstr>ВІЛ і наркотики</vt:lpstr>
      <vt:lpstr>ВІЛ-інфекція та СНІД</vt:lpstr>
      <vt:lpstr>Хто відкрив ВІЛ Люк Монтан’є та Роберт Галло</vt:lpstr>
      <vt:lpstr>Історія захворювання</vt:lpstr>
      <vt:lpstr>Структура вірусу імунодефіциту людини</vt:lpstr>
      <vt:lpstr>ВІЛ -Вірус Імунодефіциту Людини</vt:lpstr>
      <vt:lpstr>Які клітини вражає ВІЛ</vt:lpstr>
      <vt:lpstr>Презентация PowerPoint</vt:lpstr>
      <vt:lpstr>Імунна клітина, вражена ВІЛ</vt:lpstr>
      <vt:lpstr>Що таке імунна система людини?</vt:lpstr>
      <vt:lpstr>Функції імунної системи</vt:lpstr>
      <vt:lpstr>Стадія СНІДу</vt:lpstr>
      <vt:lpstr>Цикл розмноження ВІЛ:</vt:lpstr>
      <vt:lpstr>Умови, необхідні для передачі вірусу</vt:lpstr>
      <vt:lpstr>ВІЛ не передається</vt:lpstr>
      <vt:lpstr>ВІЛ передається</vt:lpstr>
      <vt:lpstr>Традиційно профілактика зараження ВІЛ проводиться на трьох рівнях:  первинному, вторинному і третинному:</vt:lpstr>
      <vt:lpstr>Симптоми інфікування ВІЛ</vt:lpstr>
      <vt:lpstr>Методи діагностики ВІЛ-інфекції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</dc:creator>
  <cp:lastModifiedBy>User</cp:lastModifiedBy>
  <cp:revision>64</cp:revision>
  <dcterms:created xsi:type="dcterms:W3CDTF">2016-04-15T20:21:31Z</dcterms:created>
  <dcterms:modified xsi:type="dcterms:W3CDTF">2017-01-09T14:10:04Z</dcterms:modified>
</cp:coreProperties>
</file>