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9" r:id="rId3"/>
    <p:sldId id="276" r:id="rId4"/>
    <p:sldId id="278" r:id="rId5"/>
    <p:sldId id="270" r:id="rId6"/>
    <p:sldId id="277" r:id="rId7"/>
    <p:sldId id="264" r:id="rId8"/>
    <p:sldId id="266" r:id="rId9"/>
    <p:sldId id="274" r:id="rId10"/>
    <p:sldId id="279" r:id="rId11"/>
    <p:sldId id="280" r:id="rId12"/>
    <p:sldId id="281" r:id="rId13"/>
    <p:sldId id="275" r:id="rId14"/>
    <p:sldId id="273" r:id="rId15"/>
    <p:sldId id="282" r:id="rId16"/>
    <p:sldId id="267" r:id="rId17"/>
    <p:sldId id="269" r:id="rId18"/>
    <p:sldId id="271" r:id="rId19"/>
    <p:sldId id="283" r:id="rId20"/>
    <p:sldId id="28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739" y="-25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6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095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837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956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132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223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310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258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267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158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634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B1AF34C-050E-4C7E-A2BE-1C5872869F62}" type="datetimeFigureOut">
              <a:rPr lang="uk-UA" smtClean="0"/>
              <a:t>16.12.2023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39C0208-DE9F-4EB1-A4C6-747257D04A03}" type="slidenum">
              <a:rPr lang="uk-UA" smtClean="0"/>
              <a:t>‹#›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0962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779968-3135-4D7D-9FE5-3A82E30384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887" y="1408522"/>
            <a:ext cx="11077575" cy="2910979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uk-UA" sz="9600" spc="0" dirty="0" smtClean="0">
                <a:ln w="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  <a:r>
              <a:rPr lang="uk-UA" sz="9600" spc="0" dirty="0" smtClean="0">
                <a:ln w="0"/>
                <a:solidFill>
                  <a:schemeClr val="accent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9600" spc="0" dirty="0" smtClean="0">
                <a:ln w="0"/>
                <a:solidFill>
                  <a:schemeClr val="accent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9600" spc="0" dirty="0" smtClean="0">
                <a:ln w="0"/>
                <a:solidFill>
                  <a:schemeClr val="accent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для пішоходів</a:t>
            </a:r>
            <a:endParaRPr lang="uk-UA" sz="16600" spc="0" dirty="0">
              <a:ln w="0"/>
              <a:solidFill>
                <a:schemeClr val="accent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2512" y="531439"/>
            <a:ext cx="4134192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безпека</a:t>
            </a:r>
            <a:r>
              <a:rPr lang="ru-RU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добробут</a:t>
            </a:r>
            <a:endParaRPr lang="ru-RU" sz="24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клас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67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180886"/>
            <a:ext cx="11658600" cy="23083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вас,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вирушаючи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600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 магазину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прогулянку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учасником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дорожнього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і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велосипедист і </a:t>
            </a:r>
            <a:r>
              <a:rPr lang="ru-RU" sz="3600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пасажир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тому 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чітко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дотримуватися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дорожнього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руху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Picture 2" descr="Школярі 40 хвилин переходили дорогу – ніхто не зупинявся | Сторожинець.inf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77" y="2734571"/>
            <a:ext cx="6605710" cy="335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Пішохідний перехід: картинки, стокові Пішохідний перехід фотографії, 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00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77346697-0844-40C4-B049-88AAA1D2DD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264" b="513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="" xmlns:a16="http://schemas.microsoft.com/office/drawing/2014/main" id="{87CC2527-562A-4F69-B487-4371E5B243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73707F9-5D7F-4469-8D1E-3FD803F75BAA}"/>
              </a:ext>
            </a:extLst>
          </p:cNvPr>
          <p:cNvSpPr txBox="1"/>
          <p:nvPr/>
        </p:nvSpPr>
        <p:spPr>
          <a:xfrm>
            <a:off x="7700050" y="4047592"/>
            <a:ext cx="4399392" cy="1072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Вправа</a:t>
            </a:r>
            <a:r>
              <a:rPr lang="en-US" sz="3200" b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 "</a:t>
            </a:r>
            <a:r>
              <a:rPr lang="en-US" sz="3200" b="1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Мозковий</a:t>
            </a:r>
            <a:r>
              <a:rPr lang="en-US" sz="3200" b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штурм</a:t>
            </a:r>
            <a:r>
              <a:rPr lang="en-US" sz="3200" b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"</a:t>
            </a:r>
            <a:endParaRPr lang="en-US" sz="3200" b="1">
              <a:solidFill>
                <a:schemeClr val="tx1"/>
              </a:solidFill>
              <a:latin typeface="+mj-lt"/>
              <a:ea typeface="+mj-ea"/>
              <a:cs typeface="Calibri Light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BCDAEC91-5BCE-4B55-9CC0-43EF94CB73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02A07B8-BAAB-4148-8765-D31600FB8E9E}"/>
              </a:ext>
            </a:extLst>
          </p:cNvPr>
          <p:cNvSpPr txBox="1"/>
          <p:nvPr/>
        </p:nvSpPr>
        <p:spPr>
          <a:xfrm>
            <a:off x="2076852" y="660176"/>
            <a:ext cx="6639059" cy="52322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Wingdings"/>
              <a:buChar char="Ø"/>
            </a:pPr>
            <a:r>
              <a:rPr lang="uk-UA" sz="2800" dirty="0">
                <a:latin typeface="Times New Roman"/>
                <a:cs typeface="Calibri"/>
              </a:rPr>
              <a:t>Які правила руху пішоходів ви знаєте?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F830CE5-44A4-4103-85A5-520DC1C366BA}"/>
              </a:ext>
            </a:extLst>
          </p:cNvPr>
          <p:cNvSpPr txBox="1"/>
          <p:nvPr/>
        </p:nvSpPr>
        <p:spPr>
          <a:xfrm>
            <a:off x="2012458" y="1701218"/>
            <a:ext cx="9118242" cy="52322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Wingdings"/>
              <a:buChar char="Ø"/>
            </a:pPr>
            <a:r>
              <a:rPr lang="uk-UA" sz="2800" dirty="0">
                <a:latin typeface="Times New Roman"/>
                <a:cs typeface="Calibri"/>
              </a:rPr>
              <a:t>Чи користуєтесь ви цими </a:t>
            </a:r>
            <a:r>
              <a:rPr lang="uk-UA" sz="2800" dirty="0" smtClean="0">
                <a:latin typeface="Times New Roman"/>
                <a:cs typeface="Calibri"/>
              </a:rPr>
              <a:t>правилами?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1945551-B944-4DF9-8BD8-FE8028301CF1}"/>
              </a:ext>
            </a:extLst>
          </p:cNvPr>
          <p:cNvSpPr txBox="1"/>
          <p:nvPr/>
        </p:nvSpPr>
        <p:spPr>
          <a:xfrm>
            <a:off x="2076852" y="2785190"/>
            <a:ext cx="6639059" cy="95410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Wingdings"/>
              <a:buChar char="Ø"/>
            </a:pPr>
            <a:r>
              <a:rPr lang="uk-UA" sz="2800" dirty="0">
                <a:latin typeface="Times New Roman"/>
                <a:cs typeface="Calibri"/>
              </a:rPr>
              <a:t>Як гадаєте до чого може призвести невиконання правил пішохода? </a:t>
            </a:r>
          </a:p>
        </p:txBody>
      </p:sp>
    </p:spTree>
    <p:extLst>
      <p:ext uri="{BB962C8B-B14F-4D97-AF65-F5344CB8AC3E}">
        <p14:creationId xmlns:p14="http://schemas.microsoft.com/office/powerpoint/2010/main" val="252820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2113697"/>
          </a:xfrm>
        </p:spPr>
        <p:txBody>
          <a:bodyPr>
            <a:normAutofit/>
          </a:bodyPr>
          <a:lstStyle/>
          <a:p>
            <a:r>
              <a:rPr lang="ru-RU" dirty="0"/>
              <a:t>Для </a:t>
            </a:r>
            <a:r>
              <a:rPr lang="ru-RU" dirty="0" err="1"/>
              <a:t>безпеки</a:t>
            </a:r>
            <a:r>
              <a:rPr lang="ru-RU" dirty="0"/>
              <a:t> </a:t>
            </a:r>
            <a:r>
              <a:rPr lang="ru-RU" dirty="0" err="1"/>
              <a:t>пішоходів</a:t>
            </a:r>
            <a:r>
              <a:rPr lang="ru-RU" dirty="0"/>
              <a:t> на дорогах </a:t>
            </a:r>
            <a:r>
              <a:rPr lang="ru-RU" dirty="0" err="1"/>
              <a:t>облаштовано</a:t>
            </a:r>
            <a:r>
              <a:rPr lang="ru-RU" dirty="0"/>
              <a:t> </a:t>
            </a:r>
            <a:r>
              <a:rPr lang="ru-RU" dirty="0" err="1"/>
              <a:t>пішохідні</a:t>
            </a:r>
            <a:r>
              <a:rPr lang="ru-RU" dirty="0"/>
              <a:t> переходи. Вони </a:t>
            </a:r>
            <a:r>
              <a:rPr lang="ru-RU" dirty="0" err="1"/>
              <a:t>бувають</a:t>
            </a:r>
            <a:r>
              <a:rPr lang="ru-RU" dirty="0"/>
              <a:t> </a:t>
            </a:r>
            <a:r>
              <a:rPr lang="ru-RU" dirty="0" err="1"/>
              <a:t>різні</a:t>
            </a:r>
            <a:r>
              <a:rPr lang="ru-RU" dirty="0"/>
              <a:t>.</a:t>
            </a:r>
          </a:p>
        </p:txBody>
      </p:sp>
      <p:sp>
        <p:nvSpPr>
          <p:cNvPr id="3" name="AutoShape 2" descr="https://uabooks.top/uploads/osnovy-zdorovia-9-boychenko/osnovy-zdorovia-9-boychenko-2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uabooks.top/uploads/osnovy-zdorovia-9-boychenko/osnovy-zdorovia-9-boychenko-23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uabooks.top/uploads/osnovy-zdorovia-9-boychenko/osnovy-zdorovia-9-boychenko-24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uabooks.top/uploads/osnovy-zdorovia-9-boychenko/osnovy-zdorovia-9-boychenko-2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2486023"/>
            <a:ext cx="11143145" cy="2962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44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37664"/>
            <a:ext cx="63110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3200" dirty="0">
                <a:solidFill>
                  <a:srgbClr val="C00000"/>
                </a:solidFill>
                <a:latin typeface="Times new roman"/>
                <a:cs typeface="Calibri"/>
              </a:rPr>
              <a:t>Знаки, які повинні знати пішоходи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8822" y="893118"/>
            <a:ext cx="23853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000" dirty="0">
                <a:solidFill>
                  <a:srgbClr val="002060"/>
                </a:solidFill>
                <a:latin typeface="Times New Roman"/>
                <a:cs typeface="Calibri"/>
              </a:rPr>
              <a:t>Пішохідний перехід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010" y="1354781"/>
            <a:ext cx="1701965" cy="169649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92638" y="911079"/>
            <a:ext cx="18839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000" dirty="0">
                <a:solidFill>
                  <a:srgbClr val="002060"/>
                </a:solidFill>
                <a:latin typeface="Times New Roman"/>
                <a:cs typeface="Calibri"/>
              </a:rPr>
              <a:t>Пішохідна зона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211" y="1354781"/>
            <a:ext cx="1853345" cy="169649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145034" y="893116"/>
            <a:ext cx="2757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000" dirty="0">
                <a:solidFill>
                  <a:srgbClr val="002060"/>
                </a:solidFill>
                <a:latin typeface="Times New Roman"/>
                <a:cs typeface="Calibri"/>
              </a:rPr>
              <a:t>Кінець пішохідної зони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1095" y="1354781"/>
            <a:ext cx="1841152" cy="169649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16875" y="3567511"/>
            <a:ext cx="23386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000" dirty="0">
                <a:solidFill>
                  <a:srgbClr val="002060"/>
                </a:solidFill>
                <a:latin typeface="Times New Roman"/>
                <a:cs typeface="Calibri"/>
              </a:rPr>
              <a:t>Підземний пішохідний перехід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063" y="4393116"/>
            <a:ext cx="1786283" cy="1822862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035790" y="3567511"/>
            <a:ext cx="25253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000" dirty="0">
                <a:solidFill>
                  <a:srgbClr val="002060"/>
                </a:solidFill>
                <a:latin typeface="Times New Roman"/>
                <a:cs typeface="Calibri"/>
              </a:rPr>
              <a:t>Надземний пішохідний перехід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0995" y="4393116"/>
            <a:ext cx="1786283" cy="1828959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646483" y="3468700"/>
            <a:ext cx="32310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000" dirty="0">
                <a:solidFill>
                  <a:srgbClr val="002060"/>
                </a:solidFill>
                <a:latin typeface="Times New Roman"/>
                <a:cs typeface="Calibri"/>
              </a:rPr>
              <a:t>Рух пішоходів заборонено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2868" y="4008044"/>
            <a:ext cx="2267909" cy="203624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9598671" y="911079"/>
            <a:ext cx="22742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000" dirty="0">
                <a:solidFill>
                  <a:srgbClr val="002060"/>
                </a:solidFill>
                <a:latin typeface="Times New Roman"/>
                <a:cs typeface="Calibri"/>
              </a:rPr>
              <a:t>Пішохідна доріжка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48901" y="1354781"/>
            <a:ext cx="1866849" cy="169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основи здоров'я дорожні знаки картинк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267" y="262393"/>
            <a:ext cx="8038769" cy="59157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210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549" y="123736"/>
            <a:ext cx="11896726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Світлофор – сигнальний електричний пристрій, ліхтар з червоними, зеленими і жовтими вікнами для регулювання руху на перехрестях, майданах і пішохідних переходах, для сигналізації на залізничних переїздах.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44261" y="1390076"/>
            <a:ext cx="3150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світлофорів: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5581" y="1998017"/>
            <a:ext cx="2162516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algn="ctr"/>
            <a:r>
              <a:rPr lang="uk-UA" sz="2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транспортний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34206" y="1998017"/>
            <a:ext cx="1781578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algn="ctr"/>
            <a:r>
              <a:rPr lang="uk-UA" sz="2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пішохідний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142007" y="1998017"/>
            <a:ext cx="1908985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algn="ctr"/>
            <a:r>
              <a:rPr lang="uk-UA" sz="2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залізничний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49" y="2641321"/>
            <a:ext cx="3194581" cy="3499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7986" y="2629128"/>
            <a:ext cx="3426249" cy="351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8092" y="2641321"/>
            <a:ext cx="2956816" cy="3554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969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224" y="200710"/>
            <a:ext cx="6296025" cy="13849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світлофори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вічках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світлофорів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силует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315686" y="2236356"/>
            <a:ext cx="4123840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Червоний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силует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заборонено.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26388" t="16000" r="29167" b="12000"/>
          <a:stretch/>
        </p:blipFill>
        <p:spPr>
          <a:xfrm>
            <a:off x="2304560" y="1736416"/>
            <a:ext cx="2239351" cy="403083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296150" y="4353454"/>
            <a:ext cx="4210050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Зелений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силует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сигнал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12" name="Прямая со стрелкой 11"/>
          <p:cNvCxnSpPr>
            <a:stCxn id="4" idx="1"/>
          </p:cNvCxnSpPr>
          <p:nvPr/>
        </p:nvCxnSpPr>
        <p:spPr>
          <a:xfrm flipH="1">
            <a:off x="4524376" y="2713410"/>
            <a:ext cx="2791310" cy="297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0" idx="1"/>
          </p:cNvCxnSpPr>
          <p:nvPr/>
        </p:nvCxnSpPr>
        <p:spPr>
          <a:xfrm flipH="1">
            <a:off x="4524376" y="4830508"/>
            <a:ext cx="277177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7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Foto\Открытки для Женщин\3649ec709e9922c323bc73a8ca9766e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404664"/>
            <a:ext cx="1027314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1371" y="4293097"/>
            <a:ext cx="114252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Monotype Corsiva" pitchFamily="66" charset="0"/>
              </a:rPr>
              <a:t>Багатосмугова дорога — </a:t>
            </a:r>
            <a:r>
              <a:rPr lang="uk-UA" sz="4000" b="1" i="1" dirty="0">
                <a:solidFill>
                  <a:srgbClr val="C00000"/>
                </a:solidFill>
                <a:latin typeface="Monotype Corsiva" pitchFamily="66" charset="0"/>
              </a:rPr>
              <a:t>це дорога з поздовжніми смугами на проїзній частині для руху транспортних засобів у обох напрямках. </a:t>
            </a:r>
            <a:endParaRPr lang="uk-UA" sz="4000" b="1" i="1" dirty="0" smtClean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7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608872"/>
          </a:xfrm>
        </p:spPr>
        <p:txBody>
          <a:bodyPr>
            <a:normAutofit fontScale="90000"/>
          </a:bodyPr>
          <a:lstStyle/>
          <a:p>
            <a:r>
              <a:rPr lang="ru-RU" dirty="0"/>
              <a:t>Рух транспорту на </a:t>
            </a:r>
            <a:r>
              <a:rPr lang="ru-RU" dirty="0" err="1"/>
              <a:t>багатосмугових</a:t>
            </a:r>
            <a:r>
              <a:rPr lang="ru-RU" dirty="0"/>
              <a:t> дорогах </a:t>
            </a:r>
            <a:r>
              <a:rPr lang="ru-RU" dirty="0" err="1"/>
              <a:t>регулюється</a:t>
            </a:r>
            <a:r>
              <a:rPr lang="ru-RU" dirty="0"/>
              <a:t> знаками «</a:t>
            </a:r>
            <a:r>
              <a:rPr lang="ru-RU" dirty="0" err="1"/>
              <a:t>Напрями</a:t>
            </a:r>
            <a:r>
              <a:rPr lang="ru-RU" dirty="0"/>
              <a:t> </a:t>
            </a:r>
            <a:r>
              <a:rPr lang="ru-RU" dirty="0" err="1"/>
              <a:t>руху</a:t>
            </a:r>
            <a:r>
              <a:rPr lang="ru-RU" dirty="0"/>
              <a:t> по </a:t>
            </a:r>
            <a:r>
              <a:rPr lang="ru-RU" dirty="0" err="1"/>
              <a:t>смугах</a:t>
            </a:r>
            <a:r>
              <a:rPr lang="ru-RU" dirty="0"/>
              <a:t>». </a:t>
            </a:r>
            <a:r>
              <a:rPr lang="ru-RU" dirty="0" err="1"/>
              <a:t>Запам’ятай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785" y="3000375"/>
            <a:ext cx="820169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87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202797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/>
              <a:t>При </a:t>
            </a:r>
            <a:r>
              <a:rPr lang="ru-RU" dirty="0" err="1"/>
              <a:t>переході</a:t>
            </a:r>
            <a:r>
              <a:rPr lang="ru-RU" dirty="0"/>
              <a:t> </a:t>
            </a:r>
            <a:r>
              <a:rPr lang="ru-RU" dirty="0" err="1"/>
              <a:t>багатосмугової</a:t>
            </a:r>
            <a:r>
              <a:rPr lang="ru-RU" dirty="0"/>
              <a:t> дороги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користуватися</a:t>
            </a:r>
            <a:r>
              <a:rPr lang="ru-RU" dirty="0"/>
              <a:t> такими правилами.</a:t>
            </a:r>
            <a:br>
              <a:rPr lang="ru-RU" dirty="0"/>
            </a:br>
            <a:r>
              <a:rPr lang="ru-RU" dirty="0" err="1"/>
              <a:t>Якщо</a:t>
            </a:r>
            <a:r>
              <a:rPr lang="ru-RU" dirty="0"/>
              <a:t> дорога </a:t>
            </a:r>
            <a:r>
              <a:rPr lang="ru-RU" dirty="0" err="1"/>
              <a:t>регулюється</a:t>
            </a:r>
            <a:r>
              <a:rPr lang="ru-RU" dirty="0"/>
              <a:t> </a:t>
            </a:r>
            <a:r>
              <a:rPr lang="ru-RU" dirty="0" err="1"/>
              <a:t>світлофором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AutoShape 2" descr="Безпека пішохода » uabooks.t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852738"/>
            <a:ext cx="10897025" cy="258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42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err="1"/>
              <a:t>Якщо</a:t>
            </a:r>
            <a:r>
              <a:rPr lang="ru-RU" dirty="0"/>
              <a:t> дорога не </a:t>
            </a:r>
            <a:r>
              <a:rPr lang="ru-RU" dirty="0" err="1"/>
              <a:t>регулюється</a:t>
            </a:r>
            <a:r>
              <a:rPr lang="ru-RU" dirty="0"/>
              <a:t> </a:t>
            </a:r>
            <a:r>
              <a:rPr lang="ru-RU" dirty="0" err="1"/>
              <a:t>світлофором</a:t>
            </a:r>
            <a:r>
              <a:rPr lang="ru-RU" dirty="0"/>
              <a:t>:</a:t>
            </a:r>
          </a:p>
        </p:txBody>
      </p:sp>
      <p:sp>
        <p:nvSpPr>
          <p:cNvPr id="3" name="AutoShape 2" descr="Безпека пішохода » uabooks.t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15" y="2162175"/>
            <a:ext cx="9280859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348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247" y="1362075"/>
            <a:ext cx="6898557" cy="3789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03446" y="20198"/>
            <a:ext cx="72731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solidFill>
                  <a:srgbClr val="800000"/>
                </a:solidFill>
                <a:latin typeface="Monotype Corsiva" pitchFamily="66" charset="0"/>
              </a:rPr>
              <a:t>Б</a:t>
            </a:r>
            <a:r>
              <a:rPr lang="uk-UA" sz="4400" b="1" dirty="0" smtClean="0">
                <a:solidFill>
                  <a:srgbClr val="800000"/>
                </a:solidFill>
                <a:latin typeface="Monotype Corsiva" pitchFamily="66" charset="0"/>
              </a:rPr>
              <a:t>езпечна </a:t>
            </a:r>
            <a:r>
              <a:rPr lang="uk-UA" sz="4400" b="1" dirty="0">
                <a:solidFill>
                  <a:srgbClr val="800000"/>
                </a:solidFill>
                <a:latin typeface="Monotype Corsiva" pitchFamily="66" charset="0"/>
              </a:rPr>
              <a:t>відстань до автомобіля</a:t>
            </a:r>
            <a:r>
              <a:rPr lang="uk-UA" b="1" dirty="0">
                <a:solidFill>
                  <a:srgbClr val="800000"/>
                </a:solidFill>
              </a:rPr>
              <a:t> </a:t>
            </a:r>
            <a:endParaRPr lang="ru-RU" b="1" dirty="0">
              <a:solidFill>
                <a:srgbClr val="8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3446" y="5151756"/>
            <a:ext cx="85449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Не можна переходити дорогу, побачивши автомобіль із сигнальним маячком, сиреною або той, що рухається надто швидко.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50127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8226" y="4999038"/>
            <a:ext cx="104393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000" b="1" dirty="0">
                <a:solidFill>
                  <a:srgbClr val="C00000"/>
                </a:solidFill>
                <a:latin typeface="Times New Roman"/>
                <a:cs typeface="Calibri"/>
              </a:rPr>
              <a:t>Пам'ятай!!!</a:t>
            </a:r>
          </a:p>
          <a:p>
            <a:pPr lvl="0" algn="ctr"/>
            <a:r>
              <a:rPr lang="uk-UA" sz="4000" b="1" dirty="0">
                <a:solidFill>
                  <a:srgbClr val="C00000"/>
                </a:solidFill>
                <a:latin typeface="Times New Roman"/>
                <a:cs typeface="Calibri"/>
              </a:rPr>
              <a:t>Автомобіль не може зупинитися миттєво…</a:t>
            </a:r>
            <a:endParaRPr lang="uk-UA" sz="4000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AutoShape 2" descr="А як переходять дорогу ваші діти? - Львівська Пошт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7" name="Picture 5" descr="Наскільки безпечними є дороги для ужгородських школярів? - Карпатський  об'єкти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304" y="2354814"/>
            <a:ext cx="5176271" cy="280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60374" y="160337"/>
            <a:ext cx="11379201" cy="2194477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Є дороги, </a:t>
            </a:r>
            <a:r>
              <a:rPr lang="ru-RU" b="1" dirty="0" err="1"/>
              <a:t>які</a:t>
            </a:r>
            <a:r>
              <a:rPr lang="ru-RU" b="1" dirty="0"/>
              <a:t> не </a:t>
            </a:r>
            <a:r>
              <a:rPr lang="ru-RU" b="1" dirty="0" err="1"/>
              <a:t>освітлюються</a:t>
            </a:r>
            <a:r>
              <a:rPr lang="ru-RU" b="1" dirty="0"/>
              <a:t>, </a:t>
            </a:r>
            <a:r>
              <a:rPr lang="ru-RU" b="1" dirty="0" err="1"/>
              <a:t>необлаштовані</a:t>
            </a:r>
            <a:r>
              <a:rPr lang="ru-RU" b="1" dirty="0"/>
              <a:t>, </a:t>
            </a:r>
            <a:r>
              <a:rPr lang="ru-RU" b="1" dirty="0" err="1"/>
              <a:t>вузькі</a:t>
            </a:r>
            <a:r>
              <a:rPr lang="ru-RU" b="1" dirty="0"/>
              <a:t>, з </a:t>
            </a:r>
            <a:r>
              <a:rPr lang="ru-RU" b="1" dirty="0" err="1"/>
              <a:t>крутими</a:t>
            </a:r>
            <a:r>
              <a:rPr lang="ru-RU" b="1" dirty="0"/>
              <a:t> поворотами. </a:t>
            </a:r>
            <a:r>
              <a:rPr lang="ru-RU" b="1" dirty="0" err="1"/>
              <a:t>Якщо</a:t>
            </a:r>
            <a:r>
              <a:rPr lang="ru-RU" b="1" dirty="0"/>
              <a:t> на </a:t>
            </a:r>
            <a:r>
              <a:rPr lang="ru-RU" b="1" dirty="0" err="1"/>
              <a:t>узбіччі</a:t>
            </a:r>
            <a:r>
              <a:rPr lang="ru-RU" b="1" dirty="0"/>
              <a:t> стоять </a:t>
            </a:r>
            <a:r>
              <a:rPr lang="ru-RU" b="1" dirty="0" err="1"/>
              <a:t>машини</a:t>
            </a:r>
            <a:r>
              <a:rPr lang="ru-RU" b="1" dirty="0"/>
              <a:t>, то не видно </a:t>
            </a:r>
            <a:r>
              <a:rPr lang="ru-RU" b="1" dirty="0" err="1"/>
              <a:t>проїзної</a:t>
            </a:r>
            <a:r>
              <a:rPr lang="ru-RU" b="1" dirty="0"/>
              <a:t> </a:t>
            </a:r>
            <a:r>
              <a:rPr lang="ru-RU" b="1" dirty="0" err="1"/>
              <a:t>частини</a:t>
            </a:r>
            <a:r>
              <a:rPr lang="ru-RU" b="1" dirty="0"/>
              <a:t>. </a:t>
            </a:r>
            <a:r>
              <a:rPr lang="ru-RU" b="1" dirty="0" err="1"/>
              <a:t>Такі</a:t>
            </a:r>
            <a:r>
              <a:rPr lang="ru-RU" b="1" dirty="0"/>
              <a:t> дороги </a:t>
            </a:r>
            <a:r>
              <a:rPr lang="ru-RU" b="1" dirty="0" err="1"/>
              <a:t>слід</a:t>
            </a:r>
            <a:r>
              <a:rPr lang="ru-RU" b="1" dirty="0"/>
              <a:t> </a:t>
            </a:r>
            <a:r>
              <a:rPr lang="ru-RU" b="1" dirty="0" err="1"/>
              <a:t>переходити</a:t>
            </a:r>
            <a:r>
              <a:rPr lang="ru-RU" b="1" dirty="0"/>
              <a:t> </a:t>
            </a:r>
            <a:r>
              <a:rPr lang="ru-RU" b="1" dirty="0" err="1"/>
              <a:t>дуже</a:t>
            </a:r>
            <a:r>
              <a:rPr lang="ru-RU" b="1" dirty="0"/>
              <a:t> </a:t>
            </a:r>
            <a:r>
              <a:rPr lang="ru-RU" b="1" dirty="0" err="1"/>
              <a:t>обережно</a:t>
            </a:r>
            <a:r>
              <a:rPr lang="ru-RU" b="1" dirty="0"/>
              <a:t>. </a:t>
            </a:r>
            <a:r>
              <a:rPr lang="ru-RU" b="1" dirty="0" err="1"/>
              <a:t>Найкраще</a:t>
            </a:r>
            <a:r>
              <a:rPr lang="ru-RU" b="1" dirty="0"/>
              <a:t> </a:t>
            </a:r>
            <a:r>
              <a:rPr lang="ru-RU" b="1" dirty="0" err="1"/>
              <a:t>дочекатися</a:t>
            </a:r>
            <a:r>
              <a:rPr lang="ru-RU" b="1" dirty="0"/>
              <a:t>, </a:t>
            </a:r>
            <a:r>
              <a:rPr lang="ru-RU" b="1" dirty="0" err="1"/>
              <a:t>поки</a:t>
            </a:r>
            <a:r>
              <a:rPr lang="ru-RU" b="1" dirty="0"/>
              <a:t> </a:t>
            </a:r>
            <a:r>
              <a:rPr lang="ru-RU" b="1" dirty="0" err="1"/>
              <a:t>від’їде</a:t>
            </a:r>
            <a:r>
              <a:rPr lang="ru-RU" b="1" dirty="0"/>
              <a:t> </a:t>
            </a:r>
            <a:r>
              <a:rPr lang="ru-RU" b="1" dirty="0" err="1"/>
              <a:t>транспортний</a:t>
            </a:r>
            <a:r>
              <a:rPr lang="ru-RU" b="1" dirty="0"/>
              <a:t> </a:t>
            </a:r>
            <a:r>
              <a:rPr lang="ru-RU" b="1" dirty="0" err="1"/>
              <a:t>засіб</a:t>
            </a:r>
            <a:r>
              <a:rPr lang="ru-RU" b="1" dirty="0"/>
              <a:t>, </a:t>
            </a:r>
            <a:r>
              <a:rPr lang="ru-RU" b="1" dirty="0" err="1"/>
              <a:t>або</a:t>
            </a:r>
            <a:r>
              <a:rPr lang="ru-RU" b="1" dirty="0"/>
              <a:t> перейти дорогу в </a:t>
            </a:r>
            <a:r>
              <a:rPr lang="ru-RU" b="1" dirty="0" err="1"/>
              <a:t>іншому</a:t>
            </a:r>
            <a:r>
              <a:rPr lang="ru-RU" b="1" dirty="0"/>
              <a:t> </a:t>
            </a:r>
            <a:r>
              <a:rPr lang="ru-RU" b="1" dirty="0" err="1"/>
              <a:t>місці</a:t>
            </a:r>
            <a:r>
              <a:rPr lang="ru-RU" b="1" dirty="0"/>
              <a:t> — де </a:t>
            </a:r>
            <a:r>
              <a:rPr lang="ru-RU" b="1" dirty="0" err="1"/>
              <a:t>проїзну</a:t>
            </a:r>
            <a:r>
              <a:rPr lang="ru-RU" b="1" dirty="0"/>
              <a:t> </a:t>
            </a:r>
            <a:r>
              <a:rPr lang="ru-RU" b="1" dirty="0" err="1"/>
              <a:t>частину</a:t>
            </a:r>
            <a:r>
              <a:rPr lang="ru-RU" b="1" dirty="0"/>
              <a:t> видно далеко з </a:t>
            </a:r>
            <a:r>
              <a:rPr lang="ru-RU" b="1" dirty="0" err="1"/>
              <a:t>обох</a:t>
            </a:r>
            <a:r>
              <a:rPr lang="ru-RU" b="1" dirty="0"/>
              <a:t> </a:t>
            </a:r>
            <a:r>
              <a:rPr lang="ru-RU" b="1" dirty="0" err="1"/>
              <a:t>боків</a:t>
            </a:r>
            <a:r>
              <a:rPr lang="ru-RU" b="1" dirty="0"/>
              <a:t>. </a:t>
            </a:r>
            <a:r>
              <a:rPr lang="ru-RU" b="1" dirty="0" err="1"/>
              <a:t>Виїзди</a:t>
            </a:r>
            <a:r>
              <a:rPr lang="ru-RU" b="1" dirty="0"/>
              <a:t> з </a:t>
            </a:r>
            <a:r>
              <a:rPr lang="ru-RU" b="1" dirty="0" err="1"/>
              <a:t>дворів</a:t>
            </a:r>
            <a:r>
              <a:rPr lang="ru-RU" b="1" dirty="0"/>
              <a:t>, автостоянок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заправних</a:t>
            </a:r>
            <a:r>
              <a:rPr lang="ru-RU" b="1" dirty="0"/>
              <a:t> </a:t>
            </a:r>
            <a:r>
              <a:rPr lang="ru-RU" b="1" dirty="0" err="1"/>
              <a:t>станцій</a:t>
            </a:r>
            <a:r>
              <a:rPr lang="ru-RU" b="1" dirty="0"/>
              <a:t> </a:t>
            </a:r>
            <a:r>
              <a:rPr lang="ru-RU" b="1" dirty="0" err="1"/>
              <a:t>також</a:t>
            </a:r>
            <a:r>
              <a:rPr lang="ru-RU" b="1" dirty="0"/>
              <a:t> </a:t>
            </a:r>
            <a:r>
              <a:rPr lang="ru-RU" b="1" dirty="0" err="1"/>
              <a:t>мають</a:t>
            </a:r>
            <a:r>
              <a:rPr lang="ru-RU" b="1" dirty="0"/>
              <a:t> </a:t>
            </a:r>
            <a:r>
              <a:rPr lang="ru-RU" b="1" dirty="0" err="1"/>
              <a:t>обмежену</a:t>
            </a:r>
            <a:r>
              <a:rPr lang="ru-RU" b="1" dirty="0"/>
              <a:t> </a:t>
            </a:r>
            <a:r>
              <a:rPr lang="ru-RU" b="1" dirty="0" err="1"/>
              <a:t>оглядовість</a:t>
            </a:r>
            <a:r>
              <a:rPr lang="ru-RU" b="1" dirty="0"/>
              <a:t>. </a:t>
            </a:r>
            <a:r>
              <a:rPr lang="ru-RU" b="1" dirty="0" err="1"/>
              <a:t>Автомобіль</a:t>
            </a:r>
            <a:r>
              <a:rPr lang="ru-RU" b="1" dirty="0"/>
              <a:t> </a:t>
            </a:r>
            <a:r>
              <a:rPr lang="ru-RU" b="1" dirty="0" err="1"/>
              <a:t>може</a:t>
            </a:r>
            <a:r>
              <a:rPr lang="ru-RU" b="1" dirty="0"/>
              <a:t> </a:t>
            </a:r>
            <a:r>
              <a:rPr lang="ru-RU" b="1" dirty="0" err="1"/>
              <a:t>з’явитися</a:t>
            </a:r>
            <a:r>
              <a:rPr lang="ru-RU" b="1" dirty="0"/>
              <a:t> </a:t>
            </a:r>
            <a:r>
              <a:rPr lang="ru-RU" b="1" dirty="0" err="1"/>
              <a:t>зненацька</a:t>
            </a:r>
            <a:r>
              <a:rPr lang="ru-RU" b="1" dirty="0"/>
              <a:t>! Будь </a:t>
            </a:r>
            <a:r>
              <a:rPr lang="ru-RU" b="1" dirty="0" err="1"/>
              <a:t>уважним</a:t>
            </a:r>
            <a:r>
              <a:rPr lang="ru-RU" b="1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8678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180975"/>
            <a:ext cx="10129837" cy="2219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9220" name="Picture 4" descr="Непомітні пішоходи: як убезпечити себе і дітей в темну пору доби на дорозі?  - DDK.DN.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" y="2581698"/>
            <a:ext cx="5629784" cy="3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Непомітні пішоходи: як убезпечити себе і дітей в темну пору доби на дорозі?  - Покровське районне управління поліці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324" y="2581698"/>
            <a:ext cx="5457825" cy="375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06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647" y="82034"/>
            <a:ext cx="3715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для пішоходів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5646" y="652880"/>
            <a:ext cx="118730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рухатися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тротуарами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пішохідними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доріжками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тримаючись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правого боку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темну пору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світловідбивальні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переходити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дорогу через "зебру"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підземних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переходах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Чекати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транспортний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засіб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тротуарах,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посадкових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майданчиках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місцях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регулюється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керуватися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сигналами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світлофору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місцях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здійснюється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ремонт дороги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обережним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обходити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місця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повинен бути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уважним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несприятливу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погоду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3153" y="4267200"/>
            <a:ext cx="1255497" cy="233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5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556" y="36940"/>
            <a:ext cx="38900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Пішоходам заборонено: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1556" y="753160"/>
            <a:ext cx="61435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Виходити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проїзну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впевнившись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відсутності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небезпеки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Раптово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виходити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вибігати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проїзну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пішохідний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перехід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Переходити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проїзну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поза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пішохідним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переходом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Затримуватися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зупинятися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пішохідному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переході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:\Users\LordAlex\Desktop\22612c234bfa25eb37145d3bca6f77d1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465" y="870260"/>
            <a:ext cx="5739101" cy="271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11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6200" y="401925"/>
            <a:ext cx="11963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000" b="1" dirty="0">
                <a:solidFill>
                  <a:srgbClr val="C00000"/>
                </a:solidFill>
                <a:latin typeface="Times New Roman"/>
                <a:cs typeface="Calibri"/>
              </a:rPr>
              <a:t>Пам'ятай</a:t>
            </a:r>
            <a:r>
              <a:rPr lang="uk-UA" sz="4000" b="1" dirty="0" smtClean="0">
                <a:solidFill>
                  <a:srgbClr val="C00000"/>
                </a:solidFill>
                <a:latin typeface="Times New Roman"/>
                <a:cs typeface="Calibri"/>
              </a:rPr>
              <a:t>!!!</a:t>
            </a:r>
          </a:p>
          <a:p>
            <a:pPr lvl="0" algn="ctr"/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Від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твоєї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дисципліни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на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дорозі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залежить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твоя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безпека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й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безпека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людей,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які</a:t>
            </a:r>
            <a:r>
              <a:rPr lang="ru-RU" sz="4000" b="1" dirty="0">
                <a:solidFill>
                  <a:srgbClr val="C00000"/>
                </a:solidFill>
                <a:latin typeface="Times New Roman"/>
                <a:cs typeface="Calibri"/>
              </a:rPr>
              <a:t> тебе </a:t>
            </a:r>
            <a:r>
              <a:rPr lang="ru-RU" sz="4000" b="1" dirty="0" err="1">
                <a:solidFill>
                  <a:srgbClr val="C00000"/>
                </a:solidFill>
                <a:latin typeface="Times New Roman"/>
                <a:cs typeface="Calibri"/>
              </a:rPr>
              <a:t>оточують</a:t>
            </a:r>
            <a:r>
              <a:rPr lang="ru-RU" sz="4000" b="1" dirty="0" smtClean="0">
                <a:solidFill>
                  <a:srgbClr val="C00000"/>
                </a:solidFill>
                <a:latin typeface="Times New Roman"/>
                <a:cs typeface="Calibri"/>
              </a:rPr>
              <a:t>!</a:t>
            </a:r>
            <a:endParaRPr lang="ru-RU" sz="4000" b="1" dirty="0">
              <a:solidFill>
                <a:srgbClr val="C00000"/>
              </a:solidFill>
              <a:latin typeface="Times New Roman"/>
              <a:cs typeface="Calibri"/>
            </a:endParaRPr>
          </a:p>
        </p:txBody>
      </p:sp>
      <p:pic>
        <p:nvPicPr>
          <p:cNvPr id="4" name="Picture 3" descr="C:\Users\LordAlex\Desktop\f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021" y="2586456"/>
            <a:ext cx="5337977" cy="373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Дети перебегают дорогу!? Как избежать трагедии?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6456"/>
            <a:ext cx="6642813" cy="373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59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3930" y="781049"/>
            <a:ext cx="10058400" cy="1210437"/>
          </a:xfrm>
        </p:spPr>
        <p:txBody>
          <a:bodyPr/>
          <a:lstStyle/>
          <a:p>
            <a:r>
              <a:rPr lang="uk-UA" dirty="0" smtClean="0"/>
              <a:t>Домашнє завдання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0525" y="2259300"/>
            <a:ext cx="111061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600" b="1" dirty="0" smtClean="0">
                <a:solidFill>
                  <a:srgbClr val="C00000"/>
                </a:solidFill>
                <a:latin typeface="Times New Roman"/>
                <a:cs typeface="Calibri"/>
              </a:rPr>
              <a:t>Усно: опрацювати §4;</a:t>
            </a:r>
          </a:p>
          <a:p>
            <a:pPr lvl="0"/>
            <a:r>
              <a:rPr lang="uk-UA" sz="3600" b="1" dirty="0" smtClean="0">
                <a:solidFill>
                  <a:srgbClr val="C00000"/>
                </a:solidFill>
                <a:latin typeface="Times New Roman"/>
                <a:cs typeface="Calibri"/>
              </a:rPr>
              <a:t>Письмово: виконати мозаїку завдань до теми (ст. 40)</a:t>
            </a:r>
            <a:endParaRPr lang="ru-RU" sz="3600" b="1" dirty="0">
              <a:solidFill>
                <a:srgbClr val="C00000"/>
              </a:solidFill>
              <a:latin typeface="Times New Roman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995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7975" y="1647825"/>
            <a:ext cx="11401424" cy="1228725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uk-UA" sz="9600" dirty="0" smtClean="0"/>
              <a:t>Дякую за увагу!</a:t>
            </a:r>
            <a:endParaRPr lang="ru-RU" sz="9600" dirty="0"/>
          </a:p>
        </p:txBody>
      </p:sp>
      <p:sp>
        <p:nvSpPr>
          <p:cNvPr id="4" name="AutoShape 2" descr="Смайлики картинки гиф анимации: Пока! Смайлик прощается скач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Смайлики картинки гиф анимации: Пока! Смайлик прощается скачать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Пока Смайлик — стоковая векторная графика и другие изображения на тему  Эмотикон - Эмотикон, Goodbye - Single Word, Махать - iStoc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До свидания - векторные изображения, До свидания картинки | Depositphoto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0" name="Picture 10" descr="Смайлик смайлик анимация, до свидания, Разное, лицо, слова Фразы png |  PNGW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753" y="3429000"/>
            <a:ext cx="2521796" cy="246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90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Ретро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304</TotalTime>
  <Words>506</Words>
  <Application>Microsoft Office PowerPoint</Application>
  <PresentationFormat>Произвольный</PresentationFormat>
  <Paragraphs>53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Ретро</vt:lpstr>
      <vt:lpstr>Тема уроку: Правила для пішоходів</vt:lpstr>
      <vt:lpstr>Презентация PowerPoint</vt:lpstr>
      <vt:lpstr>Презентация PowerPoint</vt:lpstr>
      <vt:lpstr>Для безпеки пішоходів на дорогах облаштовано пішохідні переходи. Вони бувають різні.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Рух транспорту на багатосмугових дорогах регулюється знаками «Напрями руху по смугах». Запам’ятай їх.</vt:lpstr>
      <vt:lpstr>При переході багатосмугової дороги слід користуватися такими правилами. Якщо дорога регулюється світлофором:</vt:lpstr>
      <vt:lpstr>Якщо дорога не регулюється світлофором: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Охорона здоров’я дітей. Гуманне ставлення до людей з особливими потребами.</dc:title>
  <dc:creator>User</dc:creator>
  <cp:lastModifiedBy>LordAlex</cp:lastModifiedBy>
  <cp:revision>42</cp:revision>
  <dcterms:created xsi:type="dcterms:W3CDTF">2021-01-13T16:37:46Z</dcterms:created>
  <dcterms:modified xsi:type="dcterms:W3CDTF">2023-12-16T14:28:59Z</dcterms:modified>
</cp:coreProperties>
</file>