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3" r:id="rId17"/>
    <p:sldId id="270" r:id="rId18"/>
    <p:sldId id="274" r:id="rId19"/>
    <p:sldId id="275" r:id="rId20"/>
    <p:sldId id="277" r:id="rId21"/>
    <p:sldId id="278" r:id="rId22"/>
    <p:sldId id="279" r:id="rId23"/>
    <p:sldId id="27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24296E-54F9-4C53-B4E9-28E7101B4AE5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F96FC5-A3F3-4C6E-9583-93E5AE9125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1083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F96FC5-A3F3-4C6E-9583-93E5AE912516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trips dir="ld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moz.gov.ua/article/health/otruennja-gribami-profilaktika-i-persha-dopomoga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428604"/>
            <a:ext cx="8143900" cy="3000396"/>
          </a:xfrm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90000"/>
          </a:bodyPr>
          <a:lstStyle/>
          <a:p>
            <a:r>
              <a:rPr lang="ru-RU" b="1" i="1" dirty="0" err="1" smtClean="0"/>
              <a:t>Симптоми</a:t>
            </a:r>
            <a:r>
              <a:rPr lang="ru-RU" b="1" i="1" dirty="0" smtClean="0"/>
              <a:t> </a:t>
            </a:r>
            <a:r>
              <a:rPr lang="ru-RU" b="1" i="1" dirty="0" err="1" smtClean="0"/>
              <a:t>харчового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отруєння</a:t>
            </a:r>
            <a:r>
              <a:rPr lang="ru-RU" b="1" i="1" dirty="0" smtClean="0"/>
              <a:t>. </a:t>
            </a:r>
            <a:r>
              <a:rPr lang="ru-RU" b="1" i="1" dirty="0" err="1" smtClean="0"/>
              <a:t>Отруйні</a:t>
            </a:r>
            <a:r>
              <a:rPr lang="ru-RU" b="1" i="1" dirty="0" smtClean="0"/>
              <a:t> </a:t>
            </a:r>
            <a:r>
              <a:rPr lang="ru-RU" b="1" i="1" dirty="0" err="1" smtClean="0"/>
              <a:t>рослини</a:t>
            </a:r>
            <a:r>
              <a:rPr lang="ru-RU" b="1" i="1" dirty="0" smtClean="0"/>
              <a:t> </a:t>
            </a:r>
            <a:r>
              <a:rPr lang="ru-RU" b="1" i="1" dirty="0" err="1" smtClean="0"/>
              <a:t>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гриби</a:t>
            </a:r>
            <a:r>
              <a:rPr lang="ru-RU" b="1" i="1" dirty="0" smtClean="0"/>
              <a:t>. </a:t>
            </a:r>
            <a:r>
              <a:rPr lang="ru-RU" b="1" i="1" dirty="0" err="1" smtClean="0"/>
              <a:t>Профілактика</a:t>
            </a:r>
            <a:r>
              <a:rPr lang="ru-RU" b="1" i="1" dirty="0" smtClean="0"/>
              <a:t> </a:t>
            </a:r>
            <a:r>
              <a:rPr lang="ru-RU" b="1" i="1" dirty="0" err="1" smtClean="0"/>
              <a:t>харчових</a:t>
            </a:r>
            <a:r>
              <a:rPr lang="ru-RU" b="1" i="1" dirty="0" smtClean="0"/>
              <a:t> </a:t>
            </a:r>
            <a:r>
              <a:rPr lang="ru-RU" b="1" i="1" dirty="0" err="1" smtClean="0"/>
              <a:t>отруєнь</a:t>
            </a:r>
            <a:r>
              <a:rPr lang="ru-RU" b="1" i="1" dirty="0" smtClean="0"/>
              <a:t>.</a:t>
            </a:r>
            <a:br>
              <a:rPr lang="ru-RU" b="1" i="1" dirty="0" smtClean="0"/>
            </a:br>
            <a:r>
              <a:rPr lang="ru-RU" b="1" i="1" dirty="0" err="1" smtClean="0"/>
              <a:t>Домедична</a:t>
            </a:r>
            <a:r>
              <a:rPr lang="ru-RU" b="1" i="1" dirty="0" smtClean="0"/>
              <a:t> </a:t>
            </a:r>
            <a:r>
              <a:rPr lang="ru-RU" b="1" i="1" dirty="0" err="1" smtClean="0"/>
              <a:t>допомога</a:t>
            </a:r>
            <a:r>
              <a:rPr lang="ru-RU" b="1" i="1" dirty="0" smtClean="0"/>
              <a:t> при </a:t>
            </a:r>
            <a:r>
              <a:rPr lang="ru-RU" b="1" i="1" dirty="0" err="1" smtClean="0"/>
              <a:t>харчових</a:t>
            </a:r>
            <a:r>
              <a:rPr lang="ru-RU" b="1" i="1" dirty="0" smtClean="0"/>
              <a:t> </a:t>
            </a:r>
            <a:r>
              <a:rPr lang="ru-RU" b="1" i="1" dirty="0" err="1" smtClean="0"/>
              <a:t>отруєннях</a:t>
            </a:r>
            <a:r>
              <a:rPr lang="ru-RU" b="1" i="1" dirty="0" smtClean="0"/>
              <a:t> та </a:t>
            </a:r>
            <a:r>
              <a:rPr lang="ru-RU" b="1" i="1" dirty="0" err="1" smtClean="0"/>
              <a:t>кишкових</a:t>
            </a:r>
            <a:r>
              <a:rPr lang="ru-RU" b="1" i="1" dirty="0" smtClean="0"/>
              <a:t> </a:t>
            </a:r>
            <a:r>
              <a:rPr lang="ru-RU" b="1" i="1" dirty="0" err="1" smtClean="0"/>
              <a:t>інфекціях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4214818"/>
            <a:ext cx="7406640" cy="17526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dirty="0" err="1"/>
              <a:t>Підготувала</a:t>
            </a:r>
            <a:endParaRPr lang="ru-RU" b="1" dirty="0"/>
          </a:p>
          <a:p>
            <a:pPr algn="ctr"/>
            <a:r>
              <a:rPr lang="ru-RU" b="1" dirty="0" err="1"/>
              <a:t>Сачук</a:t>
            </a:r>
            <a:r>
              <a:rPr lang="ru-RU" b="1" dirty="0"/>
              <a:t> </a:t>
            </a:r>
            <a:r>
              <a:rPr lang="ru-RU" b="1" dirty="0" err="1" smtClean="0"/>
              <a:t>Вікторія</a:t>
            </a:r>
            <a:r>
              <a:rPr lang="ru-RU" b="1" dirty="0" smtClean="0"/>
              <a:t> </a:t>
            </a:r>
            <a:r>
              <a:rPr lang="ru-RU" b="1" dirty="0" err="1"/>
              <a:t>Петрівна</a:t>
            </a:r>
            <a:endParaRPr lang="ru-RU" b="1" dirty="0"/>
          </a:p>
          <a:p>
            <a:pPr algn="ctr"/>
            <a:r>
              <a:rPr lang="ru-RU" b="1" dirty="0" err="1" smtClean="0"/>
              <a:t>у</a:t>
            </a:r>
            <a:r>
              <a:rPr lang="ru-RU" b="1" dirty="0" err="1" smtClean="0"/>
              <a:t>чителька</a:t>
            </a:r>
            <a:r>
              <a:rPr lang="ru-RU" b="1" dirty="0" smtClean="0"/>
              <a:t> </a:t>
            </a:r>
            <a:r>
              <a:rPr lang="ru-RU" b="1" dirty="0" err="1"/>
              <a:t>біології</a:t>
            </a:r>
            <a:r>
              <a:rPr lang="ru-RU" b="1" dirty="0"/>
              <a:t> та основ </a:t>
            </a:r>
            <a:r>
              <a:rPr lang="ru-RU" b="1" dirty="0" err="1"/>
              <a:t>здоров’я</a:t>
            </a:r>
            <a:endParaRPr lang="ru-RU" b="1" dirty="0"/>
          </a:p>
          <a:p>
            <a:pPr algn="ctr"/>
            <a:r>
              <a:rPr lang="ru-RU" b="1" dirty="0" err="1"/>
              <a:t>Монастирищенського</a:t>
            </a:r>
            <a:r>
              <a:rPr lang="ru-RU" b="1" dirty="0"/>
              <a:t> </a:t>
            </a:r>
            <a:r>
              <a:rPr lang="ru-RU" b="1" dirty="0" smtClean="0"/>
              <a:t> </a:t>
            </a:r>
            <a:r>
              <a:rPr lang="ru-RU" b="1" dirty="0" err="1" smtClean="0"/>
              <a:t>ліцею</a:t>
            </a:r>
            <a:r>
              <a:rPr lang="ru-RU" b="1" dirty="0" smtClean="0"/>
              <a:t> «</a:t>
            </a:r>
            <a:r>
              <a:rPr lang="ru-RU" b="1" dirty="0" err="1" smtClean="0"/>
              <a:t>Ерудит</a:t>
            </a:r>
            <a:r>
              <a:rPr lang="ru-RU" b="1" dirty="0"/>
              <a:t>»</a:t>
            </a:r>
          </a:p>
          <a:p>
            <a:pPr algn="ctr"/>
            <a:r>
              <a:rPr lang="ru-RU" b="1" dirty="0" err="1"/>
              <a:t>Монастирищенської</a:t>
            </a:r>
            <a:r>
              <a:rPr lang="ru-RU" b="1" dirty="0"/>
              <a:t> </a:t>
            </a:r>
            <a:r>
              <a:rPr lang="ru-RU" b="1" dirty="0" err="1" smtClean="0"/>
              <a:t>міської</a:t>
            </a:r>
            <a:r>
              <a:rPr lang="ru-RU" b="1" dirty="0" smtClean="0"/>
              <a:t> ради</a:t>
            </a:r>
            <a:endParaRPr lang="ru-RU" b="1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r>
              <a:rPr lang="ru-RU" b="1" dirty="0" smtClean="0"/>
              <a:t>Мета: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571612"/>
            <a:ext cx="8005026" cy="4800600"/>
          </a:xfrm>
        </p:spPr>
        <p:txBody>
          <a:bodyPr>
            <a:normAutofit fontScale="85000" lnSpcReduction="10000"/>
          </a:bodyPr>
          <a:lstStyle/>
          <a:p>
            <a:pPr marL="596646" indent="-514350">
              <a:buAutoNum type="arabicPeriod"/>
            </a:pPr>
            <a:r>
              <a:rPr lang="ru-RU" i="1" dirty="0" err="1" smtClean="0"/>
              <a:t>В</a:t>
            </a:r>
            <a:r>
              <a:rPr lang="ru-RU" i="1" dirty="0" err="1" smtClean="0"/>
              <a:t>иявити</a:t>
            </a:r>
            <a:r>
              <a:rPr lang="ru-RU" i="1" dirty="0" smtClean="0"/>
              <a:t> </a:t>
            </a:r>
            <a:r>
              <a:rPr lang="ru-RU" i="1" dirty="0" err="1" smtClean="0"/>
              <a:t>рівень</a:t>
            </a:r>
            <a:r>
              <a:rPr lang="ru-RU" i="1" dirty="0" smtClean="0"/>
              <a:t> </a:t>
            </a:r>
            <a:r>
              <a:rPr lang="ru-RU" i="1" dirty="0" err="1" smtClean="0"/>
              <a:t>знань</a:t>
            </a:r>
            <a:r>
              <a:rPr lang="ru-RU" i="1" dirty="0" smtClean="0"/>
              <a:t> та </a:t>
            </a:r>
            <a:r>
              <a:rPr lang="ru-RU" i="1" dirty="0" err="1" smtClean="0"/>
              <a:t>вмінь</a:t>
            </a:r>
            <a:r>
              <a:rPr lang="ru-RU" i="1" dirty="0" smtClean="0"/>
              <a:t> </a:t>
            </a:r>
            <a:r>
              <a:rPr lang="ru-RU" i="1" dirty="0" err="1" smtClean="0"/>
              <a:t>учнів</a:t>
            </a:r>
            <a:r>
              <a:rPr lang="ru-RU" i="1" dirty="0" smtClean="0"/>
              <a:t> </a:t>
            </a:r>
            <a:r>
              <a:rPr lang="ru-RU" i="1" dirty="0" err="1" smtClean="0"/>
              <a:t>щодо</a:t>
            </a:r>
            <a:r>
              <a:rPr lang="ru-RU" i="1" dirty="0" smtClean="0"/>
              <a:t> </a:t>
            </a:r>
            <a:r>
              <a:rPr lang="ru-RU" i="1" dirty="0" err="1" smtClean="0"/>
              <a:t>симптомів</a:t>
            </a:r>
            <a:r>
              <a:rPr lang="ru-RU" i="1" dirty="0" smtClean="0"/>
              <a:t> </a:t>
            </a:r>
            <a:r>
              <a:rPr lang="ru-RU" i="1" dirty="0" err="1" smtClean="0"/>
              <a:t>харчового</a:t>
            </a:r>
            <a:r>
              <a:rPr lang="ru-RU" i="1" dirty="0" smtClean="0"/>
              <a:t> </a:t>
            </a:r>
            <a:r>
              <a:rPr lang="ru-RU" i="1" dirty="0" err="1" smtClean="0"/>
              <a:t>отруєння</a:t>
            </a:r>
            <a:r>
              <a:rPr lang="ru-RU" i="1" dirty="0" smtClean="0"/>
              <a:t>, </a:t>
            </a:r>
            <a:r>
              <a:rPr lang="ru-RU" i="1" dirty="0" err="1" smtClean="0"/>
              <a:t>впізнавання</a:t>
            </a:r>
            <a:r>
              <a:rPr lang="ru-RU" i="1" dirty="0" smtClean="0"/>
              <a:t> </a:t>
            </a:r>
            <a:r>
              <a:rPr lang="ru-RU" i="1" dirty="0" err="1" smtClean="0"/>
              <a:t>отруйних</a:t>
            </a:r>
            <a:r>
              <a:rPr lang="ru-RU" i="1" dirty="0" smtClean="0"/>
              <a:t> </a:t>
            </a:r>
            <a:r>
              <a:rPr lang="ru-RU" i="1" dirty="0" err="1" smtClean="0"/>
              <a:t>рослин</a:t>
            </a:r>
            <a:r>
              <a:rPr lang="ru-RU" i="1" dirty="0" smtClean="0"/>
              <a:t> </a:t>
            </a:r>
            <a:r>
              <a:rPr lang="ru-RU" i="1" dirty="0" err="1" smtClean="0"/>
              <a:t>та</a:t>
            </a:r>
            <a:r>
              <a:rPr lang="ru-RU" i="1" dirty="0" smtClean="0"/>
              <a:t> </a:t>
            </a:r>
            <a:r>
              <a:rPr lang="ru-RU" i="1" dirty="0" err="1" smtClean="0"/>
              <a:t>грибів</a:t>
            </a:r>
            <a:r>
              <a:rPr lang="ru-RU" i="1" dirty="0" smtClean="0"/>
              <a:t>, </a:t>
            </a:r>
            <a:r>
              <a:rPr lang="ru-RU" i="1" dirty="0" err="1" smtClean="0"/>
              <a:t>організації</a:t>
            </a:r>
            <a:r>
              <a:rPr lang="ru-RU" i="1" dirty="0" smtClean="0"/>
              <a:t> </a:t>
            </a:r>
            <a:r>
              <a:rPr lang="ru-RU" i="1" dirty="0" err="1" smtClean="0"/>
              <a:t>та</a:t>
            </a:r>
            <a:r>
              <a:rPr lang="ru-RU" i="1" dirty="0" smtClean="0"/>
              <a:t> </a:t>
            </a:r>
            <a:r>
              <a:rPr lang="ru-RU" i="1" dirty="0" err="1" smtClean="0"/>
              <a:t>надання</a:t>
            </a:r>
            <a:r>
              <a:rPr lang="ru-RU" i="1" dirty="0" smtClean="0"/>
              <a:t> </a:t>
            </a:r>
            <a:r>
              <a:rPr lang="ru-RU" i="1" dirty="0" err="1" smtClean="0"/>
              <a:t>допомоги</a:t>
            </a:r>
            <a:r>
              <a:rPr lang="ru-RU" i="1" dirty="0" smtClean="0"/>
              <a:t> при </a:t>
            </a:r>
            <a:r>
              <a:rPr lang="ru-RU" i="1" dirty="0" err="1" smtClean="0"/>
              <a:t>харчових</a:t>
            </a:r>
            <a:r>
              <a:rPr lang="ru-RU" i="1" dirty="0" smtClean="0"/>
              <a:t> </a:t>
            </a:r>
            <a:r>
              <a:rPr lang="ru-RU" i="1" dirty="0" err="1" smtClean="0"/>
              <a:t>отруєннях</a:t>
            </a:r>
            <a:r>
              <a:rPr lang="ru-RU" i="1" dirty="0" smtClean="0"/>
              <a:t> та </a:t>
            </a:r>
            <a:r>
              <a:rPr lang="ru-RU" i="1" dirty="0" err="1" smtClean="0"/>
              <a:t>кишкових</a:t>
            </a:r>
            <a:r>
              <a:rPr lang="ru-RU" i="1" dirty="0" smtClean="0"/>
              <a:t> </a:t>
            </a:r>
            <a:r>
              <a:rPr lang="ru-RU" i="1" dirty="0" err="1" smtClean="0"/>
              <a:t>інфекціях</a:t>
            </a:r>
            <a:r>
              <a:rPr lang="ru-RU" i="1" dirty="0" smtClean="0"/>
              <a:t>.</a:t>
            </a:r>
            <a:endParaRPr lang="ru-RU" i="1" dirty="0" smtClean="0"/>
          </a:p>
          <a:p>
            <a:pPr marL="596646" indent="-514350">
              <a:buAutoNum type="arabicPeriod"/>
            </a:pPr>
            <a:r>
              <a:rPr lang="ru-RU" i="1" dirty="0" err="1" smtClean="0"/>
              <a:t>Ф</a:t>
            </a:r>
            <a:r>
              <a:rPr lang="ru-RU" i="1" dirty="0" err="1" smtClean="0"/>
              <a:t>ормувати</a:t>
            </a:r>
            <a:r>
              <a:rPr lang="ru-RU" i="1" dirty="0" smtClean="0"/>
              <a:t>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розвивати</a:t>
            </a:r>
            <a:r>
              <a:rPr lang="ru-RU" dirty="0" smtClean="0"/>
              <a:t> </a:t>
            </a:r>
            <a:r>
              <a:rPr lang="ru-RU" i="1" dirty="0" err="1" smtClean="0"/>
              <a:t>вміння</a:t>
            </a:r>
            <a:r>
              <a:rPr lang="ru-RU" i="1" dirty="0" smtClean="0"/>
              <a:t> </a:t>
            </a:r>
            <a:r>
              <a:rPr lang="ru-RU" i="1" dirty="0" err="1" smtClean="0"/>
              <a:t>командної</a:t>
            </a:r>
            <a:r>
              <a:rPr lang="ru-RU" i="1" dirty="0" smtClean="0"/>
              <a:t> </a:t>
            </a:r>
            <a:r>
              <a:rPr lang="ru-RU" i="1" dirty="0" err="1" smtClean="0"/>
              <a:t>роботи</a:t>
            </a:r>
            <a:r>
              <a:rPr lang="ru-RU" i="1" dirty="0" smtClean="0"/>
              <a:t> у </a:t>
            </a:r>
            <a:r>
              <a:rPr lang="ru-RU" i="1" dirty="0" err="1" smtClean="0"/>
              <a:t>групах,спостережливість</a:t>
            </a:r>
            <a:r>
              <a:rPr lang="ru-RU" i="1" dirty="0" smtClean="0"/>
              <a:t> </a:t>
            </a:r>
            <a:r>
              <a:rPr lang="ru-RU" i="1" dirty="0" err="1" smtClean="0"/>
              <a:t>під</a:t>
            </a:r>
            <a:r>
              <a:rPr lang="ru-RU" i="1" dirty="0" smtClean="0"/>
              <a:t> час </a:t>
            </a:r>
            <a:r>
              <a:rPr lang="ru-RU" i="1" dirty="0" err="1" smtClean="0"/>
              <a:t>визначення</a:t>
            </a:r>
            <a:r>
              <a:rPr lang="ru-RU" i="1" dirty="0" smtClean="0"/>
              <a:t> </a:t>
            </a:r>
            <a:r>
              <a:rPr lang="ru-RU" i="1" dirty="0" err="1" smtClean="0"/>
              <a:t>отруйних</a:t>
            </a:r>
            <a:r>
              <a:rPr lang="ru-RU" i="1" dirty="0" smtClean="0"/>
              <a:t>(</a:t>
            </a:r>
            <a:r>
              <a:rPr lang="ru-RU" i="1" dirty="0" err="1" smtClean="0"/>
              <a:t>їстівних</a:t>
            </a:r>
            <a:r>
              <a:rPr lang="ru-RU" i="1" dirty="0" smtClean="0"/>
              <a:t>) </a:t>
            </a:r>
            <a:r>
              <a:rPr lang="ru-RU" i="1" dirty="0" err="1" smtClean="0"/>
              <a:t>рослин</a:t>
            </a:r>
            <a:r>
              <a:rPr lang="ru-RU" i="1" dirty="0" smtClean="0"/>
              <a:t> та </a:t>
            </a:r>
            <a:r>
              <a:rPr lang="ru-RU" i="1" dirty="0" err="1" smtClean="0"/>
              <a:t>грибів</a:t>
            </a:r>
            <a:r>
              <a:rPr lang="ru-RU" i="1" dirty="0" smtClean="0"/>
              <a:t>.</a:t>
            </a:r>
            <a:endParaRPr lang="ru-RU" i="1" dirty="0" smtClean="0"/>
          </a:p>
          <a:p>
            <a:pPr marL="596646" indent="-514350">
              <a:buAutoNum type="arabicPeriod"/>
            </a:pPr>
            <a:r>
              <a:rPr lang="ru-RU" i="1" dirty="0" err="1" smtClean="0"/>
              <a:t>В</a:t>
            </a:r>
            <a:r>
              <a:rPr lang="ru-RU" i="1" dirty="0" err="1" smtClean="0"/>
              <a:t>иховувати</a:t>
            </a:r>
            <a:r>
              <a:rPr lang="ru-RU" i="1" dirty="0" smtClean="0"/>
              <a:t> </a:t>
            </a:r>
            <a:r>
              <a:rPr lang="ru-RU" i="1" dirty="0" err="1" smtClean="0"/>
              <a:t>компетентісний</a:t>
            </a:r>
            <a:r>
              <a:rPr lang="ru-RU" i="1" dirty="0" smtClean="0"/>
              <a:t> </a:t>
            </a:r>
            <a:r>
              <a:rPr lang="ru-RU" i="1" dirty="0" err="1" smtClean="0"/>
              <a:t>підхід</a:t>
            </a:r>
            <a:r>
              <a:rPr lang="ru-RU" i="1" dirty="0" smtClean="0"/>
              <a:t> </a:t>
            </a:r>
            <a:r>
              <a:rPr lang="ru-RU" i="1" dirty="0" err="1" smtClean="0"/>
              <a:t>використання</a:t>
            </a:r>
            <a:r>
              <a:rPr lang="ru-RU" i="1" dirty="0" smtClean="0"/>
              <a:t> </a:t>
            </a:r>
            <a:r>
              <a:rPr lang="ru-RU" i="1" dirty="0" err="1" smtClean="0"/>
              <a:t>знань</a:t>
            </a:r>
            <a:r>
              <a:rPr lang="ru-RU" i="1" dirty="0" smtClean="0"/>
              <a:t> теми у </a:t>
            </a:r>
            <a:r>
              <a:rPr lang="ru-RU" i="1" dirty="0" err="1" smtClean="0"/>
              <a:t>щоденному</a:t>
            </a:r>
            <a:r>
              <a:rPr lang="ru-RU" i="1" dirty="0" smtClean="0"/>
              <a:t> </a:t>
            </a:r>
            <a:r>
              <a:rPr lang="ru-RU" i="1" dirty="0" err="1" smtClean="0"/>
              <a:t>житті</a:t>
            </a:r>
            <a:r>
              <a:rPr lang="ru-RU" i="1" dirty="0" smtClean="0"/>
              <a:t>. </a:t>
            </a: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reflection blurRad="6350" stA="50000" endA="300" endPos="5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ru-RU" b="1" dirty="0" err="1" smtClean="0"/>
              <a:t>Зм</a:t>
            </a:r>
            <a:r>
              <a:rPr lang="uk-UA" b="1" dirty="0" err="1" smtClean="0"/>
              <a:t>іст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14422"/>
            <a:ext cx="7790712" cy="4800600"/>
          </a:xfrm>
        </p:spPr>
        <p:txBody>
          <a:bodyPr/>
          <a:lstStyle/>
          <a:p>
            <a:pPr marL="596646" indent="-514350">
              <a:buAutoNum type="arabicPeriod"/>
            </a:pPr>
            <a:r>
              <a:rPr lang="ru-RU" i="1" dirty="0" err="1" smtClean="0"/>
              <a:t>Симптоми</a:t>
            </a:r>
            <a:r>
              <a:rPr lang="ru-RU" i="1" dirty="0" smtClean="0"/>
              <a:t> </a:t>
            </a:r>
            <a:r>
              <a:rPr lang="ru-RU" i="1" dirty="0" err="1" smtClean="0"/>
              <a:t>харчового</a:t>
            </a:r>
            <a:r>
              <a:rPr lang="ru-RU" i="1" dirty="0" smtClean="0"/>
              <a:t> </a:t>
            </a:r>
            <a:r>
              <a:rPr lang="ru-RU" i="1" dirty="0" err="1" smtClean="0"/>
              <a:t>отруєння</a:t>
            </a:r>
            <a:r>
              <a:rPr lang="ru-RU" i="1" dirty="0" smtClean="0"/>
              <a:t>.</a:t>
            </a:r>
          </a:p>
          <a:p>
            <a:pPr marL="596646" indent="-514350">
              <a:buAutoNum type="arabicPeriod"/>
            </a:pPr>
            <a:r>
              <a:rPr lang="ru-RU" i="1" dirty="0" err="1" smtClean="0"/>
              <a:t>Отруйні</a:t>
            </a:r>
            <a:r>
              <a:rPr lang="ru-RU" i="1" dirty="0" smtClean="0"/>
              <a:t> </a:t>
            </a:r>
            <a:r>
              <a:rPr lang="ru-RU" i="1" dirty="0" err="1" smtClean="0"/>
              <a:t>рослини</a:t>
            </a:r>
            <a:r>
              <a:rPr lang="ru-RU" i="1" dirty="0" smtClean="0"/>
              <a:t>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гриби</a:t>
            </a:r>
            <a:r>
              <a:rPr lang="ru-RU" i="1" dirty="0" smtClean="0"/>
              <a:t>.</a:t>
            </a:r>
          </a:p>
          <a:p>
            <a:pPr marL="596646" indent="-514350">
              <a:buAutoNum type="arabicPeriod"/>
            </a:pPr>
            <a:r>
              <a:rPr lang="ru-RU" i="1" dirty="0" smtClean="0"/>
              <a:t>Причини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профілактика</a:t>
            </a:r>
            <a:r>
              <a:rPr lang="ru-RU" i="1" dirty="0" smtClean="0"/>
              <a:t> </a:t>
            </a:r>
            <a:r>
              <a:rPr lang="ru-RU" i="1" dirty="0" err="1" smtClean="0"/>
              <a:t>харчових</a:t>
            </a:r>
            <a:r>
              <a:rPr lang="ru-RU" i="1" dirty="0" smtClean="0"/>
              <a:t> </a:t>
            </a:r>
            <a:r>
              <a:rPr lang="ru-RU" i="1" dirty="0" err="1" smtClean="0"/>
              <a:t>отруєнь</a:t>
            </a:r>
            <a:r>
              <a:rPr lang="ru-RU" i="1" dirty="0" smtClean="0"/>
              <a:t>. </a:t>
            </a:r>
            <a:r>
              <a:rPr lang="ru-RU" i="1" dirty="0" err="1" smtClean="0"/>
              <a:t>Домедична</a:t>
            </a:r>
            <a:r>
              <a:rPr lang="ru-RU" i="1" dirty="0" smtClean="0"/>
              <a:t> </a:t>
            </a:r>
            <a:r>
              <a:rPr lang="ru-RU" i="1" dirty="0" err="1" smtClean="0"/>
              <a:t>допомога</a:t>
            </a:r>
            <a:r>
              <a:rPr lang="ru-RU" i="1" dirty="0" smtClean="0"/>
              <a:t> при </a:t>
            </a:r>
            <a:r>
              <a:rPr lang="ru-RU" i="1" dirty="0" err="1" smtClean="0"/>
              <a:t>харчових</a:t>
            </a:r>
            <a:r>
              <a:rPr lang="ru-RU" i="1" dirty="0" smtClean="0"/>
              <a:t> </a:t>
            </a:r>
            <a:r>
              <a:rPr lang="ru-RU" i="1" dirty="0" err="1" smtClean="0"/>
              <a:t>отруєннях</a:t>
            </a:r>
            <a:r>
              <a:rPr lang="ru-RU" i="1" dirty="0" smtClean="0"/>
              <a:t> та </a:t>
            </a:r>
            <a:r>
              <a:rPr lang="ru-RU" i="1" dirty="0" err="1" smtClean="0"/>
              <a:t>кишкових</a:t>
            </a:r>
            <a:r>
              <a:rPr lang="ru-RU" i="1" dirty="0" smtClean="0"/>
              <a:t> </a:t>
            </a:r>
            <a:r>
              <a:rPr lang="ru-RU" i="1" dirty="0" err="1" smtClean="0"/>
              <a:t>інфекціях</a:t>
            </a:r>
            <a:r>
              <a:rPr lang="ru-RU" i="1" dirty="0" smtClean="0"/>
              <a:t>.</a:t>
            </a:r>
          </a:p>
          <a:p>
            <a:pPr marL="596646" indent="-514350">
              <a:buFont typeface="Wingdings 2"/>
              <a:buAutoNum type="arabicPeriod"/>
            </a:pPr>
            <a:r>
              <a:rPr lang="ru-RU" i="1" dirty="0" err="1" smtClean="0"/>
              <a:t>Запитання</a:t>
            </a:r>
            <a:r>
              <a:rPr lang="ru-RU" i="1" dirty="0" smtClean="0"/>
              <a:t> для </a:t>
            </a:r>
            <a:r>
              <a:rPr lang="ru-RU" i="1" dirty="0" err="1" smtClean="0"/>
              <a:t>повторення</a:t>
            </a:r>
            <a:r>
              <a:rPr lang="ru-RU" i="1" dirty="0" smtClean="0"/>
              <a:t> </a:t>
            </a:r>
            <a:r>
              <a:rPr lang="ru-RU" i="1" dirty="0" err="1" smtClean="0"/>
              <a:t>й</a:t>
            </a:r>
            <a:r>
              <a:rPr lang="ru-RU" i="1" dirty="0" smtClean="0"/>
              <a:t> </a:t>
            </a:r>
            <a:r>
              <a:rPr lang="ru-RU" i="1" dirty="0" err="1" smtClean="0"/>
              <a:t>обговорення</a:t>
            </a:r>
            <a:endParaRPr lang="ru-RU" i="1" dirty="0" smtClean="0"/>
          </a:p>
          <a:p>
            <a:pPr marL="596646" indent="-514350">
              <a:buAutoNum type="arabicPeriod"/>
            </a:pPr>
            <a:r>
              <a:rPr lang="uk-UA" i="1" dirty="0" smtClean="0"/>
              <a:t>Висновок.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Ð±Ð¾Ð»Ð¸Ñ Ð¶Ð¸Ð²Ð¾Ñ"/>
          <p:cNvPicPr>
            <a:picLocks noChangeAspect="1" noChangeArrowheads="1"/>
          </p:cNvPicPr>
          <p:nvPr/>
        </p:nvPicPr>
        <p:blipFill>
          <a:blip r:embed="rId2" cstate="print"/>
          <a:srcRect l="28846" r="30769"/>
          <a:stretch>
            <a:fillRect/>
          </a:stretch>
        </p:blipFill>
        <p:spPr bwMode="auto">
          <a:xfrm>
            <a:off x="500034" y="4071942"/>
            <a:ext cx="2214578" cy="257173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85728"/>
            <a:ext cx="7933588" cy="4800600"/>
          </a:xfrm>
        </p:spPr>
        <p:txBody>
          <a:bodyPr>
            <a:normAutofit fontScale="92500"/>
          </a:bodyPr>
          <a:lstStyle/>
          <a:p>
            <a:r>
              <a:rPr lang="ru-RU" b="1" i="1" dirty="0" err="1" smtClean="0"/>
              <a:t>Обміркуйте</a:t>
            </a:r>
            <a:r>
              <a:rPr lang="ru-RU" b="1" i="1" dirty="0" smtClean="0"/>
              <a:t> </a:t>
            </a:r>
            <a:r>
              <a:rPr lang="ru-RU" b="1" i="1" dirty="0" err="1" smtClean="0"/>
              <a:t>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обговоріть</a:t>
            </a:r>
            <a:r>
              <a:rPr lang="ru-RU" b="1" i="1" dirty="0" smtClean="0"/>
              <a:t> </a:t>
            </a:r>
            <a:r>
              <a:rPr lang="ru-RU" b="1" i="1" dirty="0" err="1" smtClean="0"/>
              <a:t>ситуацію</a:t>
            </a:r>
            <a:r>
              <a:rPr lang="ru-RU" dirty="0" smtClean="0"/>
              <a:t>.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 err="1" smtClean="0"/>
              <a:t>Вітя</a:t>
            </a:r>
            <a:r>
              <a:rPr lang="ru-RU" dirty="0" smtClean="0"/>
              <a:t> по </a:t>
            </a:r>
            <a:r>
              <a:rPr lang="ru-RU" dirty="0" err="1" smtClean="0"/>
              <a:t>дорозі</a:t>
            </a:r>
            <a:r>
              <a:rPr lang="ru-RU" dirty="0" smtClean="0"/>
              <a:t>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школи</a:t>
            </a:r>
            <a:r>
              <a:rPr lang="ru-RU" dirty="0" smtClean="0"/>
              <a:t> </a:t>
            </a:r>
            <a:r>
              <a:rPr lang="ru-RU" dirty="0" err="1" smtClean="0"/>
              <a:t>додому</a:t>
            </a:r>
            <a:r>
              <a:rPr lang="ru-RU" dirty="0" smtClean="0"/>
              <a:t> купив </a:t>
            </a:r>
            <a:r>
              <a:rPr lang="ru-RU" dirty="0" err="1" smtClean="0"/>
              <a:t>собі</a:t>
            </a:r>
            <a:r>
              <a:rPr lang="ru-RU" dirty="0" smtClean="0"/>
              <a:t> </a:t>
            </a:r>
            <a:r>
              <a:rPr lang="ru-RU" dirty="0" err="1" smtClean="0"/>
              <a:t>пиріжок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м’ясом</a:t>
            </a:r>
            <a:r>
              <a:rPr lang="ru-RU" dirty="0" smtClean="0"/>
              <a:t> та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задоволенням</a:t>
            </a:r>
            <a:r>
              <a:rPr lang="ru-RU" dirty="0" smtClean="0"/>
              <a:t> </a:t>
            </a:r>
            <a:r>
              <a:rPr lang="ru-RU" dirty="0" err="1" smtClean="0"/>
              <a:t>з’їв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прямо на </a:t>
            </a:r>
            <a:r>
              <a:rPr lang="ru-RU" dirty="0" err="1" smtClean="0"/>
              <a:t>вулиці</a:t>
            </a:r>
            <a:r>
              <a:rPr lang="ru-RU" dirty="0" smtClean="0"/>
              <a:t>. Через </a:t>
            </a:r>
            <a:r>
              <a:rPr lang="ru-RU" dirty="0" err="1" smtClean="0"/>
              <a:t>якийсь</a:t>
            </a:r>
            <a:r>
              <a:rPr lang="ru-RU" dirty="0" smtClean="0"/>
              <a:t> час, коли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удома</a:t>
            </a:r>
            <a:r>
              <a:rPr lang="ru-RU" dirty="0" smtClean="0"/>
              <a:t>, у </a:t>
            </a:r>
            <a:r>
              <a:rPr lang="ru-RU" dirty="0" err="1" smtClean="0"/>
              <a:t>нього</a:t>
            </a:r>
            <a:r>
              <a:rPr lang="ru-RU" dirty="0" smtClean="0"/>
              <a:t> </a:t>
            </a:r>
            <a:r>
              <a:rPr lang="ru-RU" dirty="0" err="1" smtClean="0"/>
              <a:t>заболів</a:t>
            </a:r>
            <a:r>
              <a:rPr lang="ru-RU" dirty="0" smtClean="0"/>
              <a:t> </a:t>
            </a:r>
            <a:r>
              <a:rPr lang="ru-RU" dirty="0" err="1" smtClean="0"/>
              <a:t>живіт</a:t>
            </a:r>
            <a:r>
              <a:rPr lang="ru-RU" dirty="0" smtClean="0"/>
              <a:t>. </a:t>
            </a:r>
            <a:r>
              <a:rPr lang="ru-RU" dirty="0" err="1" smtClean="0"/>
              <a:t>Вітя</a:t>
            </a:r>
            <a:r>
              <a:rPr lang="ru-RU" dirty="0" smtClean="0"/>
              <a:t> </a:t>
            </a:r>
            <a:r>
              <a:rPr lang="ru-RU" dirty="0" err="1" smtClean="0"/>
              <a:t>вирішив</a:t>
            </a:r>
            <a:r>
              <a:rPr lang="ru-RU" dirty="0" smtClean="0"/>
              <a:t> не </a:t>
            </a:r>
            <a:r>
              <a:rPr lang="ru-RU" dirty="0" err="1" smtClean="0"/>
              <a:t>засмучувати</a:t>
            </a:r>
            <a:r>
              <a:rPr lang="ru-RU" dirty="0" smtClean="0"/>
              <a:t> маму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потерпіти</a:t>
            </a:r>
            <a:r>
              <a:rPr lang="ru-RU" dirty="0" smtClean="0"/>
              <a:t>, </a:t>
            </a:r>
            <a:r>
              <a:rPr lang="ru-RU" dirty="0" err="1" smtClean="0"/>
              <a:t>дочекатися</a:t>
            </a:r>
            <a:r>
              <a:rPr lang="ru-RU" dirty="0" smtClean="0"/>
              <a:t>, коли </a:t>
            </a:r>
            <a:r>
              <a:rPr lang="ru-RU" dirty="0" err="1" smtClean="0"/>
              <a:t>біль</a:t>
            </a:r>
            <a:r>
              <a:rPr lang="ru-RU" dirty="0" smtClean="0"/>
              <a:t> сам мине. </a:t>
            </a:r>
            <a:r>
              <a:rPr lang="ru-RU" dirty="0" err="1" smtClean="0"/>
              <a:t>Однак</a:t>
            </a:r>
            <a:r>
              <a:rPr lang="ru-RU" dirty="0" smtClean="0"/>
              <a:t> </a:t>
            </a:r>
            <a:r>
              <a:rPr lang="ru-RU" dirty="0" err="1" smtClean="0"/>
              <a:t>надвечір</a:t>
            </a:r>
            <a:r>
              <a:rPr lang="ru-RU" dirty="0" smtClean="0"/>
              <a:t> у </a:t>
            </a:r>
            <a:r>
              <a:rPr lang="ru-RU" dirty="0" err="1" smtClean="0"/>
              <a:t>нього</a:t>
            </a:r>
            <a:r>
              <a:rPr lang="ru-RU" dirty="0" smtClean="0"/>
              <a:t> </a:t>
            </a:r>
            <a:r>
              <a:rPr lang="ru-RU" dirty="0" err="1" smtClean="0"/>
              <a:t>почалася</a:t>
            </a:r>
            <a:r>
              <a:rPr lang="ru-RU" dirty="0" smtClean="0"/>
              <a:t> </a:t>
            </a:r>
            <a:r>
              <a:rPr lang="ru-RU" dirty="0" err="1" smtClean="0"/>
              <a:t>блювота</a:t>
            </a:r>
            <a:r>
              <a:rPr lang="ru-RU" dirty="0" smtClean="0"/>
              <a:t>, та </a:t>
            </a:r>
            <a:r>
              <a:rPr lang="ru-RU" dirty="0" err="1" smtClean="0"/>
              <a:t>така</a:t>
            </a:r>
            <a:r>
              <a:rPr lang="ru-RU" dirty="0" smtClean="0"/>
              <a:t> сильна,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довелося</a:t>
            </a:r>
            <a:r>
              <a:rPr lang="ru-RU" dirty="0" smtClean="0"/>
              <a:t> </a:t>
            </a:r>
            <a:r>
              <a:rPr lang="ru-RU" dirty="0" err="1" smtClean="0"/>
              <a:t>їхати</a:t>
            </a:r>
            <a:r>
              <a:rPr lang="ru-RU" dirty="0" smtClean="0"/>
              <a:t> в </a:t>
            </a:r>
            <a:r>
              <a:rPr lang="ru-RU" dirty="0" err="1" smtClean="0"/>
              <a:t>лікарню</a:t>
            </a:r>
            <a:r>
              <a:rPr lang="ru-RU" dirty="0" smtClean="0"/>
              <a:t>.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Вітя</a:t>
            </a:r>
            <a:r>
              <a:rPr lang="ru-RU" dirty="0" smtClean="0"/>
              <a:t> </a:t>
            </a:r>
            <a:r>
              <a:rPr lang="ru-RU" dirty="0" err="1" smtClean="0"/>
              <a:t>зробив</a:t>
            </a:r>
            <a:r>
              <a:rPr lang="ru-RU" dirty="0" smtClean="0"/>
              <a:t> неправильно? </a:t>
            </a:r>
            <a:r>
              <a:rPr lang="ru-RU" dirty="0" err="1" smtClean="0"/>
              <a:t>Чому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1028" name="Picture 4" descr="ÐÐ°ÑÑÐ¸Ð½ÐºÐ¸ Ð¿Ð¾ Ð·Ð°Ð¿ÑÐ¾ÑÑ ÑÐ²Ð¸Ð´ÐºÐ° Ð´Ð¾Ð¿Ð¾Ð¼Ð¾Ð³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5072074"/>
            <a:ext cx="4429106" cy="150017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ÐÐ°ÑÑÐ¸Ð½ÐºÐ¸ Ð¿Ð¾ Ð·Ð°Ð¿ÑÐ¾ÑÑ ÑÐ°ÑÑÐ¾Ð²Ðµ Ð¾ÑÑÑÑÐ½Ð½Ñ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643314"/>
            <a:ext cx="4572032" cy="300039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rmAutofit fontScale="90000"/>
          </a:bodyPr>
          <a:lstStyle/>
          <a:p>
            <a:r>
              <a:rPr lang="ru-RU" b="1" i="1" dirty="0" err="1" smtClean="0">
                <a:effectLst/>
              </a:rPr>
              <a:t>Симптоми</a:t>
            </a:r>
            <a:r>
              <a:rPr lang="ru-RU" b="1" i="1" dirty="0" smtClean="0">
                <a:effectLst/>
              </a:rPr>
              <a:t> </a:t>
            </a:r>
            <a:r>
              <a:rPr lang="ru-RU" b="1" i="1" dirty="0" err="1" smtClean="0">
                <a:effectLst/>
              </a:rPr>
              <a:t>харчового</a:t>
            </a:r>
            <a:r>
              <a:rPr lang="ru-RU" b="1" i="1" dirty="0" smtClean="0">
                <a:effectLst/>
              </a:rPr>
              <a:t> </a:t>
            </a:r>
            <a:r>
              <a:rPr lang="ru-RU" b="1" i="1" dirty="0" err="1" smtClean="0">
                <a:effectLst/>
              </a:rPr>
              <a:t>отруєння</a:t>
            </a:r>
            <a:endParaRPr lang="ru-RU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/>
          <a:lstStyle/>
          <a:p>
            <a:pPr algn="ctr"/>
            <a:r>
              <a:rPr lang="ru-RU" b="1" i="1" dirty="0" err="1" smtClean="0"/>
              <a:t>Харчове</a:t>
            </a:r>
            <a:r>
              <a:rPr lang="ru-RU" b="1" i="1" dirty="0" smtClean="0"/>
              <a:t> </a:t>
            </a:r>
            <a:r>
              <a:rPr lang="ru-RU" b="1" i="1" dirty="0" err="1" smtClean="0"/>
              <a:t>отруєння</a:t>
            </a:r>
            <a:r>
              <a:rPr lang="ru-RU" b="1" i="1" dirty="0" smtClean="0"/>
              <a:t> 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такий</a:t>
            </a:r>
            <a:r>
              <a:rPr lang="ru-RU" dirty="0" smtClean="0"/>
              <a:t> стан,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якого</a:t>
            </a:r>
            <a:r>
              <a:rPr lang="ru-RU" dirty="0" smtClean="0"/>
              <a:t> </a:t>
            </a:r>
            <a:r>
              <a:rPr lang="ru-RU" dirty="0" err="1" smtClean="0"/>
              <a:t>відбувається</a:t>
            </a:r>
            <a:r>
              <a:rPr lang="ru-RU" dirty="0" smtClean="0"/>
              <a:t> </a:t>
            </a:r>
            <a:r>
              <a:rPr lang="ru-RU" dirty="0" err="1" smtClean="0"/>
              <a:t>інтоксикація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 через </a:t>
            </a:r>
            <a:r>
              <a:rPr lang="ru-RU" dirty="0" err="1" smtClean="0"/>
              <a:t>потрапляння</a:t>
            </a:r>
            <a:r>
              <a:rPr lang="ru-RU" dirty="0" smtClean="0"/>
              <a:t> в кишечник </a:t>
            </a:r>
            <a:r>
              <a:rPr lang="ru-RU" dirty="0" err="1" smtClean="0"/>
              <a:t>продуктів</a:t>
            </a:r>
            <a:r>
              <a:rPr lang="ru-RU" dirty="0" smtClean="0"/>
              <a:t> </a:t>
            </a:r>
            <a:r>
              <a:rPr lang="ru-RU" dirty="0" err="1" smtClean="0"/>
              <a:t>недоброякісного</a:t>
            </a:r>
            <a:r>
              <a:rPr lang="ru-RU" dirty="0" smtClean="0"/>
              <a:t> </a:t>
            </a:r>
            <a:r>
              <a:rPr lang="ru-RU" dirty="0" err="1" smtClean="0"/>
              <a:t>приготування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8908" y="357166"/>
            <a:ext cx="8505092" cy="1338258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/>
              <a:t>Лікарі</a:t>
            </a:r>
            <a:r>
              <a:rPr lang="ru-RU" dirty="0" smtClean="0"/>
              <a:t> </a:t>
            </a:r>
            <a:r>
              <a:rPr lang="ru-RU" dirty="0" err="1" smtClean="0"/>
              <a:t>поділяють</a:t>
            </a:r>
            <a:r>
              <a:rPr lang="ru-RU" dirty="0" smtClean="0"/>
              <a:t> </a:t>
            </a:r>
            <a:r>
              <a:rPr lang="ru-RU" dirty="0" err="1" smtClean="0"/>
              <a:t>харчові</a:t>
            </a:r>
            <a:r>
              <a:rPr lang="ru-RU" dirty="0" smtClean="0"/>
              <a:t> </a:t>
            </a:r>
            <a:r>
              <a:rPr lang="ru-RU" dirty="0" err="1" smtClean="0"/>
              <a:t>отруєння</a:t>
            </a:r>
            <a:r>
              <a:rPr lang="ru-RU" dirty="0" smtClean="0"/>
              <a:t> на </a:t>
            </a:r>
            <a:r>
              <a:rPr lang="ru-RU" dirty="0" err="1" smtClean="0"/>
              <a:t>дві</a:t>
            </a:r>
            <a:r>
              <a:rPr lang="ru-RU" dirty="0" smtClean="0"/>
              <a:t> </a:t>
            </a:r>
            <a:r>
              <a:rPr lang="ru-RU" dirty="0" err="1" smtClean="0"/>
              <a:t>групи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 rot="2363129">
            <a:off x="2804927" y="1243183"/>
            <a:ext cx="571504" cy="71438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19685773">
            <a:off x="6360681" y="1311481"/>
            <a:ext cx="571504" cy="71438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071538" y="2143116"/>
            <a:ext cx="3000396" cy="2000264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2571744"/>
            <a:ext cx="2857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err="1" smtClean="0"/>
              <a:t>харчові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токсикоінфекції</a:t>
            </a:r>
            <a:endParaRPr lang="ru-RU" sz="2800" b="1" dirty="0"/>
          </a:p>
        </p:txBody>
      </p:sp>
      <p:sp>
        <p:nvSpPr>
          <p:cNvPr id="8" name="Овал 7"/>
          <p:cNvSpPr/>
          <p:nvPr/>
        </p:nvSpPr>
        <p:spPr>
          <a:xfrm>
            <a:off x="5572132" y="2143116"/>
            <a:ext cx="3000396" cy="2000264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643570" y="2571744"/>
            <a:ext cx="30003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 smtClean="0"/>
              <a:t>харчові</a:t>
            </a:r>
            <a:r>
              <a:rPr lang="ru-RU" sz="3200" b="1" i="1" dirty="0" smtClean="0"/>
              <a:t> </a:t>
            </a:r>
            <a:r>
              <a:rPr lang="ru-RU" sz="3200" b="1" i="1" dirty="0" err="1" smtClean="0"/>
              <a:t>інтоксикації</a:t>
            </a:r>
            <a:endParaRPr lang="ru-RU" sz="3200" b="1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2428860" y="4214818"/>
            <a:ext cx="285752" cy="35719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7072330" y="4214818"/>
            <a:ext cx="285752" cy="35719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85852" y="4643446"/>
            <a:ext cx="2571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в </a:t>
            </a:r>
            <a:r>
              <a:rPr lang="ru-RU" sz="2400" b="1" dirty="0" err="1" smtClean="0"/>
              <a:t>організм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потрапляють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мікроорганізми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</a:t>
            </a:r>
            <a:r>
              <a:rPr lang="ru-RU" sz="2400" b="1" dirty="0" smtClean="0"/>
              <a:t> токсичною </a:t>
            </a:r>
            <a:r>
              <a:rPr lang="ru-RU" sz="2400" b="1" dirty="0" err="1" smtClean="0"/>
              <a:t>дією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500694" y="4572008"/>
            <a:ext cx="32146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в </a:t>
            </a:r>
            <a:r>
              <a:rPr lang="ru-RU" sz="2400" b="1" dirty="0" err="1" smtClean="0"/>
              <a:t>організм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потрапляють</a:t>
            </a:r>
            <a:r>
              <a:rPr lang="ru-RU" sz="2400" b="1" dirty="0" smtClean="0"/>
              <a:t> не </a:t>
            </a:r>
            <a:r>
              <a:rPr lang="ru-RU" sz="2400" b="1" dirty="0" err="1" smtClean="0"/>
              <a:t>самі</a:t>
            </a:r>
            <a:endParaRPr lang="ru-RU" sz="2400" b="1" dirty="0" smtClean="0"/>
          </a:p>
          <a:p>
            <a:pPr algn="ctr"/>
            <a:r>
              <a:rPr lang="ru-RU" sz="2400" b="1" dirty="0" err="1" smtClean="0"/>
              <a:t>мікроби</a:t>
            </a:r>
            <a:r>
              <a:rPr lang="ru-RU" sz="2400" b="1" dirty="0" smtClean="0"/>
              <a:t>, а </a:t>
            </a:r>
            <a:r>
              <a:rPr lang="ru-RU" sz="2400" b="1" dirty="0" err="1" smtClean="0"/>
              <a:t>мікробні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токсини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l="4000" t="10256" r="4000" b="10256"/>
          <a:stretch>
            <a:fillRect/>
          </a:stretch>
        </p:blipFill>
        <p:spPr bwMode="auto">
          <a:xfrm>
            <a:off x="1285852" y="4000504"/>
            <a:ext cx="6715172" cy="264320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8576530" cy="4800600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Харчове</a:t>
            </a:r>
            <a:r>
              <a:rPr lang="ru-RU" dirty="0" smtClean="0"/>
              <a:t> </a:t>
            </a:r>
            <a:r>
              <a:rPr lang="ru-RU" dirty="0" err="1" smtClean="0"/>
              <a:t>отруєння</a:t>
            </a:r>
            <a:r>
              <a:rPr lang="ru-RU" dirty="0" smtClean="0"/>
              <a:t>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проявитися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через </a:t>
            </a:r>
            <a:r>
              <a:rPr lang="ru-RU" dirty="0" err="1" smtClean="0"/>
              <a:t>кілька</a:t>
            </a:r>
            <a:r>
              <a:rPr lang="ru-RU" dirty="0" smtClean="0"/>
              <a:t> годин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прийому</a:t>
            </a:r>
            <a:r>
              <a:rPr lang="ru-RU" dirty="0" smtClean="0"/>
              <a:t> </a:t>
            </a:r>
            <a:r>
              <a:rPr lang="ru-RU" dirty="0" err="1" smtClean="0"/>
              <a:t>неякісної</a:t>
            </a:r>
            <a:r>
              <a:rPr lang="ru-RU" dirty="0" smtClean="0"/>
              <a:t> </a:t>
            </a:r>
            <a:r>
              <a:rPr lang="ru-RU" dirty="0" err="1" smtClean="0"/>
              <a:t>їжі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не </a:t>
            </a:r>
            <a:r>
              <a:rPr lang="ru-RU" dirty="0" err="1" smtClean="0"/>
              <a:t>пізніше</a:t>
            </a:r>
            <a:r>
              <a:rPr lang="ru-RU" dirty="0" smtClean="0"/>
              <a:t> </a:t>
            </a:r>
            <a:r>
              <a:rPr lang="ru-RU" dirty="0" err="1" smtClean="0"/>
              <a:t>ніж</a:t>
            </a:r>
            <a:r>
              <a:rPr lang="ru-RU" dirty="0" smtClean="0"/>
              <a:t> через </a:t>
            </a:r>
            <a:r>
              <a:rPr lang="ru-RU" dirty="0" err="1" smtClean="0"/>
              <a:t>добу</a:t>
            </a:r>
            <a:r>
              <a:rPr lang="ru-RU" dirty="0" smtClean="0"/>
              <a:t>. </a:t>
            </a:r>
          </a:p>
          <a:p>
            <a:pPr algn="ctr"/>
            <a:r>
              <a:rPr lang="ru-RU" dirty="0" err="1" smtClean="0"/>
              <a:t>Спочатку</a:t>
            </a:r>
            <a:r>
              <a:rPr lang="ru-RU" dirty="0" smtClean="0"/>
              <a:t> </a:t>
            </a:r>
            <a:r>
              <a:rPr lang="ru-RU" dirty="0" err="1" smtClean="0"/>
              <a:t>людина</a:t>
            </a:r>
            <a:r>
              <a:rPr lang="ru-RU" dirty="0" smtClean="0"/>
              <a:t> </a:t>
            </a:r>
            <a:r>
              <a:rPr lang="ru-RU" dirty="0" err="1" smtClean="0"/>
              <a:t>відчуває</a:t>
            </a:r>
            <a:r>
              <a:rPr lang="ru-RU" dirty="0" smtClean="0"/>
              <a:t> дискомфорт у </a:t>
            </a:r>
            <a:r>
              <a:rPr lang="ru-RU" dirty="0" err="1" smtClean="0"/>
              <a:t>ділянці</a:t>
            </a:r>
            <a:r>
              <a:rPr lang="ru-RU" dirty="0" smtClean="0"/>
              <a:t> кишечника, </a:t>
            </a:r>
            <a:r>
              <a:rPr lang="ru-RU" dirty="0" err="1" smtClean="0"/>
              <a:t>потім</a:t>
            </a:r>
            <a:r>
              <a:rPr lang="ru-RU" dirty="0" smtClean="0"/>
              <a:t> — </a:t>
            </a:r>
            <a:r>
              <a:rPr lang="ru-RU" dirty="0" err="1" smtClean="0"/>
              <a:t>спазми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біль</a:t>
            </a:r>
            <a:r>
              <a:rPr lang="ru-RU" dirty="0" smtClean="0"/>
              <a:t> у </a:t>
            </a:r>
            <a:r>
              <a:rPr lang="ru-RU" dirty="0" err="1" smtClean="0"/>
              <a:t>ділянці</a:t>
            </a:r>
            <a:r>
              <a:rPr lang="ru-RU" dirty="0" smtClean="0"/>
              <a:t> пупка та </a:t>
            </a:r>
            <a:r>
              <a:rPr lang="ru-RU" dirty="0" err="1" smtClean="0"/>
              <a:t>надчеревній</a:t>
            </a:r>
            <a:r>
              <a:rPr lang="ru-RU" dirty="0" smtClean="0"/>
              <a:t> </a:t>
            </a:r>
            <a:r>
              <a:rPr lang="ru-RU" dirty="0" err="1" smtClean="0"/>
              <a:t>частині</a:t>
            </a:r>
            <a:r>
              <a:rPr lang="ru-RU" dirty="0" smtClean="0"/>
              <a:t> живота. </a:t>
            </a:r>
            <a:r>
              <a:rPr lang="ru-RU" dirty="0" err="1" smtClean="0"/>
              <a:t>Відтак</a:t>
            </a:r>
            <a:r>
              <a:rPr lang="ru-RU" dirty="0" smtClean="0"/>
              <a:t>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розпочатися</a:t>
            </a:r>
            <a:r>
              <a:rPr lang="ru-RU" dirty="0" smtClean="0"/>
              <a:t> </a:t>
            </a:r>
            <a:r>
              <a:rPr lang="ru-RU" dirty="0" err="1" smtClean="0"/>
              <a:t>нудота</a:t>
            </a:r>
            <a:r>
              <a:rPr lang="ru-RU" dirty="0" smtClean="0"/>
              <a:t>, </a:t>
            </a:r>
            <a:r>
              <a:rPr lang="ru-RU" dirty="0" err="1" smtClean="0"/>
              <a:t>блювання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діарея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ÐÐ°ÑÑÐ¸Ð½ÐºÐ¸ Ð¿Ð¾ Ð·Ð°Ð¿ÑÐ¾ÑÑ Ð²ÑÑÐ°ÑÐ° ÑÐ²ÑÐ´Ð¾Ð¼Ð¾ÑÑÑ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500570"/>
            <a:ext cx="3619504" cy="2024067"/>
          </a:xfrm>
          <a:prstGeom prst="rect">
            <a:avLst/>
          </a:prstGeom>
          <a:noFill/>
        </p:spPr>
      </p:pic>
      <p:pic>
        <p:nvPicPr>
          <p:cNvPr id="20482" name="Picture 2" descr="ÐÐ°ÑÑÐ¸Ð½ÐºÐ¸ Ð¿Ð¾ Ð·Ð°Ð¿ÑÐ¾ÑÑ Ð¿Ð¾ÑÑÑÐµÐ½Ð½Ñ Ð·Ð¾ÑÑ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357694"/>
            <a:ext cx="4286250" cy="2286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357166"/>
            <a:ext cx="7855270" cy="48006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У </a:t>
            </a:r>
            <a:r>
              <a:rPr lang="ru-RU" dirty="0" err="1" smtClean="0"/>
              <a:t>разі</a:t>
            </a:r>
            <a:r>
              <a:rPr lang="ru-RU" dirty="0" smtClean="0"/>
              <a:t> </a:t>
            </a:r>
            <a:r>
              <a:rPr lang="ru-RU" dirty="0" err="1" smtClean="0"/>
              <a:t>важких</a:t>
            </a:r>
            <a:r>
              <a:rPr lang="ru-RU" dirty="0" smtClean="0"/>
              <a:t> </a:t>
            </a:r>
            <a:r>
              <a:rPr lang="ru-RU" dirty="0" err="1" smtClean="0"/>
              <a:t>харчових</a:t>
            </a:r>
            <a:r>
              <a:rPr lang="ru-RU" dirty="0" smtClean="0"/>
              <a:t> </a:t>
            </a:r>
            <a:r>
              <a:rPr lang="ru-RU" dirty="0" err="1" smtClean="0"/>
              <a:t>отруєнь</a:t>
            </a:r>
            <a:r>
              <a:rPr lang="ru-RU" dirty="0" smtClean="0"/>
              <a:t>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виникати</a:t>
            </a:r>
            <a:r>
              <a:rPr lang="ru-RU" dirty="0" smtClean="0"/>
              <a:t> </a:t>
            </a:r>
            <a:r>
              <a:rPr lang="ru-RU" dirty="0" err="1" smtClean="0"/>
              <a:t>порушення</a:t>
            </a:r>
            <a:r>
              <a:rPr lang="ru-RU" dirty="0" smtClean="0"/>
              <a:t> </a:t>
            </a:r>
            <a:r>
              <a:rPr lang="ru-RU" dirty="0" err="1" smtClean="0"/>
              <a:t>зору</a:t>
            </a:r>
            <a:r>
              <a:rPr lang="ru-RU" dirty="0" smtClean="0"/>
              <a:t>, </a:t>
            </a:r>
            <a:r>
              <a:rPr lang="ru-RU" dirty="0" err="1" smtClean="0"/>
              <a:t>двоїння</a:t>
            </a:r>
            <a:r>
              <a:rPr lang="ru-RU" dirty="0" smtClean="0"/>
              <a:t> в очах, </a:t>
            </a:r>
            <a:r>
              <a:rPr lang="ru-RU" dirty="0" err="1" smtClean="0"/>
              <a:t>порушення</a:t>
            </a:r>
            <a:r>
              <a:rPr lang="ru-RU" dirty="0" smtClean="0"/>
              <a:t> </a:t>
            </a:r>
            <a:r>
              <a:rPr lang="ru-RU" dirty="0" err="1" smtClean="0"/>
              <a:t>м’язового</a:t>
            </a:r>
            <a:r>
              <a:rPr lang="ru-RU" dirty="0" smtClean="0"/>
              <a:t> тонусу, </a:t>
            </a:r>
            <a:r>
              <a:rPr lang="ru-RU" dirty="0" err="1" smtClean="0"/>
              <a:t>втрата</a:t>
            </a:r>
            <a:r>
              <a:rPr lang="ru-RU" dirty="0" smtClean="0"/>
              <a:t> </a:t>
            </a:r>
            <a:r>
              <a:rPr lang="ru-RU" dirty="0" err="1" smtClean="0"/>
              <a:t>свідомості</a:t>
            </a:r>
            <a:r>
              <a:rPr lang="ru-RU" dirty="0" smtClean="0"/>
              <a:t>, </a:t>
            </a:r>
            <a:r>
              <a:rPr lang="ru-RU" dirty="0" err="1" smtClean="0"/>
              <a:t>сильне</a:t>
            </a:r>
            <a:r>
              <a:rPr lang="ru-RU" dirty="0" smtClean="0"/>
              <a:t> </a:t>
            </a:r>
            <a:r>
              <a:rPr lang="ru-RU" dirty="0" err="1" smtClean="0"/>
              <a:t>слиновиділення</a:t>
            </a:r>
            <a:r>
              <a:rPr lang="ru-RU" dirty="0" smtClean="0"/>
              <a:t>, </a:t>
            </a:r>
            <a:r>
              <a:rPr lang="ru-RU" dirty="0" err="1" smtClean="0"/>
              <a:t>зневоднення</a:t>
            </a:r>
            <a:r>
              <a:rPr lang="ru-RU" dirty="0" smtClean="0"/>
              <a:t> через </a:t>
            </a:r>
            <a:r>
              <a:rPr lang="ru-RU" dirty="0" err="1" smtClean="0"/>
              <a:t>втрату</a:t>
            </a:r>
            <a:r>
              <a:rPr lang="ru-RU" dirty="0" smtClean="0"/>
              <a:t> </a:t>
            </a:r>
            <a:r>
              <a:rPr lang="ru-RU" dirty="0" err="1" smtClean="0"/>
              <a:t>рідини</a:t>
            </a:r>
            <a:r>
              <a:rPr lang="ru-RU" dirty="0" smtClean="0"/>
              <a:t>, </a:t>
            </a:r>
            <a:r>
              <a:rPr lang="ru-RU" dirty="0" err="1" smtClean="0"/>
              <a:t>порушення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r>
              <a:rPr lang="ru-RU" dirty="0" smtClean="0"/>
              <a:t> </a:t>
            </a:r>
            <a:r>
              <a:rPr lang="ru-RU" dirty="0" err="1" smtClean="0"/>
              <a:t>нервової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призводять</a:t>
            </a:r>
            <a:r>
              <a:rPr lang="ru-RU" dirty="0" smtClean="0"/>
              <a:t> до </a:t>
            </a:r>
            <a:r>
              <a:rPr lang="ru-RU" dirty="0" err="1" smtClean="0"/>
              <a:t>галюцинацій</a:t>
            </a:r>
            <a:r>
              <a:rPr lang="ru-RU" dirty="0" smtClean="0"/>
              <a:t>, </a:t>
            </a:r>
            <a:r>
              <a:rPr lang="ru-RU" dirty="0" err="1" smtClean="0"/>
              <a:t>марення,навіть</a:t>
            </a:r>
            <a:r>
              <a:rPr lang="ru-RU" dirty="0" smtClean="0"/>
              <a:t> коми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паралічу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486" name="Picture 6" descr="ÐÐ°ÑÑÐ¸Ð½ÐºÐ¸ Ð¿Ð¾ Ð·Ð°Ð¿ÑÐ¾ÑÑ Ð½ÐµÑÐ²Ð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571612"/>
            <a:ext cx="1643074" cy="1785930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664472"/>
          </a:xfrm>
        </p:spPr>
        <p:txBody>
          <a:bodyPr>
            <a:normAutofit/>
          </a:bodyPr>
          <a:lstStyle/>
          <a:p>
            <a:pPr algn="ctr"/>
            <a:r>
              <a:rPr lang="uk-UA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28596" y="857232"/>
            <a:ext cx="8215370" cy="6985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Особливо </a:t>
            </a:r>
            <a:r>
              <a:rPr lang="ru-RU" sz="3200" dirty="0" err="1" smtClean="0"/>
              <a:t>небезпечними</a:t>
            </a:r>
            <a:r>
              <a:rPr lang="ru-RU" sz="3200" dirty="0" smtClean="0"/>
              <a:t> </a:t>
            </a:r>
            <a:r>
              <a:rPr lang="ru-RU" sz="3200" dirty="0" err="1" smtClean="0"/>
              <a:t>є</a:t>
            </a:r>
            <a:r>
              <a:rPr lang="ru-RU" sz="3200" dirty="0" smtClean="0"/>
              <a:t> </a:t>
            </a:r>
            <a:r>
              <a:rPr lang="ru-RU" sz="3200" dirty="0" err="1" smtClean="0"/>
              <a:t>такі</a:t>
            </a:r>
            <a:r>
              <a:rPr lang="ru-RU" sz="3200" dirty="0" smtClean="0"/>
              <a:t> </a:t>
            </a:r>
            <a:r>
              <a:rPr lang="ru-RU" sz="3200" dirty="0" err="1" smtClean="0"/>
              <a:t>харчові</a:t>
            </a:r>
            <a:r>
              <a:rPr lang="ru-RU" sz="3200" dirty="0" smtClean="0"/>
              <a:t> </a:t>
            </a:r>
            <a:r>
              <a:rPr lang="ru-RU" sz="3200" dirty="0" err="1" smtClean="0"/>
              <a:t>отруєння</a:t>
            </a:r>
            <a:r>
              <a:rPr lang="ru-RU" sz="3200" dirty="0" smtClean="0"/>
              <a:t>, як </a:t>
            </a:r>
            <a:r>
              <a:rPr lang="ru-RU" sz="3200" b="1" i="1" dirty="0" err="1" smtClean="0"/>
              <a:t>сальмонельоз</a:t>
            </a:r>
            <a:r>
              <a:rPr lang="ru-RU" sz="3200" i="1" dirty="0" smtClean="0"/>
              <a:t>(мал.1)</a:t>
            </a:r>
          </a:p>
          <a:p>
            <a:pPr algn="ctr"/>
            <a:r>
              <a:rPr lang="ru-RU" sz="3200" dirty="0" err="1" smtClean="0"/>
              <a:t>і</a:t>
            </a:r>
            <a:r>
              <a:rPr lang="ru-RU" sz="3200" dirty="0" smtClean="0"/>
              <a:t> </a:t>
            </a:r>
            <a:r>
              <a:rPr lang="ru-RU" sz="3200" b="1" i="1" dirty="0" err="1" smtClean="0"/>
              <a:t>ботулізм</a:t>
            </a:r>
            <a:r>
              <a:rPr lang="ru-RU" sz="3200" i="1" dirty="0" smtClean="0"/>
              <a:t>(мал.2).</a:t>
            </a:r>
            <a:endParaRPr lang="ru-RU" sz="3200" dirty="0"/>
          </a:p>
        </p:txBody>
      </p:sp>
      <p:pic>
        <p:nvPicPr>
          <p:cNvPr id="21506" name="Picture 2" descr="ÐÐ°ÑÑÐ¸Ð½ÐºÐ¸ Ð¿Ð¾ Ð·Ð°Ð¿ÑÐ¾ÑÑ ÑÐ°Ð»ÑÐ¼Ð¾Ð½ÐµÐ»ÑÐ¾Ð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4643470" cy="2562221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Right"/>
            <a:lightRig rig="threePt" dir="t"/>
          </a:scene3d>
        </p:spPr>
      </p:pic>
      <p:pic>
        <p:nvPicPr>
          <p:cNvPr id="21508" name="Picture 4" descr="ÐÐ°ÑÑÐ¸Ð½ÐºÐ¸ Ð¿Ð¾ Ð·Ð°Ð¿ÑÐ¾ÑÑ Ð±Ð¾ÑÑÐ»Ð¸Ð·Ð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357562"/>
            <a:ext cx="4214842" cy="2690803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Left"/>
            <a:lightRig rig="threePt" dir="t"/>
          </a:scene3d>
        </p:spPr>
      </p:pic>
      <p:sp>
        <p:nvSpPr>
          <p:cNvPr id="7" name="TextBox 6"/>
          <p:cNvSpPr txBox="1"/>
          <p:nvPr/>
        </p:nvSpPr>
        <p:spPr>
          <a:xfrm>
            <a:off x="1142976" y="514351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Мал.1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143636" y="6143644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Мал.2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ÐÐ°ÑÑÐ¸Ð½ÐºÐ¸ Ð¿Ð¾ Ð·Ð°Ð¿ÑÐ¾ÑÑ Ð³ÑÐ¸Ð±Ñ ÑÐ°Ð¼ÐºÐ° Ð¿Ð¾ ÐºÑÐ°ÑÑ"/>
          <p:cNvPicPr>
            <a:picLocks noChangeAspect="1" noChangeArrowheads="1"/>
          </p:cNvPicPr>
          <p:nvPr/>
        </p:nvPicPr>
        <p:blipFill>
          <a:blip r:embed="rId2" cstate="print"/>
          <a:srcRect l="3125" r="4541" b="293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594" y="0"/>
            <a:ext cx="8719406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err="1" smtClean="0">
                <a:effectLst/>
              </a:rPr>
              <a:t>Отруйні</a:t>
            </a:r>
            <a:r>
              <a:rPr lang="ru-RU" sz="4400" b="1" i="1" dirty="0" smtClean="0">
                <a:effectLst/>
              </a:rPr>
              <a:t> </a:t>
            </a:r>
            <a:r>
              <a:rPr lang="ru-RU" sz="4400" b="1" i="1" dirty="0" err="1" smtClean="0">
                <a:effectLst/>
              </a:rPr>
              <a:t>рослини</a:t>
            </a:r>
            <a:r>
              <a:rPr lang="ru-RU" sz="4400" b="1" i="1" dirty="0" smtClean="0">
                <a:effectLst/>
              </a:rPr>
              <a:t> </a:t>
            </a:r>
            <a:r>
              <a:rPr lang="ru-RU" sz="4400" b="1" i="1" dirty="0" err="1" smtClean="0">
                <a:effectLst/>
              </a:rPr>
              <a:t>і</a:t>
            </a:r>
            <a:r>
              <a:rPr lang="ru-RU" sz="4400" b="1" i="1" dirty="0" smtClean="0">
                <a:effectLst/>
              </a:rPr>
              <a:t> </a:t>
            </a:r>
            <a:r>
              <a:rPr lang="ru-RU" sz="4400" b="1" i="1" dirty="0" err="1" smtClean="0">
                <a:effectLst/>
              </a:rPr>
              <a:t>гриби</a:t>
            </a:r>
            <a:endParaRPr lang="ru-RU" sz="4400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48006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Людина </a:t>
            </a:r>
            <a:r>
              <a:rPr lang="ru-RU" dirty="0" err="1" smtClean="0"/>
              <a:t>завжди</a:t>
            </a:r>
            <a:r>
              <a:rPr lang="ru-RU" dirty="0" smtClean="0"/>
              <a:t> </a:t>
            </a:r>
            <a:r>
              <a:rPr lang="ru-RU" dirty="0" err="1" smtClean="0"/>
              <a:t>використовувала</a:t>
            </a:r>
            <a:r>
              <a:rPr lang="ru-RU" dirty="0" smtClean="0"/>
              <a:t> </a:t>
            </a:r>
            <a:r>
              <a:rPr lang="ru-RU" dirty="0" err="1" smtClean="0"/>
              <a:t>рослинну</a:t>
            </a:r>
            <a:r>
              <a:rPr lang="ru-RU" dirty="0" smtClean="0"/>
              <a:t> </a:t>
            </a:r>
            <a:r>
              <a:rPr lang="ru-RU" dirty="0" err="1" smtClean="0"/>
              <a:t>їжу.Але</a:t>
            </a:r>
            <a:r>
              <a:rPr lang="ru-RU" dirty="0" smtClean="0"/>
              <a:t> в </a:t>
            </a:r>
            <a:r>
              <a:rPr lang="ru-RU" dirty="0" err="1" smtClean="0"/>
              <a:t>природі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отруйні</a:t>
            </a:r>
            <a:r>
              <a:rPr lang="ru-RU" dirty="0" smtClean="0"/>
              <a:t> </a:t>
            </a:r>
            <a:r>
              <a:rPr lang="ru-RU" dirty="0" err="1" smtClean="0"/>
              <a:t>рослини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виробляють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накопичують</a:t>
            </a:r>
            <a:r>
              <a:rPr lang="ru-RU" dirty="0" smtClean="0"/>
              <a:t> </a:t>
            </a:r>
            <a:r>
              <a:rPr lang="ru-RU" dirty="0" err="1" smtClean="0"/>
              <a:t>такі</a:t>
            </a:r>
            <a:r>
              <a:rPr lang="ru-RU" dirty="0" smtClean="0"/>
              <a:t> </a:t>
            </a:r>
            <a:r>
              <a:rPr lang="ru-RU" dirty="0" err="1" smtClean="0"/>
              <a:t>сполуки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спричиняють</a:t>
            </a:r>
            <a:r>
              <a:rPr lang="ru-RU" dirty="0" smtClean="0"/>
              <a:t> </a:t>
            </a:r>
            <a:r>
              <a:rPr lang="ru-RU" dirty="0" err="1" smtClean="0"/>
              <a:t>отруєння</a:t>
            </a:r>
            <a:r>
              <a:rPr lang="ru-RU" dirty="0" smtClean="0"/>
              <a:t> у </a:t>
            </a:r>
            <a:r>
              <a:rPr lang="ru-RU" dirty="0" err="1" smtClean="0"/>
              <a:t>тварин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. </a:t>
            </a:r>
            <a:r>
              <a:rPr lang="ru-RU" dirty="0" err="1" smtClean="0"/>
              <a:t>Учені</a:t>
            </a:r>
            <a:r>
              <a:rPr lang="ru-RU" dirty="0" smtClean="0"/>
              <a:t> </a:t>
            </a:r>
            <a:r>
              <a:rPr lang="ru-RU" dirty="0" err="1" smtClean="0"/>
              <a:t>нарахували</a:t>
            </a:r>
            <a:r>
              <a:rPr lang="ru-RU" dirty="0" smtClean="0"/>
              <a:t> </a:t>
            </a:r>
            <a:r>
              <a:rPr lang="ru-RU" dirty="0" err="1" smtClean="0"/>
              <a:t>близько</a:t>
            </a:r>
            <a:r>
              <a:rPr lang="ru-RU" dirty="0" smtClean="0"/>
              <a:t> </a:t>
            </a:r>
            <a:r>
              <a:rPr lang="ru-RU" b="1" dirty="0" smtClean="0"/>
              <a:t>10 000 </a:t>
            </a:r>
            <a:r>
              <a:rPr lang="ru-RU" dirty="0" err="1" smtClean="0"/>
              <a:t>видів</a:t>
            </a:r>
            <a:r>
              <a:rPr lang="ru-RU" dirty="0" smtClean="0"/>
              <a:t> </a:t>
            </a:r>
            <a:r>
              <a:rPr lang="ru-RU" dirty="0" err="1" smtClean="0"/>
              <a:t>отруйних</a:t>
            </a:r>
            <a:r>
              <a:rPr lang="ru-RU" dirty="0" smtClean="0"/>
              <a:t> </a:t>
            </a:r>
            <a:r>
              <a:rPr lang="ru-RU" dirty="0" err="1" smtClean="0"/>
              <a:t>рослин</a:t>
            </a:r>
            <a:r>
              <a:rPr lang="ru-RU" dirty="0" smtClean="0"/>
              <a:t>. </a:t>
            </a:r>
            <a:r>
              <a:rPr lang="ru-RU" dirty="0" err="1" smtClean="0"/>
              <a:t>Уміння</a:t>
            </a:r>
            <a:r>
              <a:rPr lang="ru-RU" dirty="0" smtClean="0"/>
              <a:t> </a:t>
            </a:r>
            <a:r>
              <a:rPr lang="ru-RU" dirty="0" err="1" smtClean="0"/>
              <a:t>відрізняти</a:t>
            </a:r>
            <a:r>
              <a:rPr lang="ru-RU" dirty="0" smtClean="0"/>
              <a:t> </a:t>
            </a:r>
            <a:r>
              <a:rPr lang="ru-RU" dirty="0" err="1" smtClean="0"/>
              <a:t>ці</a:t>
            </a:r>
            <a:r>
              <a:rPr lang="ru-RU" dirty="0" smtClean="0"/>
              <a:t> </a:t>
            </a:r>
            <a:r>
              <a:rPr lang="ru-RU" dirty="0" err="1" smtClean="0"/>
              <a:t>рослини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важливим</a:t>
            </a:r>
            <a:r>
              <a:rPr lang="ru-RU" dirty="0" smtClean="0"/>
              <a:t> для </a:t>
            </a:r>
            <a:r>
              <a:rPr lang="ru-RU" dirty="0" err="1" smtClean="0"/>
              <a:t>збереження</a:t>
            </a:r>
            <a:r>
              <a:rPr lang="ru-RU" dirty="0" smtClean="0"/>
              <a:t> </a:t>
            </a:r>
            <a:r>
              <a:rPr lang="ru-RU" dirty="0" err="1" smtClean="0"/>
              <a:t>життя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здоров’я.Отруйні</a:t>
            </a:r>
            <a:r>
              <a:rPr lang="ru-RU" dirty="0" smtClean="0"/>
              <a:t> </a:t>
            </a:r>
            <a:r>
              <a:rPr lang="ru-RU" dirty="0" err="1" smtClean="0"/>
              <a:t>рослини</a:t>
            </a:r>
            <a:r>
              <a:rPr lang="ru-RU" dirty="0" smtClean="0"/>
              <a:t> </a:t>
            </a:r>
            <a:r>
              <a:rPr lang="ru-RU" dirty="0" err="1" smtClean="0"/>
              <a:t>по-різному</a:t>
            </a:r>
            <a:r>
              <a:rPr lang="ru-RU" dirty="0" smtClean="0"/>
              <a:t>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впливати</a:t>
            </a:r>
            <a:r>
              <a:rPr lang="ru-RU" dirty="0" smtClean="0"/>
              <a:t> на </a:t>
            </a:r>
            <a:r>
              <a:rPr lang="ru-RU" dirty="0" err="1" smtClean="0"/>
              <a:t>організм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. Вони </a:t>
            </a:r>
            <a:r>
              <a:rPr lang="ru-RU" dirty="0" err="1" smtClean="0"/>
              <a:t>пригнічують</a:t>
            </a:r>
            <a:r>
              <a:rPr lang="ru-RU" dirty="0" smtClean="0"/>
              <a:t> роботу </a:t>
            </a:r>
            <a:r>
              <a:rPr lang="ru-RU" dirty="0" err="1" smtClean="0"/>
              <a:t>центральної</a:t>
            </a:r>
            <a:r>
              <a:rPr lang="ru-RU" dirty="0" smtClean="0"/>
              <a:t> </a:t>
            </a:r>
            <a:r>
              <a:rPr lang="ru-RU" dirty="0" err="1" smtClean="0"/>
              <a:t>нервової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, негативно </a:t>
            </a:r>
            <a:r>
              <a:rPr lang="ru-RU" dirty="0" err="1" smtClean="0"/>
              <a:t>впливають</a:t>
            </a:r>
            <a:r>
              <a:rPr lang="ru-RU" dirty="0" smtClean="0"/>
              <a:t> на роботу </a:t>
            </a:r>
            <a:r>
              <a:rPr lang="ru-RU" dirty="0" err="1" smtClean="0"/>
              <a:t>серця</a:t>
            </a:r>
            <a:r>
              <a:rPr lang="ru-RU" dirty="0" smtClean="0"/>
              <a:t>, </a:t>
            </a:r>
            <a:r>
              <a:rPr lang="ru-RU" dirty="0" err="1" smtClean="0"/>
              <a:t>шлунка</a:t>
            </a:r>
            <a:r>
              <a:rPr lang="ru-RU" dirty="0" smtClean="0"/>
              <a:t>, </a:t>
            </a:r>
            <a:r>
              <a:rPr lang="ru-RU" dirty="0" err="1" smtClean="0"/>
              <a:t>тощо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498080" cy="785818"/>
          </a:xfrm>
        </p:spPr>
        <p:txBody>
          <a:bodyPr/>
          <a:lstStyle/>
          <a:p>
            <a:r>
              <a:rPr lang="ru-RU" b="1" i="1" dirty="0" err="1" smtClean="0">
                <a:effectLst/>
              </a:rPr>
              <a:t>Блекота</a:t>
            </a:r>
            <a:r>
              <a:rPr lang="ru-RU" b="1" i="1" dirty="0" smtClean="0">
                <a:effectLst/>
              </a:rPr>
              <a:t> </a:t>
            </a:r>
            <a:r>
              <a:rPr lang="ru-RU" b="1" i="1" dirty="0" err="1" smtClean="0">
                <a:effectLst/>
              </a:rPr>
              <a:t>чорна</a:t>
            </a:r>
            <a:r>
              <a:rPr lang="ru-RU" b="1" i="1" dirty="0" smtClean="0">
                <a:effectLst/>
              </a:rPr>
              <a:t>:</a:t>
            </a:r>
            <a:endParaRPr lang="ru-RU" b="1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857232"/>
            <a:ext cx="60722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у </a:t>
            </a:r>
            <a:r>
              <a:rPr lang="ru-RU" sz="2400" i="1" dirty="0" err="1" smtClean="0"/>
              <a:t>разі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вживання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її</a:t>
            </a:r>
            <a:r>
              <a:rPr lang="ru-RU" sz="2400" i="1" dirty="0" smtClean="0"/>
              <a:t> в </a:t>
            </a:r>
            <a:r>
              <a:rPr lang="ru-RU" sz="2400" i="1" dirty="0" err="1" smtClean="0"/>
              <a:t>їжу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може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викликати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сухість</a:t>
            </a:r>
            <a:r>
              <a:rPr lang="ru-RU" sz="2400" i="1" dirty="0" smtClean="0"/>
              <a:t> у </a:t>
            </a:r>
            <a:r>
              <a:rPr lang="ru-RU" sz="2400" i="1" dirty="0" err="1" smtClean="0"/>
              <a:t>роті</a:t>
            </a:r>
            <a:r>
              <a:rPr lang="ru-RU" sz="2400" i="1" dirty="0" smtClean="0"/>
              <a:t>,</a:t>
            </a:r>
          </a:p>
          <a:p>
            <a:r>
              <a:rPr lang="ru-RU" sz="2400" i="1" dirty="0" err="1" smtClean="0"/>
              <a:t>розлад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мовлення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ковтання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розширення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зіниць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сухість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почервоніння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шкіри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збудження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рідше</a:t>
            </a:r>
            <a:r>
              <a:rPr lang="ru-RU" sz="2400" i="1" dirty="0" smtClean="0"/>
              <a:t> — </a:t>
            </a:r>
            <a:r>
              <a:rPr lang="ru-RU" sz="2400" i="1" dirty="0" err="1" smtClean="0"/>
              <a:t>марення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й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галюцинації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прискорене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серцебиття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судоми</a:t>
            </a:r>
            <a:r>
              <a:rPr lang="ru-RU" sz="2400" i="1" dirty="0" smtClean="0"/>
              <a:t>.</a:t>
            </a:r>
          </a:p>
          <a:p>
            <a:r>
              <a:rPr lang="ru-RU" sz="2400" i="1" dirty="0" err="1" smtClean="0"/>
              <a:t>Отруєння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блекотою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може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призвести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навіть</a:t>
            </a:r>
            <a:r>
              <a:rPr lang="ru-RU" sz="2400" i="1" dirty="0" smtClean="0"/>
              <a:t> до </a:t>
            </a:r>
            <a:r>
              <a:rPr lang="ru-RU" sz="2400" i="1" dirty="0" err="1" smtClean="0"/>
              <a:t>смерті</a:t>
            </a:r>
            <a:r>
              <a:rPr lang="ru-RU" sz="2400" i="1" dirty="0" smtClean="0"/>
              <a:t>!</a:t>
            </a:r>
            <a:endParaRPr lang="ru-RU" sz="2400" i="1" dirty="0"/>
          </a:p>
        </p:txBody>
      </p:sp>
      <p:pic>
        <p:nvPicPr>
          <p:cNvPr id="23554" name="Picture 2" descr="ÐÐ°ÑÑÐ¸Ð½ÐºÐ¸ Ð¿Ð¾ Ð·Ð°Ð¿ÑÐ¾ÑÑ Ð±Ð»ÐµÐºÐ¾ÑÐ° ÑÐ¾ÑÐ½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929066"/>
            <a:ext cx="3429024" cy="2571768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355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285728"/>
            <a:ext cx="2071702" cy="3081324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3558" name="Picture 6" descr="ÐÐ°ÑÑÐ¸Ð½ÐºÐ¸ Ð¿Ð¾ Ð·Ð°Ð¿ÑÐ¾ÑÑ Ð±Ð»ÐµÐºÐ¾ÑÐ° ÑÐ¾ÑÐ½Ð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3571876"/>
            <a:ext cx="1928794" cy="3286124"/>
          </a:xfrm>
          <a:prstGeom prst="rect">
            <a:avLst/>
          </a:prstGeom>
          <a:noFill/>
        </p:spPr>
      </p:pic>
      <p:pic>
        <p:nvPicPr>
          <p:cNvPr id="23560" name="Picture 8" descr="ÐÐ°ÑÑÐ¸Ð½ÐºÐ¸ Ð¿Ð¾ Ð·Ð°Ð¿ÑÐ¾ÑÑ Ð±Ð»ÐµÐºÐ¾ÑÐ° ÑÐ¾ÑÐ½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714752"/>
            <a:ext cx="2500330" cy="278608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0"/>
            <a:ext cx="4714908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Дурман</a:t>
            </a:r>
            <a:r>
              <a:rPr lang="ru-RU" b="1" i="1" dirty="0" smtClean="0"/>
              <a:t> </a:t>
            </a:r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звичайний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5920" y="928670"/>
            <a:ext cx="7498080" cy="3357586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ru-RU" sz="2400" dirty="0" err="1" smtClean="0"/>
              <a:t>отруєння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настає</a:t>
            </a:r>
            <a:r>
              <a:rPr lang="ru-RU" sz="2400" dirty="0" smtClean="0"/>
              <a:t> при </a:t>
            </a:r>
            <a:r>
              <a:rPr lang="ru-RU" sz="2400" dirty="0" err="1" smtClean="0"/>
              <a:t>споживанні</a:t>
            </a:r>
            <a:r>
              <a:rPr lang="ru-RU" sz="2400" dirty="0" smtClean="0"/>
              <a:t> </a:t>
            </a:r>
            <a:r>
              <a:rPr lang="ru-RU" sz="2400" dirty="0" err="1" smtClean="0"/>
              <a:t>рослини</a:t>
            </a:r>
            <a:r>
              <a:rPr lang="ru-RU" sz="2400" dirty="0" smtClean="0"/>
              <a:t> в </a:t>
            </a:r>
            <a:r>
              <a:rPr lang="ru-RU" sz="2400" dirty="0" err="1" smtClean="0"/>
              <a:t>їжу</a:t>
            </a:r>
            <a:r>
              <a:rPr lang="ru-RU" sz="2400" dirty="0" smtClean="0"/>
              <a:t>, особливо </a:t>
            </a:r>
            <a:r>
              <a:rPr lang="ru-RU" sz="2400" dirty="0" err="1" smtClean="0"/>
              <a:t>небезпечне</a:t>
            </a:r>
            <a:r>
              <a:rPr lang="ru-RU" sz="2400" dirty="0" smtClean="0"/>
              <a:t> </a:t>
            </a:r>
            <a:r>
              <a:rPr lang="ru-RU" sz="2400" dirty="0" err="1" smtClean="0"/>
              <a:t>насіння</a:t>
            </a:r>
            <a:r>
              <a:rPr lang="ru-RU" sz="2400" dirty="0" smtClean="0"/>
              <a:t> - там </a:t>
            </a:r>
            <a:r>
              <a:rPr lang="ru-RU" sz="2400" dirty="0" err="1" smtClean="0"/>
              <a:t>концентрація</a:t>
            </a:r>
            <a:r>
              <a:rPr lang="ru-RU" sz="2400" dirty="0" smtClean="0"/>
              <a:t> </a:t>
            </a:r>
            <a:r>
              <a:rPr lang="ru-RU" sz="2400" dirty="0" err="1" smtClean="0"/>
              <a:t>отрути</a:t>
            </a:r>
            <a:r>
              <a:rPr lang="ru-RU" sz="2400" dirty="0" smtClean="0"/>
              <a:t> максимальна. При </a:t>
            </a:r>
            <a:r>
              <a:rPr lang="ru-RU" sz="2400" b="1" dirty="0" err="1" smtClean="0"/>
              <a:t>невеликій</a:t>
            </a:r>
            <a:r>
              <a:rPr lang="ru-RU" sz="2400" dirty="0" smtClean="0"/>
              <a:t> </a:t>
            </a:r>
            <a:r>
              <a:rPr lang="ru-RU" sz="2400" dirty="0" err="1" smtClean="0"/>
              <a:t>концентрації</a:t>
            </a:r>
            <a:r>
              <a:rPr lang="ru-RU" sz="2400" dirty="0" smtClean="0"/>
              <a:t> </a:t>
            </a:r>
            <a:r>
              <a:rPr lang="ru-RU" sz="2400" dirty="0" err="1" smtClean="0"/>
              <a:t>спостерігається</a:t>
            </a:r>
            <a:r>
              <a:rPr lang="ru-RU" sz="2400" dirty="0" smtClean="0"/>
              <a:t> </a:t>
            </a:r>
            <a:r>
              <a:rPr lang="ru-RU" sz="2400" dirty="0" err="1" smtClean="0"/>
              <a:t>сухість</a:t>
            </a:r>
            <a:r>
              <a:rPr lang="ru-RU" sz="2400" dirty="0" smtClean="0"/>
              <a:t> у </a:t>
            </a:r>
            <a:r>
              <a:rPr lang="ru-RU" sz="2400" dirty="0" err="1" smtClean="0"/>
              <a:t>роті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розлад</a:t>
            </a:r>
            <a:r>
              <a:rPr lang="ru-RU" sz="2400" dirty="0" smtClean="0"/>
              <a:t> </a:t>
            </a:r>
            <a:r>
              <a:rPr lang="ru-RU" sz="2400" dirty="0" err="1" smtClean="0"/>
              <a:t>мови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ковтання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розширення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зіниць</a:t>
            </a:r>
            <a:r>
              <a:rPr lang="ru-RU" sz="2400" dirty="0" smtClean="0"/>
              <a:t>. При </a:t>
            </a:r>
            <a:r>
              <a:rPr lang="ru-RU" sz="2400" b="1" dirty="0" err="1" smtClean="0"/>
              <a:t>великій</a:t>
            </a:r>
            <a:r>
              <a:rPr lang="ru-RU" sz="2400" dirty="0" smtClean="0"/>
              <a:t> </a:t>
            </a:r>
            <a:r>
              <a:rPr lang="ru-RU" sz="2400" dirty="0" err="1" smtClean="0"/>
              <a:t>можлива</a:t>
            </a:r>
            <a:r>
              <a:rPr lang="ru-RU" sz="2400" dirty="0" smtClean="0"/>
              <a:t> </a:t>
            </a:r>
            <a:r>
              <a:rPr lang="ru-RU" sz="2400" dirty="0" err="1" smtClean="0"/>
              <a:t>втрата</a:t>
            </a:r>
            <a:r>
              <a:rPr lang="ru-RU" sz="2400" dirty="0" smtClean="0"/>
              <a:t> </a:t>
            </a:r>
            <a:r>
              <a:rPr lang="ru-RU" sz="2400" dirty="0" err="1" smtClean="0"/>
              <a:t>орієнтації</a:t>
            </a:r>
            <a:r>
              <a:rPr lang="ru-RU" sz="2400" dirty="0" smtClean="0"/>
              <a:t>, </a:t>
            </a:r>
            <a:r>
              <a:rPr lang="ru-RU" sz="2400" dirty="0" err="1" smtClean="0"/>
              <a:t>різке</a:t>
            </a:r>
            <a:r>
              <a:rPr lang="ru-RU" sz="2400" dirty="0" smtClean="0"/>
              <a:t> </a:t>
            </a:r>
            <a:r>
              <a:rPr lang="ru-RU" sz="2400" dirty="0" err="1" smtClean="0"/>
              <a:t>рухове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психічне</a:t>
            </a:r>
            <a:r>
              <a:rPr lang="ru-RU" sz="2400" dirty="0" smtClean="0"/>
              <a:t> </a:t>
            </a:r>
            <a:r>
              <a:rPr lang="ru-RU" sz="2400" dirty="0" err="1" smtClean="0"/>
              <a:t>збудження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судоми</a:t>
            </a:r>
            <a:r>
              <a:rPr lang="ru-RU" sz="2400" dirty="0" smtClean="0"/>
              <a:t>. </a:t>
            </a:r>
            <a:r>
              <a:rPr lang="ru-RU" sz="2400" dirty="0" err="1" smtClean="0"/>
              <a:t>Іноді</a:t>
            </a:r>
            <a:r>
              <a:rPr lang="ru-RU" sz="2400" dirty="0" smtClean="0"/>
              <a:t> </a:t>
            </a:r>
            <a:r>
              <a:rPr lang="ru-RU" sz="2400" dirty="0" err="1" smtClean="0"/>
              <a:t>можлива</a:t>
            </a:r>
            <a:r>
              <a:rPr lang="ru-RU" sz="2400" dirty="0" smtClean="0"/>
              <a:t> </a:t>
            </a:r>
            <a:r>
              <a:rPr lang="ru-RU" sz="2400" dirty="0" err="1" smtClean="0"/>
              <a:t>втрата</a:t>
            </a:r>
            <a:r>
              <a:rPr lang="ru-RU" sz="2400" dirty="0" smtClean="0"/>
              <a:t> </a:t>
            </a:r>
            <a:r>
              <a:rPr lang="ru-RU" sz="2400" dirty="0" err="1" smtClean="0"/>
              <a:t>свідомості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розвиток</a:t>
            </a:r>
            <a:r>
              <a:rPr lang="ru-RU" sz="2400" dirty="0" smtClean="0"/>
              <a:t> коматозного стану.</a:t>
            </a:r>
            <a:endParaRPr lang="ru-RU" sz="2400" dirty="0"/>
          </a:p>
        </p:txBody>
      </p:sp>
      <p:pic>
        <p:nvPicPr>
          <p:cNvPr id="24578" name="Picture 2" descr="ÐÐ°ÑÑÐ¸Ð½ÐºÐ¸ Ð¿Ð¾ Ð·Ð°Ð¿ÑÐ¾ÑÑ Ð´ÑÑÐ¼Ð°Ð½ Ð·Ð²Ð¸ÑÐ°Ð¹Ð½Ð¸Ð¹ Ð¾ÑÑÑÐ¹Ð½Ð¸Ð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642918"/>
            <a:ext cx="1928826" cy="2228848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4580" name="Picture 4" descr="ÐÐ°ÑÑÐ¸Ð½ÐºÐ¸ Ð¿Ð¾ Ð·Ð°Ð¿ÑÐ¾ÑÑ Ð´ÑÑÐ¼Ð°Ð½ Ð·Ð²Ð¸ÑÐ°Ð¹Ð½Ð¸Ð¹ Ð¾ÑÑÑÐ¹Ð½Ð¸Ð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286256"/>
            <a:ext cx="3524232" cy="23240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4582" name="Picture 6" descr="ÐÐ°ÑÑÐ¸Ð½ÐºÐ¸ Ð¿Ð¾ Ð·Ð°Ð¿ÑÐ¾ÑÑ Ð´ÑÑÐ¼Ð°Ð½ Ð·Ð²Ð¸ÑÐ°Ð¹Ð½Ð¸Ð¹ Ð¾ÑÑÑÐ¹Ð½Ð¸Ð¹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714752"/>
            <a:ext cx="2000264" cy="2928958"/>
          </a:xfrm>
          <a:prstGeom prst="rect">
            <a:avLst/>
          </a:prstGeom>
          <a:noFill/>
        </p:spPr>
      </p:pic>
      <p:pic>
        <p:nvPicPr>
          <p:cNvPr id="24586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4286256"/>
            <a:ext cx="2143125" cy="214312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98" y="214290"/>
            <a:ext cx="4286280" cy="664472"/>
          </a:xfrm>
        </p:spPr>
        <p:txBody>
          <a:bodyPr>
            <a:normAutofit/>
          </a:bodyPr>
          <a:lstStyle/>
          <a:p>
            <a:r>
              <a:rPr lang="uk-UA" sz="2800" dirty="0" err="1" smtClean="0"/>
              <a:t>Беладонна</a:t>
            </a:r>
            <a:r>
              <a:rPr lang="uk-UA" sz="2800" dirty="0" smtClean="0"/>
              <a:t> звичайна</a:t>
            </a:r>
            <a:endParaRPr lang="ru-RU" sz="2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71604" y="785794"/>
            <a:ext cx="6215106" cy="3992563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/>
              <a:t>Беладона</a:t>
            </a:r>
            <a:r>
              <a:rPr lang="ru-RU" dirty="0" smtClean="0"/>
              <a:t>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небезпечна</a:t>
            </a:r>
            <a:r>
              <a:rPr lang="ru-RU" dirty="0" smtClean="0"/>
              <a:t> для </a:t>
            </a:r>
            <a:r>
              <a:rPr lang="ru-RU" dirty="0" err="1" smtClean="0"/>
              <a:t>дітей</a:t>
            </a:r>
            <a:r>
              <a:rPr lang="ru-RU" dirty="0" smtClean="0"/>
              <a:t>: </a:t>
            </a:r>
            <a:r>
              <a:rPr lang="ru-RU" dirty="0" err="1" smtClean="0"/>
              <a:t>всього</a:t>
            </a:r>
            <a:r>
              <a:rPr lang="ru-RU" dirty="0" smtClean="0"/>
              <a:t> </a:t>
            </a:r>
            <a:r>
              <a:rPr lang="ru-RU" dirty="0" err="1" smtClean="0"/>
              <a:t>дві</a:t>
            </a:r>
            <a:r>
              <a:rPr lang="ru-RU" dirty="0" smtClean="0"/>
              <a:t> </a:t>
            </a:r>
            <a:r>
              <a:rPr lang="ru-RU" dirty="0" err="1" smtClean="0"/>
              <a:t>ягідки</a:t>
            </a:r>
            <a:r>
              <a:rPr lang="ru-RU" dirty="0" smtClean="0"/>
              <a:t> </a:t>
            </a:r>
            <a:r>
              <a:rPr lang="ru-RU" dirty="0" err="1" smtClean="0"/>
              <a:t>цієї</a:t>
            </a:r>
            <a:r>
              <a:rPr lang="ru-RU" dirty="0" smtClean="0"/>
              <a:t> «</a:t>
            </a:r>
            <a:r>
              <a:rPr lang="ru-RU" dirty="0" err="1" smtClean="0"/>
              <a:t>шаленої</a:t>
            </a:r>
            <a:r>
              <a:rPr lang="ru-RU" dirty="0" smtClean="0"/>
              <a:t> </a:t>
            </a:r>
            <a:r>
              <a:rPr lang="ru-RU" dirty="0" err="1" smtClean="0"/>
              <a:t>вишні</a:t>
            </a:r>
            <a:r>
              <a:rPr lang="ru-RU" dirty="0" smtClean="0"/>
              <a:t>» </a:t>
            </a:r>
            <a:r>
              <a:rPr lang="ru-RU" dirty="0" err="1" smtClean="0"/>
              <a:t>призводять</a:t>
            </a:r>
            <a:r>
              <a:rPr lang="ru-RU" dirty="0" smtClean="0"/>
              <a:t> до </a:t>
            </a:r>
            <a:r>
              <a:rPr lang="ru-RU" dirty="0" err="1" smtClean="0"/>
              <a:t>смерті</a:t>
            </a:r>
            <a:r>
              <a:rPr lang="ru-RU" dirty="0" smtClean="0"/>
              <a:t> </a:t>
            </a:r>
            <a:r>
              <a:rPr lang="ru-RU" dirty="0" err="1" smtClean="0"/>
              <a:t>дитини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птахи (</a:t>
            </a:r>
            <a:r>
              <a:rPr lang="ru-RU" dirty="0" err="1" smtClean="0"/>
              <a:t>дрозди</a:t>
            </a:r>
            <a:r>
              <a:rPr lang="ru-RU" dirty="0" smtClean="0"/>
              <a:t>, шпаки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інші</a:t>
            </a:r>
            <a:r>
              <a:rPr lang="ru-RU" dirty="0" smtClean="0"/>
              <a:t>) </a:t>
            </a:r>
            <a:r>
              <a:rPr lang="ru-RU" dirty="0" err="1" smtClean="0"/>
              <a:t>можуть</a:t>
            </a:r>
            <a:r>
              <a:rPr lang="ru-RU" dirty="0" smtClean="0"/>
              <a:t> без </a:t>
            </a:r>
            <a:r>
              <a:rPr lang="ru-RU" dirty="0" err="1" smtClean="0"/>
              <a:t>побоювання</a:t>
            </a:r>
            <a:r>
              <a:rPr lang="ru-RU" dirty="0" smtClean="0"/>
              <a:t> </a:t>
            </a:r>
            <a:r>
              <a:rPr lang="ru-RU" dirty="0" err="1" smtClean="0"/>
              <a:t>склювати</a:t>
            </a:r>
            <a:r>
              <a:rPr lang="ru-RU" dirty="0" smtClean="0"/>
              <a:t> </a:t>
            </a:r>
            <a:r>
              <a:rPr lang="ru-RU" dirty="0" err="1" smtClean="0"/>
              <a:t>цю</a:t>
            </a:r>
            <a:r>
              <a:rPr lang="ru-RU" dirty="0" smtClean="0"/>
              <a:t> ягоду.</a:t>
            </a:r>
            <a:endParaRPr lang="ru-RU" dirty="0"/>
          </a:p>
        </p:txBody>
      </p:sp>
      <p:pic>
        <p:nvPicPr>
          <p:cNvPr id="25602" name="Picture 2" descr="ÐÐ°ÑÑÐ¸Ð½ÐºÐ¸ Ð¿Ð¾ Ð·Ð°Ð¿ÑÐ¾ÑÑ Ð±ÐµÐ»Ð°Ð´Ð¾Ð½Ð½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714752"/>
            <a:ext cx="2286016" cy="2967039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5604" name="Picture 4" descr="ÐÐ°ÑÑÐ¸Ð½ÐºÐ¸ Ð¿Ð¾ Ð·Ð°Ð¿ÑÐ¾ÑÑ Ð±ÐµÐ»Ð°Ð´Ð¾Ð½Ð½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2357430"/>
            <a:ext cx="1357322" cy="114299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5606" name="Picture 6" descr="ÐÐ°ÑÑÐ¸Ð½ÐºÐ¸ Ð¿Ð¾ Ð·Ð°Ð¿ÑÐ¾ÑÑ Ð±ÐµÐ»Ð°Ð´Ð¾Ð½Ð½Ð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286256"/>
            <a:ext cx="3333750" cy="233362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5608" name="Picture 8" descr="ÐÐ°ÑÑÐ¸Ð½ÐºÐ¸ Ð¿Ð¾ Ð·Ð°Ð¿ÑÐ¾ÑÑ Ð±ÐµÐ»Ð°Ð´Ð¾Ð½Ð½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3786190"/>
            <a:ext cx="2214578" cy="2857503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5610" name="Picture 10" descr="ÐÐ°ÑÑÐ¸Ð½ÐºÐ¸ Ð¿Ð¾ Ð·Ð°Ð¿ÑÐ¾ÑÑ Ð±ÐµÐ»Ð°Ð´Ð¾Ð½Ð½Ð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357298"/>
            <a:ext cx="1714512" cy="2138361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214290"/>
            <a:ext cx="8715436" cy="2593540"/>
          </a:xfrm>
        </p:spPr>
        <p:txBody>
          <a:bodyPr>
            <a:noAutofit/>
          </a:bodyPr>
          <a:lstStyle/>
          <a:p>
            <a:pPr algn="ctr"/>
            <a:r>
              <a:rPr lang="uk-UA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Гриби</a:t>
            </a:r>
            <a:r>
              <a:rPr lang="uk-UA" sz="3200" dirty="0" smtClean="0"/>
              <a:t> – це дарунок лісу, але водночас  вони є небезпечним продуктом  харчування, який може привести до отруєння, а іноді й до смерті.</a:t>
            </a:r>
          </a:p>
          <a:p>
            <a:pPr algn="ctr"/>
            <a:r>
              <a:rPr lang="uk-UA" sz="3200" dirty="0" smtClean="0"/>
              <a:t> Давайте розглянемо гриби які в рейтингу </a:t>
            </a:r>
            <a:r>
              <a:rPr lang="uk-UA" sz="3200" dirty="0" err="1" smtClean="0"/>
              <a:t>найотруйніших</a:t>
            </a:r>
            <a:r>
              <a:rPr lang="uk-UA" sz="3200" dirty="0" smtClean="0"/>
              <a:t>.</a:t>
            </a:r>
            <a:endParaRPr lang="ru-RU" sz="3200" dirty="0"/>
          </a:p>
        </p:txBody>
      </p:sp>
      <p:pic>
        <p:nvPicPr>
          <p:cNvPr id="2969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l="1471" t="2660" r="2941"/>
          <a:stretch>
            <a:fillRect/>
          </a:stretch>
        </p:blipFill>
        <p:spPr bwMode="auto">
          <a:xfrm>
            <a:off x="2285984" y="3929066"/>
            <a:ext cx="4643470" cy="27574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9700" name="Picture 4" descr="ÐÐ°ÑÑÐ¸Ð½ÐºÐ¸ Ð¿Ð¾ Ð·Ð°Ð¿ÑÐ¾ÑÑ Ð³ÑÐ¸Ð±Ð¸"/>
          <p:cNvPicPr>
            <a:picLocks noChangeAspect="1" noChangeArrowheads="1"/>
          </p:cNvPicPr>
          <p:nvPr/>
        </p:nvPicPr>
        <p:blipFill>
          <a:blip r:embed="rId3" cstate="print"/>
          <a:srcRect l="14071" t="7500" r="7129"/>
          <a:stretch>
            <a:fillRect/>
          </a:stretch>
        </p:blipFill>
        <p:spPr bwMode="auto">
          <a:xfrm>
            <a:off x="214282" y="2786058"/>
            <a:ext cx="2857520" cy="228601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Right"/>
            <a:lightRig rig="threePt" dir="t"/>
          </a:scene3d>
        </p:spPr>
      </p:pic>
      <p:pic>
        <p:nvPicPr>
          <p:cNvPr id="29702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2786058"/>
            <a:ext cx="2690819" cy="242889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Left"/>
            <a:lightRig rig="threePt" dir="t"/>
          </a:scene3d>
        </p:spPr>
      </p:pic>
      <p:pic>
        <p:nvPicPr>
          <p:cNvPr id="29706" name="Picture 10" descr="ÐÐ°ÑÑÐ¸Ð½ÐºÐ¸ Ð¿Ð¾ Ð·Ð°Ð¿ÑÐ¾ÑÑ ÑÑÑÐµÐ»ÐºÐ° Ð³Ð¸Ñ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352919" y="2362198"/>
            <a:ext cx="1000131" cy="1847851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057400"/>
            <a:ext cx="9144000" cy="2300294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 smtClean="0"/>
              <a:t>Найнебезпечніший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отруйних</a:t>
            </a:r>
            <a:r>
              <a:rPr lang="ru-RU" dirty="0" smtClean="0"/>
              <a:t> </a:t>
            </a:r>
            <a:r>
              <a:rPr lang="ru-RU" dirty="0" err="1" smtClean="0"/>
              <a:t>грибів</a:t>
            </a:r>
            <a:r>
              <a:rPr lang="ru-RU" dirty="0" smtClean="0"/>
              <a:t> 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b="1" i="1" dirty="0" err="1" smtClean="0"/>
              <a:t>бліда</a:t>
            </a:r>
            <a:r>
              <a:rPr lang="ru-RU" b="1" i="1" dirty="0" smtClean="0"/>
              <a:t> поганка</a:t>
            </a:r>
            <a:r>
              <a:rPr lang="ru-RU" i="1" dirty="0" smtClean="0"/>
              <a:t>.</a:t>
            </a:r>
            <a:r>
              <a:rPr lang="ru-RU" dirty="0" smtClean="0"/>
              <a:t> </a:t>
            </a:r>
            <a:r>
              <a:rPr lang="ru-RU" dirty="0" err="1" smtClean="0"/>
              <a:t>Отруйними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частини</a:t>
            </a:r>
            <a:r>
              <a:rPr lang="ru-RU" dirty="0" smtClean="0"/>
              <a:t> гриба. </a:t>
            </a:r>
            <a:r>
              <a:rPr lang="ru-RU" dirty="0" err="1" smtClean="0"/>
              <a:t>Ознаки</a:t>
            </a:r>
            <a:r>
              <a:rPr lang="ru-RU" dirty="0" smtClean="0"/>
              <a:t> </a:t>
            </a:r>
            <a:r>
              <a:rPr lang="ru-RU" dirty="0" err="1" smtClean="0"/>
              <a:t>отруєння</a:t>
            </a:r>
            <a:r>
              <a:rPr lang="ru-RU" dirty="0" smtClean="0"/>
              <a:t> </a:t>
            </a:r>
            <a:r>
              <a:rPr lang="ru-RU" dirty="0" err="1" smtClean="0"/>
              <a:t>проявляються</a:t>
            </a:r>
            <a:r>
              <a:rPr lang="ru-RU" dirty="0" smtClean="0"/>
              <a:t> через 8–12 годин, а </a:t>
            </a:r>
            <a:r>
              <a:rPr lang="ru-RU" dirty="0" err="1" smtClean="0"/>
              <a:t>іноді</a:t>
            </a:r>
            <a:r>
              <a:rPr lang="ru-RU" dirty="0" smtClean="0"/>
              <a:t> — через 20–40 годин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прийому</a:t>
            </a:r>
            <a:r>
              <a:rPr lang="ru-RU" dirty="0" smtClean="0"/>
              <a:t> </a:t>
            </a:r>
            <a:r>
              <a:rPr lang="ru-RU" dirty="0" err="1" smtClean="0"/>
              <a:t>грибної</a:t>
            </a:r>
            <a:r>
              <a:rPr lang="ru-RU" dirty="0" smtClean="0"/>
              <a:t> </a:t>
            </a:r>
            <a:r>
              <a:rPr lang="ru-RU" dirty="0" err="1" smtClean="0"/>
              <a:t>їжі</a:t>
            </a:r>
            <a:r>
              <a:rPr lang="ru-RU" dirty="0" smtClean="0"/>
              <a:t>, коли медицина </a:t>
            </a:r>
            <a:r>
              <a:rPr lang="ru-RU" dirty="0" err="1" smtClean="0"/>
              <a:t>допомогти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не </a:t>
            </a:r>
            <a:r>
              <a:rPr lang="ru-RU" dirty="0" err="1" smtClean="0"/>
              <a:t>може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26626" name="Picture 2" descr="ÐÐ°ÑÑÐ¸Ð½ÐºÐ¸ Ð¿Ð¾ Ð·Ð°Ð¿ÑÐ¾ÑÑ Ð±Ð»Ð¸Ð´Ð° Ð¿Ð¾Ð³Ð°Ð½Ðº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14818"/>
            <a:ext cx="4286280" cy="242887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6628" name="Picture 4" descr="ÐÐ°ÑÑÐ¸Ð½ÐºÐ¸ Ð¿Ð¾ Ð·Ð°Ð¿ÑÐ¾ÑÑ Ð±Ð»Ð¸Ð´Ð° Ð¿Ð¾Ð³Ð°Ð½Ðº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214818"/>
            <a:ext cx="4071966" cy="242889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6632" name="Picture 8" descr="ÐÐ°ÑÑÐ¸Ð½ÐºÐ¸ Ð¿Ð¾ Ð·Ð°Ð¿ÑÐ¾ÑÑ Ð±Ð»Ð¸Ð´Ð° Ð¿Ð¾Ð³Ð°Ð½ÐºÐ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85728"/>
            <a:ext cx="2571768" cy="157160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6634" name="Picture 10" descr="ÐÐ°ÑÑÐ¸Ð½ÐºÐ¸ Ð¿Ð¾ Ð·Ð°Ð¿ÑÐ¾ÑÑ Ð±Ð»Ð¸Ð´Ð° Ð¿Ð¾Ð³Ð°Ð½Ðº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214290"/>
            <a:ext cx="2428892" cy="17144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Left"/>
            <a:lightRig rig="threePt" dir="t"/>
          </a:scene3d>
        </p:spPr>
      </p:pic>
      <p:pic>
        <p:nvPicPr>
          <p:cNvPr id="2663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290"/>
            <a:ext cx="3000396" cy="171449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Right"/>
            <a:lightRig rig="threePt" dir="t"/>
          </a:scene3d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Горизонтальный свиток 5"/>
          <p:cNvSpPr/>
          <p:nvPr/>
        </p:nvSpPr>
        <p:spPr>
          <a:xfrm>
            <a:off x="0" y="285728"/>
            <a:ext cx="9144000" cy="45720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85720" y="928670"/>
            <a:ext cx="8858280" cy="3357586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Токсичні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речовини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які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входять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до складу волокон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несправжнього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опенька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негативно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впливають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 стан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органів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травної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системи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Вони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вражають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слизові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оболонки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що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може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проявлятися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вигляді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багаторазової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блювоти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Крім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цього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людина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відчуває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загальне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нездужання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слабкість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збільшення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потовиділення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22" name="Picture 2" descr="ÐÐ°ÑÑÐ¸Ð½ÐºÐ¸ Ð¿Ð¾ Ð·Ð°Ð¿ÑÐ¾ÑÑ Ð½ÐµÑÐ¿ÑÐ°Ð²Ð¶Ð½Ñ Ð¾Ð¿ÐµÐ½ÑÐº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429132"/>
            <a:ext cx="3429024" cy="2190752"/>
          </a:xfrm>
          <a:prstGeom prst="rect">
            <a:avLst/>
          </a:prstGeom>
          <a:noFill/>
        </p:spPr>
      </p:pic>
      <p:pic>
        <p:nvPicPr>
          <p:cNvPr id="30724" name="Picture 4" descr="ÐÐ°ÑÑÐ¸Ð½ÐºÐ¸ Ð¿Ð¾ Ð·Ð°Ð¿ÑÐ¾ÑÑ Ð¾Ð¿ÐµÐ½ÑÐºÐ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357694"/>
            <a:ext cx="3114672" cy="19430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643570" y="628652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u="sng" dirty="0" smtClean="0"/>
              <a:t>(справжній опеньок)</a:t>
            </a:r>
            <a:endParaRPr lang="ru-RU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1785918" y="285728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uk-UA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Несправжній опеньок</a:t>
            </a:r>
            <a:endParaRPr lang="ru-RU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типовой процесс 4"/>
          <p:cNvSpPr/>
          <p:nvPr/>
        </p:nvSpPr>
        <p:spPr>
          <a:xfrm>
            <a:off x="214282" y="1428736"/>
            <a:ext cx="8715436" cy="5214974"/>
          </a:xfrm>
          <a:prstGeom prst="flowChartPredefinedProcess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43998" cy="1071570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 smtClean="0">
                <a:effectLst/>
              </a:rPr>
              <a:t>Причини </a:t>
            </a:r>
            <a:r>
              <a:rPr lang="ru-RU" sz="2800" i="1" dirty="0" err="1" smtClean="0">
                <a:effectLst/>
              </a:rPr>
              <a:t>і</a:t>
            </a:r>
            <a:r>
              <a:rPr lang="ru-RU" sz="2800" i="1" dirty="0" smtClean="0">
                <a:effectLst/>
              </a:rPr>
              <a:t> </a:t>
            </a:r>
            <a:r>
              <a:rPr lang="ru-RU" sz="2800" i="1" dirty="0" err="1" smtClean="0">
                <a:effectLst/>
              </a:rPr>
              <a:t>профілактика</a:t>
            </a:r>
            <a:r>
              <a:rPr lang="ru-RU" sz="2800" i="1" dirty="0" smtClean="0">
                <a:effectLst/>
              </a:rPr>
              <a:t> </a:t>
            </a:r>
            <a:r>
              <a:rPr lang="ru-RU" sz="2800" i="1" dirty="0" err="1" smtClean="0">
                <a:effectLst/>
              </a:rPr>
              <a:t>харчових</a:t>
            </a:r>
            <a:r>
              <a:rPr lang="ru-RU" sz="2800" i="1" dirty="0" smtClean="0">
                <a:effectLst/>
              </a:rPr>
              <a:t> </a:t>
            </a:r>
            <a:r>
              <a:rPr lang="ru-RU" sz="2800" i="1" dirty="0" err="1" smtClean="0">
                <a:effectLst/>
              </a:rPr>
              <a:t>отруєнь</a:t>
            </a:r>
            <a:r>
              <a:rPr lang="ru-RU" sz="2800" i="1" dirty="0" smtClean="0">
                <a:effectLst/>
              </a:rPr>
              <a:t>. </a:t>
            </a:r>
            <a:r>
              <a:rPr lang="ru-RU" sz="2800" i="1" dirty="0" err="1" smtClean="0">
                <a:effectLst/>
              </a:rPr>
              <a:t>Домедична</a:t>
            </a:r>
            <a:r>
              <a:rPr lang="ru-RU" sz="2800" i="1" dirty="0" smtClean="0">
                <a:effectLst/>
              </a:rPr>
              <a:t/>
            </a:r>
            <a:br>
              <a:rPr lang="ru-RU" sz="2800" i="1" dirty="0" smtClean="0">
                <a:effectLst/>
              </a:rPr>
            </a:br>
            <a:r>
              <a:rPr lang="ru-RU" sz="2800" i="1" dirty="0" err="1" smtClean="0">
                <a:effectLst/>
              </a:rPr>
              <a:t>допомога</a:t>
            </a:r>
            <a:r>
              <a:rPr lang="ru-RU" sz="2800" i="1" dirty="0" smtClean="0">
                <a:effectLst/>
              </a:rPr>
              <a:t> при </a:t>
            </a:r>
            <a:r>
              <a:rPr lang="ru-RU" sz="2800" i="1" dirty="0" err="1" smtClean="0">
                <a:effectLst/>
              </a:rPr>
              <a:t>харчових</a:t>
            </a:r>
            <a:r>
              <a:rPr lang="ru-RU" sz="2800" i="1" dirty="0" smtClean="0">
                <a:effectLst/>
              </a:rPr>
              <a:t> </a:t>
            </a:r>
            <a:r>
              <a:rPr lang="ru-RU" sz="2800" i="1" dirty="0" err="1" smtClean="0">
                <a:effectLst/>
              </a:rPr>
              <a:t>отруєннях</a:t>
            </a:r>
            <a:r>
              <a:rPr lang="ru-RU" sz="2800" i="1" dirty="0" smtClean="0">
                <a:effectLst/>
              </a:rPr>
              <a:t> та </a:t>
            </a:r>
            <a:r>
              <a:rPr lang="ru-RU" sz="2800" i="1" dirty="0" err="1" smtClean="0">
                <a:effectLst/>
              </a:rPr>
              <a:t>кишкових</a:t>
            </a:r>
            <a:r>
              <a:rPr lang="ru-RU" sz="2800" i="1" dirty="0" smtClean="0">
                <a:effectLst/>
              </a:rPr>
              <a:t> </a:t>
            </a:r>
            <a:r>
              <a:rPr lang="ru-RU" sz="2800" i="1" dirty="0" err="1" smtClean="0">
                <a:effectLst/>
              </a:rPr>
              <a:t>інфекціях</a:t>
            </a:r>
            <a:endParaRPr lang="ru-RU" sz="2800" dirty="0"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0" y="1500174"/>
            <a:ext cx="8929718" cy="3143272"/>
          </a:xfrm>
        </p:spPr>
        <p:txBody>
          <a:bodyPr>
            <a:noAutofit/>
          </a:bodyPr>
          <a:lstStyle/>
          <a:p>
            <a:pPr marL="365760" lvl="0" indent="-283464" algn="ctr">
              <a:spcBef>
                <a:spcPts val="600"/>
              </a:spcBef>
              <a:defRPr/>
            </a:pPr>
            <a:r>
              <a:rPr lang="ru-RU" sz="2400" b="1" dirty="0" err="1" smtClean="0"/>
              <a:t>Харчове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отруєння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можна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отримати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разі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вживання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неякісно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приготовленої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їжі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або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разі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зберігання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продуктів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харчування</a:t>
            </a:r>
            <a:r>
              <a:rPr lang="ru-RU" sz="2400" b="1" dirty="0" smtClean="0"/>
              <a:t> в таких </a:t>
            </a:r>
            <a:r>
              <a:rPr lang="ru-RU" sz="2400" b="1" dirty="0" err="1" smtClean="0"/>
              <a:t>умовах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які</a:t>
            </a:r>
            <a:r>
              <a:rPr lang="ru-RU" sz="2400" b="1" dirty="0" smtClean="0"/>
              <a:t> не </a:t>
            </a:r>
            <a:r>
              <a:rPr lang="ru-RU" sz="2400" b="1" dirty="0" err="1" smtClean="0"/>
              <a:t>відповідають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термінам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режиму </a:t>
            </a:r>
            <a:r>
              <a:rPr lang="ru-RU" sz="2400" b="1" dirty="0" err="1" smtClean="0"/>
              <a:t>їх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зберігання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Харчові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отруєння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можуть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виникати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вигляді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спалахів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родині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або</a:t>
            </a:r>
            <a:r>
              <a:rPr lang="ru-RU" sz="2400" b="1" dirty="0" smtClean="0"/>
              <a:t> в </a:t>
            </a:r>
            <a:r>
              <a:rPr lang="ru-RU" sz="2400" b="1" dirty="0" err="1" smtClean="0"/>
              <a:t>групі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чи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колективі</a:t>
            </a:r>
            <a:r>
              <a:rPr lang="ru-RU" sz="2400" b="1" dirty="0" smtClean="0"/>
              <a:t>, коли </a:t>
            </a:r>
            <a:r>
              <a:rPr lang="ru-RU" sz="2400" b="1" dirty="0" err="1" smtClean="0"/>
              <a:t>всі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вживали</a:t>
            </a:r>
            <a:r>
              <a:rPr lang="ru-RU" sz="2400" b="1" dirty="0" smtClean="0"/>
              <a:t> одну </a:t>
            </a:r>
            <a:r>
              <a:rPr lang="ru-RU" sz="2400" b="1" dirty="0" err="1" smtClean="0"/>
              <a:t>й</a:t>
            </a:r>
            <a:r>
              <a:rPr lang="ru-RU" sz="2400" b="1" dirty="0" smtClean="0"/>
              <a:t> ту саму </a:t>
            </a:r>
            <a:r>
              <a:rPr lang="ru-RU" sz="2400" b="1" dirty="0" err="1" smtClean="0"/>
              <a:t>неякісну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їжу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Отруїтися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можна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продуктами </a:t>
            </a:r>
            <a:r>
              <a:rPr lang="ru-RU" sz="2400" b="1" dirty="0" err="1" smtClean="0"/>
              <a:t>з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нормальними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властивостями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терміном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придатності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Це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відбувається</a:t>
            </a:r>
            <a:r>
              <a:rPr lang="ru-RU" sz="2400" b="1" dirty="0" smtClean="0"/>
              <a:t>, коли </a:t>
            </a:r>
            <a:r>
              <a:rPr lang="ru-RU" sz="2400" b="1" dirty="0" err="1" smtClean="0"/>
              <a:t>їжу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готує</a:t>
            </a:r>
            <a:r>
              <a:rPr lang="ru-RU" sz="2400" b="1" dirty="0" smtClean="0"/>
              <a:t> заражена </a:t>
            </a:r>
            <a:r>
              <a:rPr lang="ru-RU" sz="2400" b="1" dirty="0" err="1" smtClean="0"/>
              <a:t>людина</a:t>
            </a:r>
            <a:r>
              <a:rPr lang="ru-RU" sz="2400" b="1" dirty="0" smtClean="0"/>
              <a:t> в </a:t>
            </a:r>
            <a:r>
              <a:rPr lang="ru-RU" sz="2400" b="1" dirty="0" err="1" smtClean="0"/>
              <a:t>умовах</a:t>
            </a:r>
            <a:r>
              <a:rPr lang="ru-RU" sz="2400" b="1" dirty="0" smtClean="0"/>
              <a:t>, де не </a:t>
            </a:r>
            <a:r>
              <a:rPr lang="ru-RU" sz="2400" b="1" dirty="0" err="1" smtClean="0"/>
              <a:t>дотримані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санітарні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норми</a:t>
            </a:r>
            <a:r>
              <a:rPr lang="ru-RU" sz="2400" b="1" dirty="0" smtClean="0"/>
              <a:t>.</a:t>
            </a:r>
          </a:p>
          <a:p>
            <a:pPr algn="ctr"/>
            <a:endParaRPr lang="ru-RU" sz="2400" b="1" dirty="0" smtClean="0"/>
          </a:p>
          <a:p>
            <a:pPr algn="ctr"/>
            <a:endParaRPr lang="ru-RU" sz="2400" b="1" dirty="0"/>
          </a:p>
        </p:txBody>
      </p:sp>
      <p:pic>
        <p:nvPicPr>
          <p:cNvPr id="7" name="Picture 2" descr="ÐÐ°ÑÑÐ¸Ð½ÐºÐ¸ Ð¿Ð¾ Ð·Ð°Ð¿ÑÐ¾ÑÑ ÑÐ°ÑÑÐ¾Ð²Ðµ Ð¾ÑÑÑÑÐ½Ð½Ñ Ð³ÑÐ¸Ð±Ð°Ð¼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857760"/>
            <a:ext cx="2857520" cy="1643050"/>
          </a:xfrm>
          <a:prstGeom prst="rect">
            <a:avLst/>
          </a:prstGeom>
          <a:noFill/>
        </p:spPr>
      </p:pic>
      <p:pic>
        <p:nvPicPr>
          <p:cNvPr id="27654" name="Picture 6" descr="ÐÐ°ÑÑÐ¸Ð½ÐºÐ¸ Ð¿Ð¾ Ð·Ð°Ð¿ÑÐ¾ÑÑ ÑÐ°ÑÑÐ¾Ð²Ðµ Ð¾ÑÑÑÑÐ½Ð½Ñ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857760"/>
            <a:ext cx="2643206" cy="164305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 txBox="1">
            <a:spLocks/>
          </p:cNvSpPr>
          <p:nvPr/>
        </p:nvSpPr>
        <p:spPr>
          <a:xfrm>
            <a:off x="0" y="285728"/>
            <a:ext cx="9144000" cy="342902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tIns="0">
            <a:norm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5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Для </a:t>
            </a:r>
            <a:r>
              <a:rPr kumimoji="0" lang="ru-RU" sz="35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профілактики</a:t>
            </a:r>
            <a:r>
              <a:rPr kumimoji="0" lang="ru-RU" sz="35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5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харчових</a:t>
            </a:r>
            <a:r>
              <a:rPr kumimoji="0" lang="ru-RU" sz="35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5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отруєнь</a:t>
            </a:r>
            <a:r>
              <a:rPr kumimoji="0" lang="ru-RU" sz="35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5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слід</a:t>
            </a:r>
            <a:r>
              <a:rPr kumimoji="0" lang="ru-RU" sz="35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• не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вживати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продукти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із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закінченим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терміном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придатності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•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зберігати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і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транспортувати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продукти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належних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умовах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•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дотримуватися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правил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зберігання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продуктів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у холодильнику:</a:t>
            </a:r>
          </a:p>
          <a:p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зберігати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окремо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свіжі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й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уже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приготові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м’ясні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продукти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, не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зберігати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готову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їжу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в холодильнику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більш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ніж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3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дні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8" name="Picture 2" descr="ÐÐ°ÑÑÐ¸Ð½ÐºÐ¸ Ð¿Ð¾ Ð·Ð°Ð¿ÑÐ¾ÑÑ ÐÐÐ¤ Ð¡Ð¢Ð ÐÐÐÐ Ð ÐÐÐÐÐÐ¯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2428868"/>
            <a:ext cx="1428728" cy="1071550"/>
          </a:xfrm>
          <a:prstGeom prst="rect">
            <a:avLst/>
          </a:prstGeom>
          <a:noFill/>
        </p:spPr>
      </p:pic>
      <p:pic>
        <p:nvPicPr>
          <p:cNvPr id="34820" name="Picture 4" descr="ÐÐ°ÑÑÐ¸Ð½ÐºÐ¸ Ð¿Ð¾ Ð·Ð°Ð¿ÑÐ¾ÑÑ ÑÐµÑÐ¼ÑÐ½ Ð¿ÑÐ¸Ð´Ð°ÑÐ½Ð¾ÑÑÑ Ð¿ÑÐ¾Ð´ÑÐºÑÑÐ² ÑÐ°ÑÑÑÐ²Ð°Ð½Ð½Ñ"/>
          <p:cNvPicPr>
            <a:picLocks noChangeAspect="1" noChangeArrowheads="1"/>
          </p:cNvPicPr>
          <p:nvPr/>
        </p:nvPicPr>
        <p:blipFill>
          <a:blip r:embed="rId3" cstate="print"/>
          <a:srcRect l="20000" t="10811" b="21621"/>
          <a:stretch>
            <a:fillRect/>
          </a:stretch>
        </p:blipFill>
        <p:spPr bwMode="auto">
          <a:xfrm>
            <a:off x="1500166" y="2928934"/>
            <a:ext cx="3143272" cy="178595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4822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86322"/>
            <a:ext cx="2786082" cy="184307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perspectiveRight"/>
            <a:lightRig rig="threePt" dir="t"/>
          </a:scene3d>
        </p:spPr>
      </p:pic>
      <p:pic>
        <p:nvPicPr>
          <p:cNvPr id="3482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3286124"/>
            <a:ext cx="3643306" cy="357187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4826" name="Picture 10" descr="ÐÐ°ÑÑÐ¸Ð½ÐºÐ¸ Ð¿Ð¾ Ð·Ð°Ð¿ÑÐ¾ÑÑ ÑÐº Ð·Ð±ÐµÑÑÐ³Ð°ÑÐ¸ ÑÐ¶Ñ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50" y="4857760"/>
            <a:ext cx="2976537" cy="173829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786" y="214290"/>
            <a:ext cx="835821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" lvl="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•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купуючи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молочну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продукцію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перевіряти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цілісність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упаковки;</a:t>
            </a:r>
          </a:p>
          <a:p>
            <a:pPr marL="27432" lvl="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• не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вживати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в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їжу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незнайомі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продукти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харчування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;</a:t>
            </a:r>
          </a:p>
          <a:p>
            <a:pPr marL="27432" lvl="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•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ретельно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мити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овочі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фрукти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, зелень, а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також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посуд,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столове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приладдя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дотримуватися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правил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особистої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гігієни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;</a:t>
            </a:r>
          </a:p>
          <a:p>
            <a:pPr marL="27432" lvl="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•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проводити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якісну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термічну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обробку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продуктів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харчування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(особливо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риби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і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м’яса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);</a:t>
            </a:r>
          </a:p>
          <a:p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27432" lvl="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3796" name="Picture 4" descr="ÐÐ°ÑÑÐ¸Ð½ÐºÐ¸ Ð¿Ð¾ Ð·Ð°Ð¿ÑÐ¾ÑÑ Ð¼Ð¸ÑÐ¸ ÑÑÑÐºÑ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643314"/>
            <a:ext cx="3429000" cy="2357454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3798" name="Picture 6" descr="ÐÐ°ÑÑÐ¸Ð½ÐºÐ¸ Ð¿Ð¾ Ð·Ð°Ð¿ÑÐ¾ÑÑ ÑÐµÑÐ¼ÑÑÐ½Ð° Ð¾Ð±ÑÐ¾Ð±ÐºÐ° ÑÐ¶Ñ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786190"/>
            <a:ext cx="3714776" cy="250033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33800" name="Picture 8" descr="ÐÐ°ÑÑÐ¸Ð½ÐºÐ¸ Ð¿Ð¾ Ð·Ð°Ð¿ÑÐ¾ÑÑ Ð¼Ð¾Ð»Ð¾ÐºÐ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500570"/>
            <a:ext cx="2833674" cy="235743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14282" y="214290"/>
            <a:ext cx="5357850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14290"/>
            <a:ext cx="55007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chemeClr val="bg1"/>
                </a:solidFill>
              </a:rPr>
              <a:t>Щойно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з’явилися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симптоми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харчового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отруєння</a:t>
            </a:r>
            <a:r>
              <a:rPr lang="ru-RU" sz="2000" b="1" dirty="0" smtClean="0">
                <a:solidFill>
                  <a:schemeClr val="bg1"/>
                </a:solidFill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</a:rPr>
              <a:t>потрібно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промити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шлунок</a:t>
            </a:r>
            <a:r>
              <a:rPr lang="ru-RU" sz="2000" b="1" dirty="0" smtClean="0">
                <a:solidFill>
                  <a:schemeClr val="bg1"/>
                </a:solidFill>
              </a:rPr>
              <a:t> теплою </a:t>
            </a:r>
            <a:r>
              <a:rPr lang="ru-RU" sz="2000" b="1" dirty="0" err="1" smtClean="0">
                <a:solidFill>
                  <a:schemeClr val="bg1"/>
                </a:solidFill>
              </a:rPr>
              <a:t>кип’яченою</a:t>
            </a:r>
            <a:r>
              <a:rPr lang="ru-RU" sz="2000" b="1" dirty="0" smtClean="0">
                <a:solidFill>
                  <a:schemeClr val="bg1"/>
                </a:solidFill>
              </a:rPr>
              <a:t> водою </a:t>
            </a:r>
            <a:r>
              <a:rPr lang="ru-RU" sz="2000" b="1" dirty="0" err="1" smtClean="0">
                <a:solidFill>
                  <a:schemeClr val="bg1"/>
                </a:solidFill>
              </a:rPr>
              <a:t>або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слабким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розчином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соди</a:t>
            </a:r>
            <a:r>
              <a:rPr lang="ru-RU" sz="2000" b="1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Стрелка углом 6"/>
          <p:cNvSpPr/>
          <p:nvPr/>
        </p:nvSpPr>
        <p:spPr>
          <a:xfrm rot="5400000">
            <a:off x="6215074" y="-71462"/>
            <a:ext cx="1214446" cy="192882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85984" y="1643050"/>
            <a:ext cx="6572296" cy="15001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/>
              <a:t>Після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промивання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шлунка</a:t>
            </a:r>
            <a:r>
              <a:rPr lang="ru-RU" sz="2000" b="1" dirty="0" smtClean="0"/>
              <a:t> хворому </a:t>
            </a:r>
            <a:r>
              <a:rPr lang="ru-RU" sz="2000" b="1" dirty="0" err="1" smtClean="0"/>
              <a:t>рекомендується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приймати</a:t>
            </a:r>
            <a:endParaRPr lang="ru-RU" sz="2000" b="1" dirty="0" smtClean="0"/>
          </a:p>
          <a:p>
            <a:pPr algn="ctr"/>
            <a:r>
              <a:rPr lang="ru-RU" sz="2000" b="1" dirty="0" err="1" smtClean="0"/>
              <a:t>активоване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вугілля</a:t>
            </a:r>
            <a:r>
              <a:rPr lang="ru-RU" sz="2000" b="1" dirty="0" smtClean="0"/>
              <a:t> по 2–3 таблетки </a:t>
            </a:r>
            <a:r>
              <a:rPr lang="ru-RU" sz="2000" b="1" dirty="0" err="1" smtClean="0"/>
              <a:t>кожні</a:t>
            </a:r>
            <a:r>
              <a:rPr lang="ru-RU" sz="2000" b="1" dirty="0" smtClean="0"/>
              <a:t> 15 </a:t>
            </a:r>
            <a:r>
              <a:rPr lang="ru-RU" sz="2000" b="1" dirty="0" err="1" smtClean="0"/>
              <a:t>хв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протягом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години</a:t>
            </a:r>
            <a:r>
              <a:rPr lang="ru-RU" sz="2000" b="1" dirty="0" smtClean="0"/>
              <a:t>.</a:t>
            </a:r>
          </a:p>
          <a:p>
            <a:pPr algn="ctr"/>
            <a:r>
              <a:rPr lang="ru-RU" sz="2000" b="1" dirty="0" err="1" smtClean="0"/>
              <a:t>Запивати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активоване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вугілля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слід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кип’яченою</a:t>
            </a:r>
            <a:r>
              <a:rPr lang="ru-RU" sz="2000" b="1" dirty="0" smtClean="0"/>
              <a:t> водою.</a:t>
            </a:r>
          </a:p>
        </p:txBody>
      </p:sp>
      <p:sp>
        <p:nvSpPr>
          <p:cNvPr id="9" name="Стрелка углом 8"/>
          <p:cNvSpPr/>
          <p:nvPr/>
        </p:nvSpPr>
        <p:spPr>
          <a:xfrm rot="5400000">
            <a:off x="7572364" y="3571876"/>
            <a:ext cx="1214446" cy="192882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571472" y="2285992"/>
            <a:ext cx="500066" cy="10715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лево 20"/>
          <p:cNvSpPr/>
          <p:nvPr/>
        </p:nvSpPr>
        <p:spPr>
          <a:xfrm>
            <a:off x="1142976" y="2285992"/>
            <a:ext cx="1000132" cy="3571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0" y="3429000"/>
            <a:ext cx="7000892" cy="15001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0" y="3500438"/>
            <a:ext cx="70008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. </a:t>
            </a:r>
            <a:r>
              <a:rPr lang="ru-RU" b="1" dirty="0" err="1" smtClean="0">
                <a:solidFill>
                  <a:schemeClr val="bg1"/>
                </a:solidFill>
              </a:rPr>
              <a:t>Якщо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постраждалого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турбує</a:t>
            </a:r>
            <a:r>
              <a:rPr lang="ru-RU" b="1" dirty="0" smtClean="0">
                <a:solidFill>
                  <a:schemeClr val="bg1"/>
                </a:solidFill>
              </a:rPr>
              <a:t> озноб, </a:t>
            </a:r>
            <a:r>
              <a:rPr lang="ru-RU" b="1" dirty="0" err="1" smtClean="0">
                <a:solidFill>
                  <a:schemeClr val="bg1"/>
                </a:solidFill>
              </a:rPr>
              <a:t>потрібно</a:t>
            </a:r>
            <a:endParaRPr lang="ru-RU" b="1" dirty="0" smtClean="0">
              <a:solidFill>
                <a:schemeClr val="bg1"/>
              </a:solidFill>
            </a:endParaRPr>
          </a:p>
          <a:p>
            <a:pPr algn="ctr"/>
            <a:r>
              <a:rPr lang="ru-RU" b="1" dirty="0" err="1" smtClean="0">
                <a:solidFill>
                  <a:schemeClr val="bg1"/>
                </a:solidFill>
              </a:rPr>
              <a:t>зігріти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його</a:t>
            </a:r>
            <a:r>
              <a:rPr lang="ru-RU" b="1" dirty="0" smtClean="0">
                <a:solidFill>
                  <a:schemeClr val="bg1"/>
                </a:solidFill>
              </a:rPr>
              <a:t>. </a:t>
            </a:r>
            <a:r>
              <a:rPr lang="ru-RU" b="1" dirty="0" err="1" smtClean="0">
                <a:solidFill>
                  <a:schemeClr val="bg1"/>
                </a:solidFill>
              </a:rPr>
              <a:t>Зазвичай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симптоми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отруєння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самостійно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проходять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протягом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тижня</a:t>
            </a:r>
            <a:r>
              <a:rPr lang="ru-RU" b="1" dirty="0" smtClean="0">
                <a:solidFill>
                  <a:schemeClr val="bg1"/>
                </a:solidFill>
              </a:rPr>
              <a:t>. </a:t>
            </a:r>
            <a:r>
              <a:rPr lang="ru-RU" b="1" dirty="0" err="1" smtClean="0">
                <a:solidFill>
                  <a:schemeClr val="bg1"/>
                </a:solidFill>
              </a:rPr>
              <a:t>Необхідно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звернутися</a:t>
            </a:r>
            <a:r>
              <a:rPr lang="ru-RU" b="1" dirty="0" smtClean="0">
                <a:solidFill>
                  <a:schemeClr val="bg1"/>
                </a:solidFill>
              </a:rPr>
              <a:t> до </a:t>
            </a:r>
            <a:r>
              <a:rPr lang="ru-RU" b="1" dirty="0" err="1" smtClean="0">
                <a:solidFill>
                  <a:schemeClr val="bg1"/>
                </a:solidFill>
              </a:rPr>
              <a:t>лікаря</a:t>
            </a:r>
            <a:r>
              <a:rPr lang="ru-RU" b="1" dirty="0" smtClean="0">
                <a:solidFill>
                  <a:schemeClr val="bg1"/>
                </a:solidFill>
              </a:rPr>
              <a:t>, </a:t>
            </a:r>
            <a:r>
              <a:rPr lang="ru-RU" b="1" dirty="0" err="1" smtClean="0">
                <a:solidFill>
                  <a:schemeClr val="bg1"/>
                </a:solidFill>
              </a:rPr>
              <a:t>якщо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симптоми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харчового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отруєння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зберігаються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протягом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трьох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більше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днів</a:t>
            </a:r>
            <a:r>
              <a:rPr lang="ru-RU" b="1" dirty="0" smtClean="0">
                <a:solidFill>
                  <a:schemeClr val="bg1"/>
                </a:solidFill>
              </a:rPr>
              <a:t>, </a:t>
            </a:r>
            <a:r>
              <a:rPr lang="ru-RU" b="1" dirty="0" err="1" smtClean="0">
                <a:solidFill>
                  <a:schemeClr val="bg1"/>
                </a:solidFill>
              </a:rPr>
              <a:t>хворий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відчуває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тривалі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спазми</a:t>
            </a:r>
            <a:r>
              <a:rPr lang="ru-RU" b="1" dirty="0" smtClean="0">
                <a:solidFill>
                  <a:schemeClr val="bg1"/>
                </a:solidFill>
              </a:rPr>
              <a:t> в </a:t>
            </a:r>
            <a:r>
              <a:rPr lang="ru-RU" b="1" dirty="0" err="1" smtClean="0">
                <a:solidFill>
                  <a:schemeClr val="bg1"/>
                </a:solidFill>
              </a:rPr>
              <a:t>животі</a:t>
            </a:r>
            <a:r>
              <a:rPr lang="ru-RU" b="1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428728" y="5072074"/>
            <a:ext cx="7358082" cy="15716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/>
              <a:t>Необхідно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викликати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швидку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допомогу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якщо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харчове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отруєння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виникло</a:t>
            </a:r>
            <a:r>
              <a:rPr lang="ru-RU" sz="2000" b="1" dirty="0" smtClean="0"/>
              <a:t> в </a:t>
            </a:r>
            <a:r>
              <a:rPr lang="ru-RU" sz="2000" b="1" dirty="0" err="1" smtClean="0"/>
              <a:t>дитини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або</a:t>
            </a:r>
            <a:r>
              <a:rPr lang="ru-RU" sz="2000" b="1" dirty="0" smtClean="0"/>
              <a:t> у хворого </a:t>
            </a:r>
            <a:r>
              <a:rPr lang="ru-RU" sz="2000" b="1" dirty="0" err="1" smtClean="0"/>
              <a:t>з’явилися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такі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симптоми</a:t>
            </a:r>
            <a:r>
              <a:rPr lang="ru-RU" sz="2000" b="1" dirty="0" smtClean="0"/>
              <a:t>, як </a:t>
            </a:r>
            <a:r>
              <a:rPr lang="ru-RU" sz="2000" b="1" dirty="0" err="1" smtClean="0"/>
              <a:t>нечіткість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зору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утруднення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ковтання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мовлення</a:t>
            </a:r>
            <a:r>
              <a:rPr lang="ru-RU" sz="2000" dirty="0" smtClean="0"/>
              <a:t>.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0412" y="285728"/>
            <a:ext cx="7933588" cy="1143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</p:spPr>
        <p:txBody>
          <a:bodyPr>
            <a:normAutofit fontScale="90000"/>
          </a:bodyPr>
          <a:lstStyle/>
          <a:p>
            <a:pPr algn="ctr"/>
            <a:r>
              <a:rPr lang="ru-RU" i="1" dirty="0" err="1" smtClean="0"/>
              <a:t>Запитання</a:t>
            </a:r>
            <a:r>
              <a:rPr lang="ru-RU" i="1" dirty="0" smtClean="0"/>
              <a:t> для </a:t>
            </a:r>
            <a:r>
              <a:rPr lang="ru-RU" i="1" dirty="0" err="1" smtClean="0"/>
              <a:t>повторення</a:t>
            </a:r>
            <a:r>
              <a:rPr lang="ru-RU" i="1" dirty="0" smtClean="0"/>
              <a:t> </a:t>
            </a:r>
            <a:r>
              <a:rPr lang="ru-RU" i="1" dirty="0" err="1" smtClean="0"/>
              <a:t>й</a:t>
            </a:r>
            <a:r>
              <a:rPr lang="ru-RU" i="1" dirty="0" smtClean="0"/>
              <a:t> </a:t>
            </a:r>
            <a:r>
              <a:rPr lang="ru-RU" i="1" dirty="0" err="1" smtClean="0"/>
              <a:t>обговорення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00174"/>
            <a:ext cx="8572528" cy="4800600"/>
          </a:xfrm>
        </p:spPr>
        <p:txBody>
          <a:bodyPr>
            <a:normAutofit/>
          </a:bodyPr>
          <a:lstStyle/>
          <a:p>
            <a:r>
              <a:rPr lang="ru-RU" i="1" dirty="0" err="1" smtClean="0"/>
              <a:t>Що</a:t>
            </a:r>
            <a:r>
              <a:rPr lang="ru-RU" i="1" dirty="0" smtClean="0"/>
              <a:t> </a:t>
            </a:r>
            <a:r>
              <a:rPr lang="ru-RU" i="1" dirty="0" err="1" smtClean="0"/>
              <a:t>таке</a:t>
            </a:r>
            <a:r>
              <a:rPr lang="ru-RU" i="1" dirty="0" smtClean="0"/>
              <a:t> </a:t>
            </a:r>
            <a:r>
              <a:rPr lang="ru-RU" i="1" dirty="0" err="1" smtClean="0"/>
              <a:t>харчове</a:t>
            </a:r>
            <a:r>
              <a:rPr lang="ru-RU" i="1" dirty="0" smtClean="0"/>
              <a:t> </a:t>
            </a:r>
            <a:r>
              <a:rPr lang="ru-RU" i="1" dirty="0" err="1" smtClean="0"/>
              <a:t>отруєння</a:t>
            </a:r>
            <a:r>
              <a:rPr lang="ru-RU" i="1" dirty="0" smtClean="0"/>
              <a:t>? Як </a:t>
            </a:r>
            <a:r>
              <a:rPr lang="ru-RU" i="1" dirty="0" err="1" smtClean="0"/>
              <a:t>воно</a:t>
            </a:r>
            <a:r>
              <a:rPr lang="ru-RU" i="1" dirty="0" smtClean="0"/>
              <a:t> </a:t>
            </a:r>
            <a:r>
              <a:rPr lang="ru-RU" i="1" dirty="0" err="1" smtClean="0"/>
              <a:t>виникає</a:t>
            </a:r>
            <a:r>
              <a:rPr lang="ru-RU" i="1" dirty="0" smtClean="0"/>
              <a:t>?</a:t>
            </a:r>
          </a:p>
          <a:p>
            <a:r>
              <a:rPr lang="ru-RU" i="1" dirty="0" err="1" smtClean="0"/>
              <a:t>Що</a:t>
            </a:r>
            <a:r>
              <a:rPr lang="ru-RU" i="1" dirty="0" smtClean="0"/>
              <a:t> </a:t>
            </a:r>
            <a:r>
              <a:rPr lang="ru-RU" i="1" dirty="0" err="1" smtClean="0"/>
              <a:t>може</a:t>
            </a:r>
            <a:r>
              <a:rPr lang="ru-RU" i="1" dirty="0" smtClean="0"/>
              <a:t> </a:t>
            </a:r>
            <a:r>
              <a:rPr lang="ru-RU" i="1" dirty="0" err="1" smtClean="0"/>
              <a:t>свідчити</a:t>
            </a:r>
            <a:r>
              <a:rPr lang="ru-RU" i="1" dirty="0" smtClean="0"/>
              <a:t> про </a:t>
            </a:r>
            <a:r>
              <a:rPr lang="ru-RU" i="1" dirty="0" err="1" smtClean="0"/>
              <a:t>недоброякісність</a:t>
            </a:r>
            <a:r>
              <a:rPr lang="ru-RU" i="1" dirty="0" smtClean="0"/>
              <a:t> продукту?</a:t>
            </a:r>
          </a:p>
          <a:p>
            <a:r>
              <a:rPr lang="ru-RU" i="1" dirty="0" err="1" smtClean="0"/>
              <a:t>Що</a:t>
            </a:r>
            <a:r>
              <a:rPr lang="ru-RU" i="1" dirty="0" smtClean="0"/>
              <a:t> треба </a:t>
            </a:r>
            <a:r>
              <a:rPr lang="ru-RU" i="1" dirty="0" err="1" smtClean="0"/>
              <a:t>робити</a:t>
            </a:r>
            <a:r>
              <a:rPr lang="ru-RU" i="1" dirty="0" smtClean="0"/>
              <a:t> для </a:t>
            </a:r>
            <a:r>
              <a:rPr lang="ru-RU" i="1" dirty="0" err="1" smtClean="0"/>
              <a:t>профілактики</a:t>
            </a:r>
            <a:r>
              <a:rPr lang="ru-RU" i="1" dirty="0" smtClean="0"/>
              <a:t> </a:t>
            </a:r>
            <a:r>
              <a:rPr lang="ru-RU" i="1" dirty="0" err="1" smtClean="0"/>
              <a:t>харчових</a:t>
            </a:r>
            <a:r>
              <a:rPr lang="ru-RU" i="1" dirty="0" smtClean="0"/>
              <a:t> </a:t>
            </a:r>
            <a:r>
              <a:rPr lang="ru-RU" i="1" dirty="0" err="1" smtClean="0"/>
              <a:t>отруєнь</a:t>
            </a:r>
            <a:r>
              <a:rPr lang="ru-RU" i="1" dirty="0" smtClean="0"/>
              <a:t>?</a:t>
            </a:r>
          </a:p>
          <a:p>
            <a:r>
              <a:rPr lang="ru-RU" i="1" dirty="0" smtClean="0"/>
              <a:t>Чим </a:t>
            </a:r>
            <a:r>
              <a:rPr lang="ru-RU" i="1" dirty="0" err="1" smtClean="0"/>
              <a:t>відрізняються</a:t>
            </a:r>
            <a:r>
              <a:rPr lang="ru-RU" i="1" dirty="0" smtClean="0"/>
              <a:t> </a:t>
            </a:r>
            <a:r>
              <a:rPr lang="ru-RU" i="1" dirty="0" err="1" smtClean="0"/>
              <a:t>токсикоінфекції</a:t>
            </a:r>
            <a:r>
              <a:rPr lang="ru-RU" i="1" dirty="0" smtClean="0"/>
              <a:t> </a:t>
            </a:r>
            <a:r>
              <a:rPr lang="ru-RU" i="1" dirty="0" err="1" smtClean="0"/>
              <a:t>від</a:t>
            </a:r>
            <a:r>
              <a:rPr lang="ru-RU" i="1" dirty="0" smtClean="0"/>
              <a:t> </a:t>
            </a:r>
            <a:r>
              <a:rPr lang="ru-RU" i="1" dirty="0" err="1" smtClean="0"/>
              <a:t>інтоксикації</a:t>
            </a:r>
            <a:r>
              <a:rPr lang="ru-RU" i="1" dirty="0" smtClean="0"/>
              <a:t>?</a:t>
            </a:r>
          </a:p>
          <a:p>
            <a:r>
              <a:rPr lang="ru-RU" i="1" dirty="0" err="1" smtClean="0"/>
              <a:t>Що</a:t>
            </a:r>
            <a:r>
              <a:rPr lang="ru-RU" i="1" dirty="0" smtClean="0"/>
              <a:t> треба </a:t>
            </a:r>
            <a:r>
              <a:rPr lang="ru-RU" i="1" dirty="0" err="1" smtClean="0"/>
              <a:t>робити</a:t>
            </a:r>
            <a:r>
              <a:rPr lang="ru-RU" i="1" dirty="0" smtClean="0"/>
              <a:t> в </a:t>
            </a:r>
            <a:r>
              <a:rPr lang="ru-RU" i="1" dirty="0" err="1" smtClean="0"/>
              <a:t>разі</a:t>
            </a:r>
            <a:r>
              <a:rPr lang="ru-RU" i="1" dirty="0" smtClean="0"/>
              <a:t> </a:t>
            </a:r>
            <a:r>
              <a:rPr lang="ru-RU" i="1" dirty="0" err="1" smtClean="0"/>
              <a:t>появи</a:t>
            </a:r>
            <a:r>
              <a:rPr lang="ru-RU" i="1" dirty="0" smtClean="0"/>
              <a:t> </a:t>
            </a:r>
            <a:r>
              <a:rPr lang="ru-RU" i="1" dirty="0" err="1" smtClean="0"/>
              <a:t>симптомів</a:t>
            </a:r>
            <a:r>
              <a:rPr lang="ru-RU" i="1" dirty="0" smtClean="0"/>
              <a:t> </a:t>
            </a:r>
            <a:r>
              <a:rPr lang="ru-RU" i="1" dirty="0" err="1" smtClean="0"/>
              <a:t>харчового</a:t>
            </a:r>
            <a:r>
              <a:rPr lang="ru-RU" i="1" dirty="0" smtClean="0"/>
              <a:t> </a:t>
            </a:r>
            <a:r>
              <a:rPr lang="ru-RU" i="1" dirty="0" err="1" smtClean="0"/>
              <a:t>отруєння</a:t>
            </a:r>
            <a:r>
              <a:rPr lang="ru-RU" i="1" dirty="0" smtClean="0"/>
              <a:t>?</a:t>
            </a:r>
          </a:p>
          <a:p>
            <a:endParaRPr lang="ru-RU" dirty="0"/>
          </a:p>
        </p:txBody>
      </p:sp>
      <p:pic>
        <p:nvPicPr>
          <p:cNvPr id="35842" name="Picture 2" descr="ÐÐ°ÑÑÐ¸Ð½ÐºÐ¸ Ð¿Ð¾ Ð·Ð°Ð¿ÑÐ¾ÑÑ Ð·Ð°Ð´ÑÐ¼Ð°Ð½Ð¸Ð¹ ÑÐ¼Ð°Ð¹Ð»Ð¸Ð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14480" cy="1571612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3810000" cy="878786"/>
          </a:xfrm>
          <a:effectLst>
            <a:reflection blurRad="6350" stA="50000" endA="300" endPos="5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uk-UA" sz="4000" dirty="0" smtClean="0"/>
              <a:t>ВИСНОВОК:</a:t>
            </a:r>
            <a:endParaRPr lang="ru-RU" sz="4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00034" y="1500174"/>
            <a:ext cx="8153400" cy="39925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err="1" smtClean="0"/>
              <a:t>отруєння</a:t>
            </a:r>
            <a:r>
              <a:rPr lang="ru-RU" dirty="0" smtClean="0"/>
              <a:t> - </a:t>
            </a:r>
            <a:r>
              <a:rPr lang="ru-RU" dirty="0" err="1" smtClean="0"/>
              <a:t>захворювання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інший</a:t>
            </a:r>
            <a:r>
              <a:rPr lang="ru-RU" dirty="0" smtClean="0"/>
              <a:t> </a:t>
            </a:r>
            <a:r>
              <a:rPr lang="ru-RU" dirty="0" err="1" smtClean="0"/>
              <a:t>розлад</a:t>
            </a:r>
            <a:r>
              <a:rPr lang="ru-RU" dirty="0" smtClean="0"/>
              <a:t> </a:t>
            </a:r>
            <a:r>
              <a:rPr lang="ru-RU" dirty="0" err="1" smtClean="0"/>
              <a:t>життєдіяльності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виникло</a:t>
            </a:r>
            <a:r>
              <a:rPr lang="ru-RU" dirty="0" smtClean="0"/>
              <a:t> </a:t>
            </a:r>
            <a:r>
              <a:rPr lang="ru-RU" dirty="0" err="1" smtClean="0"/>
              <a:t>внаслідок</a:t>
            </a:r>
            <a:r>
              <a:rPr lang="ru-RU" dirty="0" smtClean="0"/>
              <a:t> </a:t>
            </a:r>
            <a:r>
              <a:rPr lang="ru-RU" dirty="0" err="1" smtClean="0"/>
              <a:t>попадання</a:t>
            </a:r>
            <a:r>
              <a:rPr lang="ru-RU" dirty="0" smtClean="0"/>
              <a:t> в </a:t>
            </a:r>
            <a:r>
              <a:rPr lang="ru-RU" dirty="0" err="1" smtClean="0"/>
              <a:t>організм</a:t>
            </a:r>
            <a:r>
              <a:rPr lang="ru-RU" dirty="0" smtClean="0"/>
              <a:t> </a:t>
            </a:r>
            <a:r>
              <a:rPr lang="ru-RU" dirty="0" err="1" smtClean="0"/>
              <a:t>отрути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токсину, а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дію</a:t>
            </a:r>
            <a:r>
              <a:rPr lang="ru-RU" dirty="0" smtClean="0"/>
              <a:t>, яка </a:t>
            </a:r>
            <a:r>
              <a:rPr lang="ru-RU" dirty="0" err="1" smtClean="0"/>
              <a:t>викликала</a:t>
            </a:r>
            <a:r>
              <a:rPr lang="ru-RU" dirty="0" smtClean="0"/>
              <a:t> </a:t>
            </a:r>
            <a:r>
              <a:rPr lang="ru-RU" dirty="0" err="1" smtClean="0"/>
              <a:t>таке</a:t>
            </a:r>
            <a:r>
              <a:rPr lang="ru-RU" dirty="0" smtClean="0"/>
              <a:t> </a:t>
            </a:r>
            <a:r>
              <a:rPr lang="ru-RU" dirty="0" err="1" smtClean="0"/>
              <a:t>захворювання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При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випадках</a:t>
            </a:r>
            <a:r>
              <a:rPr lang="ru-RU" dirty="0" smtClean="0"/>
              <a:t> </a:t>
            </a:r>
            <a:r>
              <a:rPr lang="ru-RU" dirty="0" err="1" smtClean="0"/>
              <a:t>отруєнь</a:t>
            </a:r>
            <a:r>
              <a:rPr lang="ru-RU" dirty="0" smtClean="0"/>
              <a:t> </a:t>
            </a:r>
            <a:r>
              <a:rPr lang="ru-RU" dirty="0" err="1" smtClean="0"/>
              <a:t>необхідно</a:t>
            </a:r>
            <a:r>
              <a:rPr lang="ru-RU" dirty="0" smtClean="0"/>
              <a:t> </a:t>
            </a:r>
            <a:r>
              <a:rPr lang="ru-RU" dirty="0" err="1" smtClean="0"/>
              <a:t>якомога</a:t>
            </a:r>
            <a:r>
              <a:rPr lang="ru-RU" dirty="0" smtClean="0"/>
              <a:t> </a:t>
            </a:r>
            <a:r>
              <a:rPr lang="ru-RU" dirty="0" err="1" smtClean="0"/>
              <a:t>швидше</a:t>
            </a:r>
            <a:r>
              <a:rPr lang="ru-RU" dirty="0" smtClean="0"/>
              <a:t> </a:t>
            </a:r>
            <a:r>
              <a:rPr lang="ru-RU" dirty="0" err="1" smtClean="0"/>
              <a:t>звернутися</a:t>
            </a:r>
            <a:r>
              <a:rPr lang="ru-RU" dirty="0" smtClean="0"/>
              <a:t> до </a:t>
            </a:r>
            <a:r>
              <a:rPr lang="ru-RU" dirty="0" err="1" smtClean="0"/>
              <a:t>лікаря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5984" y="357166"/>
            <a:ext cx="4937376" cy="1323439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  <p:txBody>
          <a:bodyPr wrap="square">
            <a:spAutoFit/>
          </a:bodyPr>
          <a:lstStyle/>
          <a:p>
            <a:r>
              <a:rPr lang="uk-UA" sz="4000" b="1" dirty="0" smtClean="0"/>
              <a:t>Джерела інформації та </a:t>
            </a:r>
            <a:r>
              <a:rPr lang="uk-UA" sz="4000" b="1" dirty="0" err="1" smtClean="0"/>
              <a:t>інтернет-ресурси</a:t>
            </a:r>
            <a:r>
              <a:rPr lang="uk-UA" sz="4000" b="1" dirty="0" smtClean="0"/>
              <a:t>:</a:t>
            </a:r>
            <a:endParaRPr lang="ru-RU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71604" y="2214554"/>
            <a:ext cx="65008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1.</a:t>
            </a:r>
            <a:r>
              <a:rPr lang="en-US" dirty="0" smtClean="0"/>
              <a:t>https://ua.korrespondent.net/lifestyle/fooddrinks/1589220-neyistivni-ta-smertelno-nebezpechni-yakih-gribiv-varto-poboyuvatisya</a:t>
            </a:r>
            <a:endParaRPr lang="uk-UA" dirty="0" smtClean="0"/>
          </a:p>
          <a:p>
            <a:r>
              <a:rPr lang="uk-UA" dirty="0" smtClean="0"/>
              <a:t>2.</a:t>
            </a:r>
            <a:r>
              <a:rPr lang="en-US" dirty="0" smtClean="0"/>
              <a:t>https://24tv.ua/health/harchove_otruyennya_simptomi_persha_dopomoga_likuvannya_profilaktika_otruyennya_n1005880</a:t>
            </a:r>
            <a:endParaRPr lang="uk-UA" dirty="0" smtClean="0"/>
          </a:p>
          <a:p>
            <a:r>
              <a:rPr lang="uk-UA" dirty="0" smtClean="0"/>
              <a:t>3.</a:t>
            </a:r>
            <a:r>
              <a:rPr lang="en-US" dirty="0" smtClean="0"/>
              <a:t> </a:t>
            </a:r>
            <a:r>
              <a:rPr lang="en-US" dirty="0" smtClean="0">
                <a:hlinkClick r:id="rId2"/>
              </a:rPr>
              <a:t>http://moz.gov.ua/article/health/otruennja-gribami-profilaktika-i-persha-dopomoga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00298" y="5286388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Дякую за увагу!!!</a:t>
            </a:r>
            <a:endParaRPr lang="ru-RU" sz="3200" b="1" dirty="0"/>
          </a:p>
        </p:txBody>
      </p:sp>
      <p:pic>
        <p:nvPicPr>
          <p:cNvPr id="32770" name="Picture 2" descr="ÐÐ°ÑÑÐ¸Ð½ÐºÐ¸ Ð¿Ð¾ Ð·Ð°Ð¿ÑÐ¾ÑÑ Ð·Ð°Ð´ÑÐ¼Ð°Ð½Ð¸Ð¹ ÑÐ¼Ð°Ð¹Ð»Ð¸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071942"/>
            <a:ext cx="1714482" cy="1214446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569</TotalTime>
  <Words>1091</Words>
  <Application>Microsoft Office PowerPoint</Application>
  <PresentationFormat>Экран (4:3)</PresentationFormat>
  <Paragraphs>87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Солнцестояние</vt:lpstr>
      <vt:lpstr>Симптоми харчового отруєння. Отруйні рослини і гриби. Профілактика харчових отруєнь. Домедична допомога при харчових отруєннях та кишкових інфекціях</vt:lpstr>
      <vt:lpstr>Мета:</vt:lpstr>
      <vt:lpstr>Зміст</vt:lpstr>
      <vt:lpstr>Слайд 4</vt:lpstr>
      <vt:lpstr>Симптоми харчового отруєння</vt:lpstr>
      <vt:lpstr>Слайд 6</vt:lpstr>
      <vt:lpstr>Слайд 7</vt:lpstr>
      <vt:lpstr>Слайд 8</vt:lpstr>
      <vt:lpstr>!!!</vt:lpstr>
      <vt:lpstr>Отруйні рослини і гриби</vt:lpstr>
      <vt:lpstr>Блекота чорна:</vt:lpstr>
      <vt:lpstr>Дурман звичайний</vt:lpstr>
      <vt:lpstr>Беладонна звичайна</vt:lpstr>
      <vt:lpstr>Слайд 14</vt:lpstr>
      <vt:lpstr>Слайд 15</vt:lpstr>
      <vt:lpstr>Слайд 16</vt:lpstr>
      <vt:lpstr>Причини і профілактика харчових отруєнь. Домедична допомога при харчових отруєннях та кишкових інфекціях</vt:lpstr>
      <vt:lpstr>Слайд 18</vt:lpstr>
      <vt:lpstr>Слайд 19</vt:lpstr>
      <vt:lpstr>Слайд 20</vt:lpstr>
      <vt:lpstr>Запитання для повторення й обговорення</vt:lpstr>
      <vt:lpstr>ВИСНОВОК: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Симптоми харчового отруєння. Отруйні рослини і гриби. Профілактика харчових отруєнь. Домедична допомога при харчових отруєннях та кишкових інфекціях</dc:title>
  <cp:lastModifiedBy>User</cp:lastModifiedBy>
  <cp:revision>37</cp:revision>
  <dcterms:modified xsi:type="dcterms:W3CDTF">2024-03-13T18:18:11Z</dcterms:modified>
</cp:coreProperties>
</file>