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0" r:id="rId5"/>
    <p:sldId id="269" r:id="rId6"/>
    <p:sldId id="261" r:id="rId7"/>
    <p:sldId id="270" r:id="rId8"/>
    <p:sldId id="271" r:id="rId9"/>
    <p:sldId id="272" r:id="rId10"/>
    <p:sldId id="262" r:id="rId11"/>
    <p:sldId id="259" r:id="rId12"/>
    <p:sldId id="258" r:id="rId13"/>
    <p:sldId id="273" r:id="rId14"/>
    <p:sldId id="263" r:id="rId15"/>
    <p:sldId id="257" r:id="rId16"/>
    <p:sldId id="274" r:id="rId17"/>
    <p:sldId id="264" r:id="rId18"/>
    <p:sldId id="265" r:id="rId19"/>
    <p:sldId id="266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916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340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989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748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263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855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685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230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010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93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371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8670E-EDD3-4606-9944-A3F8D372E8D2}" type="datetimeFigureOut">
              <a:rPr lang="ru-RU" smtClean="0"/>
              <a:t>26.04.2025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44949-1AB2-4093-A17B-BE170F724A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335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phc.org.ua/kontrol-zakhvoryuvan/imunizaciya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phc.org.ua/news/v-ukraini-onovleno-nacionalniy-kalendar-profilaktichnikh-scheplen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92" y="249382"/>
            <a:ext cx="6283035" cy="62830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24254" y="2098237"/>
            <a:ext cx="482215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Що треба </a:t>
            </a:r>
          </a:p>
          <a:p>
            <a:r>
              <a:rPr lang="uk-UA" sz="5400" dirty="0">
                <a:solidFill>
                  <a:srgbClr val="FF0000"/>
                </a:solidFill>
                <a:latin typeface="Arial Black" panose="020B0A04020102020204" pitchFamily="34" charset="0"/>
              </a:rPr>
              <a:t>з</a:t>
            </a:r>
            <a:r>
              <a:rPr lang="uk-UA" sz="5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нати про</a:t>
            </a:r>
          </a:p>
          <a:p>
            <a:r>
              <a:rPr lang="uk-UA" sz="5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вакцинацію</a:t>
            </a:r>
            <a:endParaRPr lang="ru-RU" sz="5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03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10" b="34848"/>
          <a:stretch/>
        </p:blipFill>
        <p:spPr>
          <a:xfrm>
            <a:off x="544839" y="0"/>
            <a:ext cx="10656561" cy="687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84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498764" y="166255"/>
            <a:ext cx="11284527" cy="6504709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2400" b="1" i="0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                             </a:t>
            </a:r>
            <a:r>
              <a:rPr lang="ru-RU" sz="2400" b="1" i="0" dirty="0" err="1" smtClean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Що</a:t>
            </a:r>
            <a:r>
              <a:rPr lang="ru-RU" sz="2400" b="1" i="0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таке</a:t>
            </a:r>
            <a:r>
              <a:rPr lang="ru-RU" sz="2400" b="1" i="0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вакцинація</a:t>
            </a:r>
            <a:r>
              <a:rPr lang="ru-RU" sz="2400" b="1" i="0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?</a:t>
            </a:r>
            <a:endParaRPr lang="ru-RU" sz="2400" b="0" i="0" dirty="0" smtClean="0"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  <a:p>
            <a:pPr fontAlgn="base"/>
            <a:r>
              <a:rPr lang="ru-RU" sz="2400" b="0" i="0" u="none" strike="noStrike" dirty="0" err="1" smtClean="0">
                <a:solidFill>
                  <a:srgbClr val="004188"/>
                </a:solidFill>
                <a:effectLst/>
                <a:latin typeface="Arial Black" panose="020B0A04020102020204" pitchFamily="34" charset="0"/>
                <a:hlinkClick r:id="rId2"/>
              </a:rPr>
              <a:t>Вакцинація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 —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це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простий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безпечний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та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дієвий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спосіб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захисту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людей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інфекційних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захворювань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до того моменту, як вони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почнуть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із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ними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контактувати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</a:t>
            </a:r>
          </a:p>
          <a:p>
            <a:pPr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 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Імунна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система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реагує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на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введену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вакцину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виробляє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імунітет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проти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інфекції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 Таким чином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формується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захист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проти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хвороби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Вакцинація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захищає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інфекцій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які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можуть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призвести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до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ускладнень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інвалідності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смерті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yriad Pro"/>
              </a:rPr>
              <a:t> </a:t>
            </a:r>
            <a:endParaRPr lang="ru-RU" b="0" i="0" dirty="0">
              <a:solidFill>
                <a:srgbClr val="333333"/>
              </a:solidFill>
              <a:effectLst/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64042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14" r="1" b="53030"/>
          <a:stretch/>
        </p:blipFill>
        <p:spPr>
          <a:xfrm>
            <a:off x="-73097" y="-2"/>
            <a:ext cx="1226509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79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644236" y="415636"/>
            <a:ext cx="10681855" cy="6068291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2800" b="1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          </a:t>
            </a:r>
            <a:r>
              <a:rPr lang="ru-RU" sz="2800" b="1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Чому</a:t>
            </a:r>
            <a:r>
              <a:rPr lang="ru-RU" sz="2800" b="1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1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потрібно</a:t>
            </a:r>
            <a:r>
              <a:rPr lang="ru-RU" sz="2800" b="1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1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вакцинуватися</a:t>
            </a:r>
            <a:r>
              <a:rPr lang="ru-RU" sz="2800" b="1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?</a:t>
            </a:r>
            <a:endParaRPr lang="ru-RU" sz="2800" b="0" i="0" dirty="0" smtClean="0">
              <a:solidFill>
                <a:srgbClr val="333333"/>
              </a:solidFill>
              <a:effectLst/>
              <a:latin typeface="Arial Black" panose="020B0A04020102020204" pitchFamily="34" charset="0"/>
            </a:endParaRPr>
          </a:p>
          <a:p>
            <a:pPr fontAlgn="base"/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Щоб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захистити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себе та тих,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хто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навколо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нас. Не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всі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можуть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бути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вакциновані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зокрема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ті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хто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серйозно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хворий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 Вони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залежні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того,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хто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щеплений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</a:t>
            </a:r>
            <a:endParaRPr lang="ru-RU" sz="2800" b="0" i="0" dirty="0">
              <a:solidFill>
                <a:srgbClr val="333333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29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61" r="744"/>
          <a:stretch/>
        </p:blipFill>
        <p:spPr>
          <a:xfrm>
            <a:off x="893617" y="-18156"/>
            <a:ext cx="10794331" cy="687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6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1143000" y="581890"/>
            <a:ext cx="9788236" cy="579812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Що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таке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Національний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календар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щеплень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?</a:t>
            </a:r>
            <a:endParaRPr lang="ru-RU" sz="2400" b="0" i="0" dirty="0" smtClean="0">
              <a:solidFill>
                <a:srgbClr val="002060"/>
              </a:solidFill>
              <a:effectLst/>
              <a:latin typeface="Arial Black" panose="020B0A04020102020204" pitchFamily="34" charset="0"/>
            </a:endParaRPr>
          </a:p>
          <a:p>
            <a:pPr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різних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країнах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до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Національного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календаря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щеплень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включені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різноманітні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інфекційні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хвороби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для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запобігання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яких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імунізують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 </a:t>
            </a:r>
          </a:p>
          <a:p>
            <a:pPr fontAlgn="base"/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Перелік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цих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хвороб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залежить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актуальності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інфекції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небезпеки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для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здоров’я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населення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епідемічної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ситуації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рекомендацій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Всесвітньої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організації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охорони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здоров’я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економічного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благополуччя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країни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 </a:t>
            </a:r>
            <a:endParaRPr lang="ru-RU" sz="2400" b="0" i="0" dirty="0">
              <a:solidFill>
                <a:srgbClr val="333333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46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561109" y="477982"/>
            <a:ext cx="10764982" cy="5943599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    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Вакцинацію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Україні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проводять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згідно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із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 </a:t>
            </a:r>
            <a:r>
              <a:rPr lang="ru-RU" sz="2400" b="0" i="0" u="none" strike="noStrike" dirty="0" err="1" smtClean="0">
                <a:solidFill>
                  <a:srgbClr val="004188"/>
                </a:solidFill>
                <a:effectLst/>
                <a:latin typeface="Arial Black" panose="020B0A04020102020204" pitchFamily="34" charset="0"/>
                <a:hlinkClick r:id="rId2"/>
              </a:rPr>
              <a:t>Національним</a:t>
            </a:r>
            <a:r>
              <a:rPr lang="ru-RU" sz="2400" b="0" i="0" u="none" strike="noStrike" dirty="0" smtClean="0">
                <a:solidFill>
                  <a:srgbClr val="004188"/>
                </a:solidFill>
                <a:effectLst/>
                <a:latin typeface="Arial Black" panose="020B0A04020102020204" pitchFamily="34" charset="0"/>
                <a:hlinkClick r:id="rId2"/>
              </a:rPr>
              <a:t> календарем </a:t>
            </a:r>
            <a:r>
              <a:rPr lang="ru-RU" sz="2400" b="0" i="0" u="none" strike="noStrike" dirty="0" err="1" smtClean="0">
                <a:solidFill>
                  <a:srgbClr val="004188"/>
                </a:solidFill>
                <a:effectLst/>
                <a:latin typeface="Arial Black" panose="020B0A04020102020204" pitchFamily="34" charset="0"/>
                <a:hlinkClick r:id="rId2"/>
              </a:rPr>
              <a:t>щеплень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який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розроблено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урахуванням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міжнародного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досвіду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і, за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умови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його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дотримання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є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найоптимальнішим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для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забезпечення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повноцінного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імунітету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 </a:t>
            </a:r>
          </a:p>
          <a:p>
            <a:pPr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нашій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країні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безкоштовно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можна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вакцинуватися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проти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десяти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інфекційних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захворювань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: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туберкульозу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поліомієліту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дифтерії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правцю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кашлюку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кору, паротиту, краснухи,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вірусного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гепатиту В,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гемофільної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інфекції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yriad Pro"/>
              </a:rPr>
              <a:t> </a:t>
            </a:r>
            <a:endParaRPr lang="ru-RU" b="0" i="0" dirty="0">
              <a:solidFill>
                <a:srgbClr val="333333"/>
              </a:solidFill>
              <a:effectLst/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74102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706583" y="457200"/>
            <a:ext cx="10827326" cy="592281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     У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якому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віці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найкраще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імунізуватися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?</a:t>
            </a:r>
            <a:endParaRPr lang="ru-RU" sz="2400" b="0" i="0" dirty="0" smtClean="0">
              <a:solidFill>
                <a:srgbClr val="002060"/>
              </a:solidFill>
              <a:effectLst/>
              <a:latin typeface="Arial Black" panose="020B0A04020102020204" pitchFamily="34" charset="0"/>
            </a:endParaRPr>
          </a:p>
          <a:p>
            <a:pPr fontAlgn="base"/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Вакцини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забезпечують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захист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у будь-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якому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віці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тож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обмежень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щодо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віку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не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має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Своєчасна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повна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вакцинація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захищає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вас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оточуючих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серйозних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потенційно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смертельних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захворювань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 </a:t>
            </a:r>
          </a:p>
          <a:p>
            <a:pPr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Для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створення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належного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імунітету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щеплення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необхідно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починати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робити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вже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народження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дитини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до того, як вона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почне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активно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контактувати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іншими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</a:t>
            </a:r>
            <a:endParaRPr lang="ru-RU" sz="2400" b="0" i="0" dirty="0">
              <a:solidFill>
                <a:srgbClr val="333333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84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892" y="0"/>
            <a:ext cx="9656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31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508" y="41692"/>
            <a:ext cx="9164783" cy="681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8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5" y="145474"/>
            <a:ext cx="11760305" cy="662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32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581891" y="436418"/>
            <a:ext cx="11055927" cy="602672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  Як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працює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вакцинація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на глобальному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рівні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?</a:t>
            </a:r>
            <a:endParaRPr lang="ru-RU" sz="2400" b="0" i="0" dirty="0" smtClean="0">
              <a:solidFill>
                <a:srgbClr val="002060"/>
              </a:solidFill>
              <a:effectLst/>
              <a:latin typeface="Arial Black" panose="020B0A04020102020204" pitchFamily="34" charset="0"/>
            </a:endParaRPr>
          </a:p>
          <a:p>
            <a:pPr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оцінкою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ВООЗ,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щороку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завдяки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щепленням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у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світі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вдається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зберегти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двох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до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трьох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мільйонів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дитячих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життів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Завдяки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вакцинації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людство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перемогло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натуральну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віспу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Захворюваність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на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поліомієліт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знизилася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на 99%.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Щорічно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понад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750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тисяч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дітей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уникають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інвалідності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Знизився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рівень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захворюваності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на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правець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дифтерію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кашлюк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, і краснуху.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Смертність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кору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знизилася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на 75%.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Щорічна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смертність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новонароджених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правця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знизилася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понад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 13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разів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.</a:t>
            </a:r>
            <a:endParaRPr lang="ru-RU" sz="2400" b="0" i="0" dirty="0">
              <a:solidFill>
                <a:srgbClr val="333333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90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36" y="0"/>
            <a:ext cx="122184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43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394" y="0"/>
            <a:ext cx="96972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88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353291" y="519544"/>
            <a:ext cx="11430000" cy="5839691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 </a:t>
            </a:r>
            <a:r>
              <a:rPr lang="ru-RU" sz="24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Сказ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—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це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невиліковне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вірусне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захворювання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яким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людина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може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заразитися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від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диких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або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домашніх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тварин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 І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ефективний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спосіб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профілактики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сказу є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вакцинація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що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є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обов'язковою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для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всіх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собак і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кішок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</a:t>
            </a:r>
          </a:p>
          <a:p>
            <a:pPr fontAlgn="base"/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 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Вакцинувати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тварин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проти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сказу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обов'язок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кожного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власника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Подбайте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про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здоров’я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свого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чотирилапого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улюбленця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–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зробіть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безкоштовне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щеплення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державній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лікарні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ветеринарної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медицини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Держпродспоживслужби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!</a:t>
            </a:r>
          </a:p>
          <a:p>
            <a:pPr fontAlgn="base"/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  </a:t>
            </a:r>
            <a:r>
              <a:rPr lang="ru-RU" sz="2400" b="0" i="0" dirty="0" err="1" smtClean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Пам’ятайте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, сказ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вилікувати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не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можна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його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можна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тільки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попередити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!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Вакцинація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–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рятує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життя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!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Всупереч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домислів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щеплення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проти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сказу абсолютно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безпечно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і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ніякого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впливу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на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ріст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і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розвиток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тварини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не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має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</a:t>
            </a:r>
            <a:endParaRPr lang="ru-RU" sz="2400" b="0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29000" y="519544"/>
            <a:ext cx="4588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Вакцинація тварин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56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" b="14849"/>
          <a:stretch/>
        </p:blipFill>
        <p:spPr>
          <a:xfrm>
            <a:off x="2126673" y="0"/>
            <a:ext cx="8045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02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706582" y="415637"/>
            <a:ext cx="10764982" cy="608907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Вакцинація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—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необхідна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умова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для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забезпечення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максимального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рівня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здоров’я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для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кожної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людини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</a:t>
            </a:r>
            <a:r>
              <a:rPr lang="ru-RU" sz="2400" dirty="0" smtClean="0">
                <a:latin typeface="Arial Black" panose="020B0A04020102020204" pitchFamily="34" charset="0"/>
              </a:rPr>
              <a:t/>
            </a:r>
            <a:br>
              <a:rPr lang="ru-RU" sz="2400" dirty="0" smtClean="0">
                <a:latin typeface="Arial Black" panose="020B0A04020102020204" pitchFamily="34" charset="0"/>
              </a:rPr>
            </a:br>
            <a:r>
              <a:rPr lang="ru-RU" sz="2400" dirty="0" smtClean="0">
                <a:latin typeface="Arial Black" panose="020B0A04020102020204" pitchFamily="34" charset="0"/>
              </a:rPr>
              <a:t/>
            </a:r>
            <a:br>
              <a:rPr lang="ru-RU" sz="2400" dirty="0" smtClean="0">
                <a:latin typeface="Arial Black" panose="020B0A04020102020204" pitchFamily="34" charset="0"/>
              </a:rPr>
            </a:b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Це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не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лише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захист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здоров’я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, а й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збереження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життя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Своєчасна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вакцинація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допомагає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уникнути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багатьох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інфекційних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захворювань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запобігти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їх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ускладненням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та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небезпечним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наслідкам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</a:t>
            </a:r>
            <a:endParaRPr lang="ru-RU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73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3" y="1529447"/>
            <a:ext cx="6504709" cy="53244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3164" y="727363"/>
            <a:ext cx="10037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Я захищений!   Я вакцинований!</a:t>
            </a:r>
            <a:endParaRPr lang="ru-RU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3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292</Words>
  <Application>Microsoft Office PowerPoint</Application>
  <PresentationFormat>Широкоэкранный</PresentationFormat>
  <Paragraphs>24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Myriad Pro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2025-04-26T17:29:48Z</dcterms:created>
  <dcterms:modified xsi:type="dcterms:W3CDTF">2025-04-26T18:14:55Z</dcterms:modified>
</cp:coreProperties>
</file>