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4D3396D-D7CB-4A0A-83DE-1561269C2C0D}" type="datetimeFigureOut">
              <a:rPr lang="uk-UA" smtClean="0"/>
              <a:t>01.02.2023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uk-UA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2BC615A-2E9F-457C-9523-11C075F5BD97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4D3396D-D7CB-4A0A-83DE-1561269C2C0D}" type="datetimeFigureOut">
              <a:rPr lang="uk-UA" smtClean="0"/>
              <a:t>01.02.2023</a:t>
            </a:fld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2BC615A-2E9F-457C-9523-11C075F5BD97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4D3396D-D7CB-4A0A-83DE-1561269C2C0D}" type="datetimeFigureOut">
              <a:rPr lang="uk-UA" smtClean="0"/>
              <a:t>01.02.2023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uk-UA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2BC615A-2E9F-457C-9523-11C075F5BD97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3396D-D7CB-4A0A-83DE-1561269C2C0D}" type="datetimeFigureOut">
              <a:rPr lang="uk-UA" smtClean="0"/>
              <a:t>01.02.2023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C615A-2E9F-457C-9523-11C075F5BD97}" type="slidenum">
              <a:rPr lang="uk-UA" smtClean="0"/>
              <a:t>‹#›</a:t>
            </a:fld>
            <a:endParaRPr lang="uk-UA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3396D-D7CB-4A0A-83DE-1561269C2C0D}" type="datetimeFigureOut">
              <a:rPr lang="uk-UA" smtClean="0"/>
              <a:t>01.02.2023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C615A-2E9F-457C-9523-11C075F5BD97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4D3396D-D7CB-4A0A-83DE-1561269C2C0D}" type="datetimeFigureOut">
              <a:rPr lang="uk-UA" smtClean="0"/>
              <a:t>01.02.2023</a:t>
            </a:fld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2BC615A-2E9F-457C-9523-11C075F5BD97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3396D-D7CB-4A0A-83DE-1561269C2C0D}" type="datetimeFigureOut">
              <a:rPr lang="uk-UA" smtClean="0"/>
              <a:t>01.02.2023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C615A-2E9F-457C-9523-11C075F5BD9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4D3396D-D7CB-4A0A-83DE-1561269C2C0D}" type="datetimeFigureOut">
              <a:rPr lang="uk-UA" smtClean="0"/>
              <a:t>01.02.2023</a:t>
            </a:fld>
            <a:endParaRPr lang="uk-UA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2BC615A-2E9F-457C-9523-11C075F5BD97}" type="slidenum">
              <a:rPr lang="uk-UA" smtClean="0"/>
              <a:t>‹#›</a:t>
            </a:fld>
            <a:endParaRPr lang="uk-UA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4D3396D-D7CB-4A0A-83DE-1561269C2C0D}" type="datetimeFigureOut">
              <a:rPr lang="uk-UA" smtClean="0"/>
              <a:t>01.02.2023</a:t>
            </a:fld>
            <a:endParaRPr lang="uk-UA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2BC615A-2E9F-457C-9523-11C075F5BD97}" type="slidenum">
              <a:rPr lang="uk-UA" smtClean="0"/>
              <a:t>‹#›</a:t>
            </a:fld>
            <a:endParaRPr lang="uk-UA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3396D-D7CB-4A0A-83DE-1561269C2C0D}" type="datetimeFigureOut">
              <a:rPr lang="uk-UA" smtClean="0"/>
              <a:t>01.02.2023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C615A-2E9F-457C-9523-11C075F5BD9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3396D-D7CB-4A0A-83DE-1561269C2C0D}" type="datetimeFigureOut">
              <a:rPr lang="uk-UA" smtClean="0"/>
              <a:t>01.02.2023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C615A-2E9F-457C-9523-11C075F5BD9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4D3396D-D7CB-4A0A-83DE-1561269C2C0D}" type="datetimeFigureOut">
              <a:rPr lang="uk-UA" smtClean="0"/>
              <a:t>01.02.2023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2BC615A-2E9F-457C-9523-11C075F5BD97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s://shkola.in.ua/2625-zdorov-ia-bezpeka-ta-dobrobut-5-klas-vorontsova-2022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188640"/>
            <a:ext cx="6172200" cy="648072"/>
          </a:xfrm>
        </p:spPr>
        <p:txBody>
          <a:bodyPr>
            <a:normAutofit/>
          </a:bodyPr>
          <a:lstStyle/>
          <a:p>
            <a:pPr algn="ctr"/>
            <a:r>
              <a:rPr lang="uk-UA" sz="1800" dirty="0" smtClean="0">
                <a:solidFill>
                  <a:schemeClr val="tx1"/>
                </a:solidFill>
              </a:rPr>
              <a:t>Курс «Здоров’я</a:t>
            </a:r>
            <a:r>
              <a:rPr lang="uk-UA" sz="1800" smtClean="0">
                <a:solidFill>
                  <a:schemeClr val="tx1"/>
                </a:solidFill>
              </a:rPr>
              <a:t>, </a:t>
            </a:r>
            <a:r>
              <a:rPr lang="uk-UA" sz="1800" smtClean="0">
                <a:solidFill>
                  <a:schemeClr val="tx1"/>
                </a:solidFill>
              </a:rPr>
              <a:t>безпека та </a:t>
            </a:r>
            <a:r>
              <a:rPr lang="uk-UA" sz="1800" dirty="0" smtClean="0">
                <a:solidFill>
                  <a:schemeClr val="tx1"/>
                </a:solidFill>
              </a:rPr>
              <a:t>добробут</a:t>
            </a:r>
            <a:r>
              <a:rPr lang="uk-UA" sz="1800" dirty="0" smtClean="0">
                <a:solidFill>
                  <a:schemeClr val="tx1"/>
                </a:solidFill>
              </a:rPr>
              <a:t>»</a:t>
            </a:r>
            <a:endParaRPr lang="uk-UA" sz="18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27784" y="6093296"/>
            <a:ext cx="6172200" cy="504056"/>
          </a:xfrm>
        </p:spPr>
        <p:txBody>
          <a:bodyPr/>
          <a:lstStyle/>
          <a:p>
            <a:pPr algn="r"/>
            <a:r>
              <a:rPr lang="uk-UA" dirty="0" smtClean="0">
                <a:solidFill>
                  <a:schemeClr val="tx1"/>
                </a:solidFill>
              </a:rPr>
              <a:t>Вчитель основ здоров’я А.С. Лісняк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53955" y="1412776"/>
            <a:ext cx="6853159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uk-UA" sz="2800" b="1" cap="none" spc="0" dirty="0" smtClean="0">
                <a:ln/>
                <a:solidFill>
                  <a:schemeClr val="accent3"/>
                </a:solidFill>
                <a:effectLst/>
              </a:rPr>
              <a:t>Профілактика «шкільних хвороб»: </a:t>
            </a:r>
          </a:p>
          <a:p>
            <a:pPr algn="ctr"/>
            <a:r>
              <a:rPr lang="uk-UA" sz="2800" b="1" cap="none" spc="0" dirty="0" smtClean="0">
                <a:ln/>
                <a:solidFill>
                  <a:schemeClr val="accent3"/>
                </a:solidFill>
                <a:effectLst/>
              </a:rPr>
              <a:t>постава і здоров’я, </a:t>
            </a:r>
          </a:p>
          <a:p>
            <a:pPr algn="ctr"/>
            <a:r>
              <a:rPr lang="uk-UA" sz="2800" b="1" cap="none" spc="0" dirty="0" smtClean="0">
                <a:ln/>
                <a:solidFill>
                  <a:schemeClr val="accent3"/>
                </a:solidFill>
                <a:effectLst/>
              </a:rPr>
              <a:t>профілактика порушень постави, </a:t>
            </a:r>
          </a:p>
          <a:p>
            <a:pPr algn="ctr"/>
            <a:r>
              <a:rPr lang="uk-UA" sz="2800" b="1" cap="none" spc="0" dirty="0" smtClean="0">
                <a:ln/>
                <a:solidFill>
                  <a:schemeClr val="accent3"/>
                </a:solidFill>
                <a:effectLst/>
              </a:rPr>
              <a:t>збереження гостроти зору</a:t>
            </a:r>
            <a:endParaRPr lang="uk-UA" sz="28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429000"/>
            <a:ext cx="4686692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2258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7467600" cy="432048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solidFill>
                  <a:srgbClr val="C00000"/>
                </a:solidFill>
                <a:latin typeface="Arial Black" pitchFamily="34" charset="0"/>
              </a:rPr>
              <a:t>       Як зберегти зір?</a:t>
            </a:r>
            <a:r>
              <a:rPr lang="uk-UA" sz="1400" dirty="0"/>
              <a:t/>
            </a:r>
            <a:br>
              <a:rPr lang="uk-UA" sz="1400" dirty="0"/>
            </a:br>
            <a:endParaRPr lang="uk-UA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692696"/>
            <a:ext cx="8424936" cy="59766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800" dirty="0" smtClean="0"/>
              <a:t>       Чи відомі</a:t>
            </a:r>
            <a:r>
              <a:rPr lang="en-US" sz="1800" dirty="0" smtClean="0"/>
              <a:t> </a:t>
            </a:r>
            <a:r>
              <a:rPr lang="uk-UA" sz="1800" dirty="0" smtClean="0"/>
              <a:t>вам, що</a:t>
            </a:r>
            <a:r>
              <a:rPr lang="en-US" sz="1800" dirty="0" smtClean="0"/>
              <a:t> </a:t>
            </a:r>
            <a:r>
              <a:rPr lang="uk-UA" sz="1800" dirty="0" smtClean="0"/>
              <a:t>навчання в школі пов’язане з ризиком виникнення деяких захворювань</a:t>
            </a:r>
            <a:r>
              <a:rPr lang="en-US" sz="1800" dirty="0" smtClean="0"/>
              <a:t>? </a:t>
            </a:r>
            <a:r>
              <a:rPr lang="uk-UA" sz="1800" dirty="0" smtClean="0"/>
              <a:t>Їх навіть</a:t>
            </a:r>
            <a:r>
              <a:rPr lang="en-US" sz="1800" dirty="0" smtClean="0"/>
              <a:t> </a:t>
            </a:r>
            <a:r>
              <a:rPr lang="uk-UA" sz="1800" dirty="0" smtClean="0"/>
              <a:t>умовно називають</a:t>
            </a:r>
            <a:r>
              <a:rPr lang="en-US" sz="1800" dirty="0" smtClean="0"/>
              <a:t> «</a:t>
            </a:r>
            <a:r>
              <a:rPr lang="uk-UA" sz="1800" dirty="0" smtClean="0"/>
              <a:t>шкільними хворобами». Це зниження гостроти зору — короткозорість</a:t>
            </a:r>
            <a:r>
              <a:rPr lang="en-US" sz="1800" dirty="0" smtClean="0"/>
              <a:t> </a:t>
            </a:r>
            <a:r>
              <a:rPr lang="uk-UA" sz="1800" dirty="0" smtClean="0"/>
              <a:t>і викривлення хребта. </a:t>
            </a:r>
          </a:p>
          <a:p>
            <a:pPr marL="0" indent="0" algn="just">
              <a:buNone/>
            </a:pPr>
            <a:r>
              <a:rPr lang="uk-UA" sz="2000" b="1" dirty="0" smtClean="0"/>
              <a:t>      Зір</a:t>
            </a:r>
            <a:r>
              <a:rPr lang="uk-UA" sz="1800" b="1" dirty="0" smtClean="0"/>
              <a:t> </a:t>
            </a:r>
            <a:r>
              <a:rPr lang="uk-UA" sz="1800" dirty="0" smtClean="0"/>
              <a:t>— важливий</a:t>
            </a:r>
            <a:r>
              <a:rPr lang="en-US" sz="1800" dirty="0" smtClean="0"/>
              <a:t> </a:t>
            </a:r>
            <a:r>
              <a:rPr lang="uk-UA" sz="1800" dirty="0" smtClean="0"/>
              <a:t>канал отримання інформації з навколишнього світу. Недарма, маючи на увазі щось</a:t>
            </a:r>
            <a:r>
              <a:rPr lang="en-US" sz="1800" dirty="0" smtClean="0"/>
              <a:t> </a:t>
            </a:r>
            <a:r>
              <a:rPr lang="uk-UA" sz="1800" dirty="0" smtClean="0"/>
              <a:t>цінне, кажуть</a:t>
            </a:r>
            <a:r>
              <a:rPr lang="en-US" sz="1800" dirty="0" smtClean="0"/>
              <a:t>: «</a:t>
            </a:r>
            <a:r>
              <a:rPr lang="uk-UA" sz="1800" dirty="0" smtClean="0"/>
              <a:t>Бережи як зіницю ока». </a:t>
            </a:r>
            <a:r>
              <a:rPr lang="uk-UA" sz="3200" b="1" dirty="0" smtClean="0">
                <a:solidFill>
                  <a:srgbClr val="FF0000"/>
                </a:solidFill>
              </a:rPr>
              <a:t>Найбільше навантаження на очі</a:t>
            </a:r>
            <a:r>
              <a:rPr lang="uk-UA" sz="1800" dirty="0">
                <a:solidFill>
                  <a:srgbClr val="FF0000"/>
                </a:solidFill>
              </a:rPr>
              <a:t>:</a:t>
            </a:r>
            <a:r>
              <a:rPr lang="uk-UA" sz="1800" dirty="0" smtClean="0">
                <a:solidFill>
                  <a:srgbClr val="FF0000"/>
                </a:solidFill>
              </a:rPr>
              <a:t> </a:t>
            </a:r>
          </a:p>
          <a:p>
            <a:pPr marL="0" indent="0" algn="just">
              <a:buNone/>
            </a:pPr>
            <a:r>
              <a:rPr lang="uk-UA" sz="2800" dirty="0" smtClean="0"/>
              <a:t>- Під час читання</a:t>
            </a:r>
          </a:p>
          <a:p>
            <a:pPr marL="0" indent="0" algn="just">
              <a:buNone/>
            </a:pPr>
            <a:r>
              <a:rPr lang="uk-UA" sz="2800" dirty="0" smtClean="0"/>
              <a:t>- Під </a:t>
            </a:r>
            <a:r>
              <a:rPr lang="uk-UA" sz="2800" dirty="0"/>
              <a:t>час </a:t>
            </a:r>
            <a:r>
              <a:rPr lang="uk-UA" sz="2800" dirty="0" smtClean="0"/>
              <a:t>писання</a:t>
            </a:r>
          </a:p>
          <a:p>
            <a:pPr marL="0" indent="0" algn="just">
              <a:buNone/>
            </a:pPr>
            <a:r>
              <a:rPr lang="uk-UA" sz="2800" dirty="0" smtClean="0"/>
              <a:t>- Перед телевізором </a:t>
            </a:r>
          </a:p>
          <a:p>
            <a:pPr marL="0" indent="0" algn="just">
              <a:buNone/>
            </a:pPr>
            <a:r>
              <a:rPr lang="uk-UA" sz="2800" dirty="0" smtClean="0"/>
              <a:t>- Перед монітором комп’ютера </a:t>
            </a:r>
          </a:p>
          <a:p>
            <a:pPr marL="0" indent="0" algn="just">
              <a:buNone/>
            </a:pPr>
            <a:r>
              <a:rPr lang="uk-UA" sz="2800" dirty="0" smtClean="0"/>
              <a:t>- Перед екраном смартфона </a:t>
            </a:r>
          </a:p>
          <a:p>
            <a:pPr marL="0" indent="0" algn="just">
              <a:buNone/>
            </a:pPr>
            <a:endParaRPr lang="uk-UA" sz="1800" dirty="0" smtClean="0"/>
          </a:p>
          <a:p>
            <a:pPr marL="0" indent="0" algn="just">
              <a:buNone/>
            </a:pPr>
            <a:endParaRPr lang="uk-UA" sz="1800" dirty="0"/>
          </a:p>
          <a:p>
            <a:pPr marL="0" indent="0" algn="just">
              <a:buNone/>
            </a:pPr>
            <a:endParaRPr lang="uk-UA" sz="1800" dirty="0" smtClean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2394">
            <a:off x="6276607" y="148439"/>
            <a:ext cx="871916" cy="593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68344" y="65287"/>
            <a:ext cx="873258" cy="628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0260">
            <a:off x="3979193" y="3131691"/>
            <a:ext cx="1681776" cy="1071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10418">
            <a:off x="6251196" y="4722535"/>
            <a:ext cx="1430435" cy="1430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5589240"/>
            <a:ext cx="1634314" cy="108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3" y="3030732"/>
            <a:ext cx="1512168" cy="147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0647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928" y="246383"/>
            <a:ext cx="7467600" cy="432048"/>
          </a:xfrm>
        </p:spPr>
        <p:txBody>
          <a:bodyPr>
            <a:no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uk-UA" sz="2400" b="1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uk-UA" sz="3200" b="1" dirty="0" smtClean="0">
                <a:solidFill>
                  <a:srgbClr val="FF0000"/>
                </a:solidFill>
                <a:latin typeface="Arial Black" pitchFamily="34" charset="0"/>
              </a:rPr>
              <a:t>Поради:</a:t>
            </a:r>
            <a:endParaRPr lang="uk-UA" sz="3200" b="1" dirty="0">
              <a:solidFill>
                <a:srgbClr val="FF0000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72684" y="476672"/>
            <a:ext cx="8424936" cy="59766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800" b="1" dirty="0" smtClean="0"/>
              <a:t>       </a:t>
            </a:r>
          </a:p>
          <a:p>
            <a:pPr marL="0" indent="0" algn="just">
              <a:buNone/>
            </a:pPr>
            <a:endParaRPr lang="uk-UA" sz="1800" dirty="0"/>
          </a:p>
          <a:p>
            <a:pPr marL="0" indent="0" algn="just">
              <a:buNone/>
            </a:pPr>
            <a:endParaRPr lang="uk-UA" sz="1800" dirty="0" smtClean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260888" y="678431"/>
            <a:ext cx="4782208" cy="190821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Як </a:t>
            </a:r>
            <a:r>
              <a:rPr lang="uk-UA" sz="2800" b="1" dirty="0" smtClean="0"/>
              <a:t>правильно</a:t>
            </a:r>
          </a:p>
          <a:p>
            <a:pPr algn="ctr"/>
            <a:r>
              <a:rPr lang="uk-UA" sz="2800" b="1" dirty="0" smtClean="0"/>
              <a:t> читати:</a:t>
            </a:r>
            <a:endParaRPr lang="uk-UA" sz="2800" b="1" dirty="0"/>
          </a:p>
          <a:p>
            <a:pPr algn="ctr"/>
            <a:endParaRPr lang="uk-UA" dirty="0"/>
          </a:p>
        </p:txBody>
      </p:sp>
      <p:sp>
        <p:nvSpPr>
          <p:cNvPr id="5" name="Загнутый угол 4"/>
          <p:cNvSpPr/>
          <p:nvPr/>
        </p:nvSpPr>
        <p:spPr>
          <a:xfrm>
            <a:off x="251520" y="2714664"/>
            <a:ext cx="1842528" cy="162018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400" dirty="0" smtClean="0"/>
          </a:p>
          <a:p>
            <a:pPr algn="ctr"/>
            <a:endParaRPr lang="uk-UA" sz="1400" dirty="0"/>
          </a:p>
          <a:p>
            <a:pPr algn="ctr"/>
            <a:r>
              <a:rPr lang="uk-UA" sz="1600" dirty="0" smtClean="0"/>
              <a:t>• </a:t>
            </a:r>
            <a:r>
              <a:rPr lang="uk-UA" sz="1600" dirty="0"/>
              <a:t>Сядьте зручно, розслабте м’язи спини та шиї.</a:t>
            </a:r>
          </a:p>
          <a:p>
            <a:pPr algn="ctr"/>
            <a:endParaRPr lang="uk-UA" dirty="0"/>
          </a:p>
        </p:txBody>
      </p:sp>
      <p:sp>
        <p:nvSpPr>
          <p:cNvPr id="6" name="Загнутый угол 5"/>
          <p:cNvSpPr/>
          <p:nvPr/>
        </p:nvSpPr>
        <p:spPr>
          <a:xfrm>
            <a:off x="2267744" y="3582128"/>
            <a:ext cx="1764196" cy="162018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400" dirty="0" smtClean="0"/>
          </a:p>
          <a:p>
            <a:pPr algn="ctr"/>
            <a:endParaRPr lang="uk-UA" sz="1600" dirty="0"/>
          </a:p>
          <a:p>
            <a:pPr algn="ctr"/>
            <a:r>
              <a:rPr lang="uk-UA" sz="1600" dirty="0" smtClean="0"/>
              <a:t>• </a:t>
            </a:r>
            <a:r>
              <a:rPr lang="uk-UA" sz="1600" dirty="0"/>
              <a:t>Тримайте книжку нижче від підборіддя.</a:t>
            </a:r>
          </a:p>
          <a:p>
            <a:pPr algn="ctr"/>
            <a:endParaRPr lang="uk-UA" dirty="0"/>
          </a:p>
        </p:txBody>
      </p:sp>
      <p:sp>
        <p:nvSpPr>
          <p:cNvPr id="7" name="Загнутый угол 6"/>
          <p:cNvSpPr/>
          <p:nvPr/>
        </p:nvSpPr>
        <p:spPr>
          <a:xfrm>
            <a:off x="4696568" y="3561878"/>
            <a:ext cx="1728192" cy="1591596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600" dirty="0" smtClean="0"/>
          </a:p>
          <a:p>
            <a:pPr algn="ctr"/>
            <a:endParaRPr lang="uk-UA" sz="1600" dirty="0"/>
          </a:p>
          <a:p>
            <a:pPr algn="ctr"/>
            <a:r>
              <a:rPr lang="uk-UA" sz="1600" dirty="0" smtClean="0"/>
              <a:t>• </a:t>
            </a:r>
            <a:r>
              <a:rPr lang="uk-UA" sz="1600" dirty="0"/>
              <a:t>Кліпайте очима двічі на кожний рядок тексту </a:t>
            </a:r>
          </a:p>
          <a:p>
            <a:pPr algn="ctr"/>
            <a:endParaRPr lang="uk-UA" dirty="0"/>
          </a:p>
        </p:txBody>
      </p:sp>
      <p:sp>
        <p:nvSpPr>
          <p:cNvPr id="8" name="Загнутый угол 7"/>
          <p:cNvSpPr/>
          <p:nvPr/>
        </p:nvSpPr>
        <p:spPr>
          <a:xfrm>
            <a:off x="6948264" y="2719788"/>
            <a:ext cx="1728192" cy="162018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600" dirty="0" smtClean="0"/>
          </a:p>
          <a:p>
            <a:pPr algn="ctr"/>
            <a:r>
              <a:rPr lang="uk-UA" sz="1600" dirty="0" smtClean="0"/>
              <a:t>• </a:t>
            </a:r>
            <a:r>
              <a:rPr lang="uk-UA" sz="1600" dirty="0"/>
              <a:t>Не читайте на сонці, а також коли ви хворі </a:t>
            </a:r>
          </a:p>
          <a:p>
            <a:pPr algn="ctr"/>
            <a:r>
              <a:rPr lang="uk-UA" sz="1600" dirty="0"/>
              <a:t>або втомлені.</a:t>
            </a:r>
          </a:p>
          <a:p>
            <a:pPr algn="ctr"/>
            <a:endParaRPr lang="uk-UA" sz="1600" dirty="0"/>
          </a:p>
        </p:txBody>
      </p:sp>
      <p:sp>
        <p:nvSpPr>
          <p:cNvPr id="9" name="Стрелка вниз 8"/>
          <p:cNvSpPr/>
          <p:nvPr/>
        </p:nvSpPr>
        <p:spPr>
          <a:xfrm>
            <a:off x="3040988" y="2821844"/>
            <a:ext cx="216024" cy="58127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трелка вниз 9"/>
          <p:cNvSpPr/>
          <p:nvPr/>
        </p:nvSpPr>
        <p:spPr>
          <a:xfrm>
            <a:off x="5452652" y="2821844"/>
            <a:ext cx="216024" cy="5859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трелка влево 10"/>
          <p:cNvSpPr/>
          <p:nvPr/>
        </p:nvSpPr>
        <p:spPr>
          <a:xfrm rot="18297336">
            <a:off x="1475656" y="2276872"/>
            <a:ext cx="432048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Стрелка вправо 11"/>
          <p:cNvSpPr/>
          <p:nvPr/>
        </p:nvSpPr>
        <p:spPr>
          <a:xfrm rot="3364429">
            <a:off x="7151305" y="2237065"/>
            <a:ext cx="432048" cy="2186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800" y="980728"/>
            <a:ext cx="1135784" cy="75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108" y="166230"/>
            <a:ext cx="1365868" cy="1024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66158">
            <a:off x="524579" y="4846185"/>
            <a:ext cx="1785498" cy="1339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304" y="4797152"/>
            <a:ext cx="1801866" cy="17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9032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Arial Black" pitchFamily="34" charset="0"/>
              </a:rPr>
              <a:t>Поради:</a:t>
            </a:r>
            <a:endParaRPr lang="uk-UA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195736" y="764704"/>
            <a:ext cx="4968552" cy="172819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Як </a:t>
            </a:r>
            <a:r>
              <a:rPr lang="ru-RU" sz="2800" b="1" dirty="0" smtClean="0"/>
              <a:t>правильно</a:t>
            </a:r>
          </a:p>
          <a:p>
            <a:pPr algn="ctr"/>
            <a:r>
              <a:rPr lang="ru-RU" sz="2800" b="1" dirty="0" smtClean="0"/>
              <a:t> </a:t>
            </a:r>
            <a:r>
              <a:rPr lang="uk-UA" sz="2800" b="1" dirty="0" smtClean="0"/>
              <a:t>писати:</a:t>
            </a:r>
          </a:p>
          <a:p>
            <a:pPr algn="ctr"/>
            <a:endParaRPr lang="uk-UA" dirty="0"/>
          </a:p>
        </p:txBody>
      </p:sp>
      <p:sp>
        <p:nvSpPr>
          <p:cNvPr id="5" name="Загнутый угол 4"/>
          <p:cNvSpPr/>
          <p:nvPr/>
        </p:nvSpPr>
        <p:spPr>
          <a:xfrm>
            <a:off x="209264" y="2602632"/>
            <a:ext cx="1944216" cy="1872208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У процесі письма не перечитуйте щойно написаного. </a:t>
            </a:r>
            <a:endParaRPr lang="uk-UA" dirty="0"/>
          </a:p>
        </p:txBody>
      </p:sp>
      <p:sp>
        <p:nvSpPr>
          <p:cNvPr id="6" name="Загнутый угол 5"/>
          <p:cNvSpPr/>
          <p:nvPr/>
        </p:nvSpPr>
        <p:spPr>
          <a:xfrm>
            <a:off x="2339752" y="3465004"/>
            <a:ext cx="2088232" cy="180020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Стежте поглядом за кінчиком стержня ручки. </a:t>
            </a:r>
            <a:endParaRPr lang="uk-UA" dirty="0"/>
          </a:p>
        </p:txBody>
      </p:sp>
      <p:sp>
        <p:nvSpPr>
          <p:cNvPr id="7" name="Загнутый угол 6"/>
          <p:cNvSpPr/>
          <p:nvPr/>
        </p:nvSpPr>
        <p:spPr>
          <a:xfrm>
            <a:off x="4860032" y="3429000"/>
            <a:ext cx="1980220" cy="180020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dirty="0" smtClean="0"/>
          </a:p>
          <a:p>
            <a:pPr algn="ctr"/>
            <a:r>
              <a:rPr lang="uk-UA" dirty="0" smtClean="0"/>
              <a:t>Прикривайте </a:t>
            </a:r>
          </a:p>
          <a:p>
            <a:pPr algn="ctr"/>
            <a:r>
              <a:rPr lang="uk-UA" dirty="0" smtClean="0"/>
              <a:t>написаний текст аркушем паперу.</a:t>
            </a:r>
          </a:p>
          <a:p>
            <a:pPr algn="ctr"/>
            <a:endParaRPr lang="uk-UA" dirty="0"/>
          </a:p>
          <a:p>
            <a:pPr algn="ctr"/>
            <a:endParaRPr lang="uk-UA" dirty="0"/>
          </a:p>
        </p:txBody>
      </p:sp>
      <p:sp>
        <p:nvSpPr>
          <p:cNvPr id="8" name="Загнутый угол 7"/>
          <p:cNvSpPr/>
          <p:nvPr/>
        </p:nvSpPr>
        <p:spPr>
          <a:xfrm>
            <a:off x="7055664" y="2602632"/>
            <a:ext cx="1836816" cy="1726468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Частіше</a:t>
            </a:r>
            <a:r>
              <a:rPr lang="ru-RU" dirty="0" smtClean="0"/>
              <a:t> </a:t>
            </a:r>
            <a:r>
              <a:rPr lang="uk-UA" dirty="0" smtClean="0"/>
              <a:t>кліпайте</a:t>
            </a:r>
            <a:r>
              <a:rPr lang="ru-RU" dirty="0" smtClean="0"/>
              <a:t> </a:t>
            </a:r>
            <a:r>
              <a:rPr lang="uk-UA" dirty="0" smtClean="0"/>
              <a:t>очима</a:t>
            </a:r>
          </a:p>
          <a:p>
            <a:pPr algn="ctr"/>
            <a:endParaRPr lang="uk-UA" dirty="0"/>
          </a:p>
        </p:txBody>
      </p:sp>
      <p:sp>
        <p:nvSpPr>
          <p:cNvPr id="9" name="Стрелка вниз 8"/>
          <p:cNvSpPr/>
          <p:nvPr/>
        </p:nvSpPr>
        <p:spPr>
          <a:xfrm>
            <a:off x="3275856" y="2602632"/>
            <a:ext cx="216024" cy="5383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трелка вниз 9"/>
          <p:cNvSpPr/>
          <p:nvPr/>
        </p:nvSpPr>
        <p:spPr>
          <a:xfrm>
            <a:off x="5652120" y="2602632"/>
            <a:ext cx="198022" cy="5383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трелка вниз 10"/>
          <p:cNvSpPr/>
          <p:nvPr/>
        </p:nvSpPr>
        <p:spPr>
          <a:xfrm rot="2059548">
            <a:off x="1645658" y="1865525"/>
            <a:ext cx="184416" cy="63819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Стрелка вниз 11"/>
          <p:cNvSpPr/>
          <p:nvPr/>
        </p:nvSpPr>
        <p:spPr>
          <a:xfrm rot="19832795">
            <a:off x="7434742" y="1757763"/>
            <a:ext cx="185703" cy="7244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86" y="1003272"/>
            <a:ext cx="1139825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9098">
            <a:off x="405366" y="4973936"/>
            <a:ext cx="1799292" cy="1349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215" y="125384"/>
            <a:ext cx="1255713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3884">
            <a:off x="7706390" y="1405328"/>
            <a:ext cx="927546" cy="927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12451">
            <a:off x="7040925" y="4606806"/>
            <a:ext cx="1089028" cy="108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9726" y="5373216"/>
            <a:ext cx="1255713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0955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34605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Arial Black" pitchFamily="34" charset="0"/>
              </a:rPr>
              <a:t>Завдання:</a:t>
            </a:r>
            <a:endParaRPr lang="uk-UA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692696"/>
            <a:ext cx="7467600" cy="5400600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• Об’єднайтесь у дві команди. Заплющте очі та </a:t>
            </a:r>
            <a:r>
              <a:rPr lang="uk-UA" dirty="0" smtClean="0"/>
              <a:t>вишикуйтесь </a:t>
            </a:r>
            <a:r>
              <a:rPr lang="uk-UA" dirty="0"/>
              <a:t>у дві шеренги за зростом. Переможе команда, </a:t>
            </a:r>
            <a:r>
              <a:rPr lang="uk-UA" dirty="0" smtClean="0"/>
              <a:t>яка зробить </a:t>
            </a:r>
            <a:r>
              <a:rPr lang="uk-UA" dirty="0"/>
              <a:t>це швидше і правильніше.</a:t>
            </a:r>
          </a:p>
          <a:p>
            <a:pPr algn="just"/>
            <a:r>
              <a:rPr lang="uk-UA" dirty="0"/>
              <a:t>• Обговоріть, як живуть люди з порушенням зору.</a:t>
            </a:r>
          </a:p>
          <a:p>
            <a:pPr algn="just"/>
            <a:r>
              <a:rPr lang="uk-UA" dirty="0"/>
              <a:t>• Перейдіть за </a:t>
            </a:r>
            <a:r>
              <a:rPr lang="en-US" dirty="0"/>
              <a:t>QR-</a:t>
            </a:r>
            <a:r>
              <a:rPr lang="uk-UA" dirty="0"/>
              <a:t>кодом, збережіть ці вправи для очей </a:t>
            </a:r>
            <a:r>
              <a:rPr lang="uk-UA" dirty="0" smtClean="0"/>
              <a:t>на </a:t>
            </a:r>
            <a:r>
              <a:rPr lang="uk-UA" dirty="0"/>
              <a:t>свій </a:t>
            </a:r>
            <a:r>
              <a:rPr lang="uk-UA" dirty="0" err="1"/>
              <a:t>смартфон</a:t>
            </a:r>
            <a:r>
              <a:rPr lang="uk-UA" dirty="0"/>
              <a:t> чи комп’ютер та виконуйте їх через </a:t>
            </a:r>
            <a:r>
              <a:rPr lang="uk-UA" dirty="0" smtClean="0"/>
              <a:t>кожні </a:t>
            </a:r>
            <a:r>
              <a:rPr lang="uk-UA" dirty="0"/>
              <a:t>20—30 хвилин роботи за </a:t>
            </a:r>
            <a:r>
              <a:rPr lang="uk-UA" dirty="0" smtClean="0"/>
              <a:t>екраном.</a:t>
            </a:r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260773"/>
            <a:ext cx="2222128" cy="224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85878">
            <a:off x="7910520" y="304367"/>
            <a:ext cx="1016751" cy="1016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48210">
            <a:off x="7696678" y="4117074"/>
            <a:ext cx="1141090" cy="1141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4235">
            <a:off x="686598" y="4726590"/>
            <a:ext cx="1282905" cy="1282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6572">
            <a:off x="8001483" y="2312171"/>
            <a:ext cx="998860" cy="9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43301">
            <a:off x="6175322" y="4581128"/>
            <a:ext cx="1358900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87412">
            <a:off x="1907704" y="4757143"/>
            <a:ext cx="1358900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6609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Arial Black" pitchFamily="34" charset="0"/>
              </a:rPr>
              <a:t>Постава </a:t>
            </a:r>
            <a:r>
              <a:rPr lang="uk-UA" b="1" dirty="0">
                <a:solidFill>
                  <a:srgbClr val="FF0000"/>
                </a:solidFill>
                <a:latin typeface="Arial Black" pitchFamily="34" charset="0"/>
              </a:rPr>
              <a:t>і здоров’я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672734"/>
            <a:ext cx="6984776" cy="4873752"/>
          </a:xfrm>
        </p:spPr>
        <p:txBody>
          <a:bodyPr/>
          <a:lstStyle/>
          <a:p>
            <a:pPr marL="0" indent="0" algn="just">
              <a:buNone/>
            </a:pPr>
            <a:r>
              <a:rPr lang="uk-UA" dirty="0" smtClean="0"/>
              <a:t>     </a:t>
            </a:r>
            <a:r>
              <a:rPr lang="uk-UA" sz="2000" dirty="0" smtClean="0"/>
              <a:t>Хребет л</a:t>
            </a:r>
            <a:r>
              <a:rPr lang="uk-UA" sz="2000" dirty="0"/>
              <a:t>ю</a:t>
            </a:r>
            <a:r>
              <a:rPr lang="uk-UA" sz="2000" dirty="0" smtClean="0"/>
              <a:t>дини </a:t>
            </a:r>
            <a:r>
              <a:rPr lang="uk-UA" sz="2000" dirty="0"/>
              <a:t>має 33 хребці. </a:t>
            </a:r>
            <a:r>
              <a:rPr lang="uk-UA" sz="2000" dirty="0" smtClean="0"/>
              <a:t>К</a:t>
            </a:r>
            <a:r>
              <a:rPr lang="uk-UA" sz="2000" dirty="0"/>
              <a:t>о</a:t>
            </a:r>
            <a:r>
              <a:rPr lang="uk-UA" sz="2000" dirty="0" smtClean="0"/>
              <a:t>жен </a:t>
            </a:r>
            <a:r>
              <a:rPr lang="uk-UA" sz="2000" dirty="0"/>
              <a:t>із них </a:t>
            </a:r>
            <a:r>
              <a:rPr lang="uk-UA" sz="2000" dirty="0" smtClean="0"/>
              <a:t>«лежить</a:t>
            </a:r>
            <a:r>
              <a:rPr lang="en-US" sz="2000" dirty="0" smtClean="0"/>
              <a:t>» </a:t>
            </a:r>
            <a:r>
              <a:rPr lang="uk-UA" sz="2000" dirty="0"/>
              <a:t>на </a:t>
            </a:r>
            <a:r>
              <a:rPr lang="uk-UA" sz="2000" dirty="0" smtClean="0"/>
              <a:t>міжхребцев</a:t>
            </a:r>
            <a:r>
              <a:rPr lang="uk-UA" sz="2000" dirty="0"/>
              <a:t>о</a:t>
            </a:r>
            <a:r>
              <a:rPr lang="uk-UA" sz="2000" dirty="0" smtClean="0"/>
              <a:t>му </a:t>
            </a:r>
            <a:r>
              <a:rPr lang="uk-UA" sz="2000" dirty="0"/>
              <a:t>диску, </a:t>
            </a:r>
            <a:r>
              <a:rPr lang="uk-UA" sz="2000" dirty="0" smtClean="0"/>
              <a:t>який</a:t>
            </a:r>
            <a:r>
              <a:rPr lang="en-US" sz="2000" dirty="0" smtClean="0"/>
              <a:t> </a:t>
            </a:r>
            <a:r>
              <a:rPr lang="uk-UA" sz="2000" dirty="0" smtClean="0"/>
              <a:t>нагадує мішечок </a:t>
            </a:r>
            <a:r>
              <a:rPr lang="uk-UA" sz="2000" dirty="0"/>
              <a:t>із желе. Завдяки </a:t>
            </a:r>
            <a:r>
              <a:rPr lang="uk-UA" sz="2000" dirty="0" smtClean="0"/>
              <a:t>цьому людина м</a:t>
            </a:r>
            <a:r>
              <a:rPr lang="uk-UA" sz="2000" dirty="0"/>
              <a:t>о</a:t>
            </a:r>
            <a:r>
              <a:rPr lang="uk-UA" sz="2000" dirty="0" smtClean="0"/>
              <a:t>же згинатися </a:t>
            </a:r>
            <a:r>
              <a:rPr lang="uk-UA" sz="2000" dirty="0"/>
              <a:t>і </a:t>
            </a:r>
            <a:r>
              <a:rPr lang="uk-UA" sz="2000" dirty="0" smtClean="0"/>
              <a:t>розгинатися</a:t>
            </a:r>
            <a:r>
              <a:rPr lang="uk-UA" sz="2000" dirty="0"/>
              <a:t>. Та </a:t>
            </a:r>
            <a:r>
              <a:rPr lang="uk-UA" sz="2000" dirty="0" smtClean="0"/>
              <a:t>якщо</a:t>
            </a:r>
            <a:r>
              <a:rPr lang="en-US" sz="2000" dirty="0" smtClean="0"/>
              <a:t> </a:t>
            </a:r>
            <a:r>
              <a:rPr lang="uk-UA" sz="2000" dirty="0"/>
              <a:t>хребет </a:t>
            </a:r>
            <a:r>
              <a:rPr lang="uk-UA" sz="2000" dirty="0" smtClean="0"/>
              <a:t>часто й</a:t>
            </a:r>
            <a:r>
              <a:rPr lang="en-US" sz="2000" dirty="0" smtClean="0"/>
              <a:t> </a:t>
            </a:r>
            <a:r>
              <a:rPr lang="uk-UA" sz="2000" dirty="0" smtClean="0"/>
              <a:t>неприродно</a:t>
            </a:r>
            <a:r>
              <a:rPr lang="en-US" sz="2000" dirty="0" smtClean="0"/>
              <a:t> </a:t>
            </a:r>
            <a:r>
              <a:rPr lang="uk-UA" sz="2000" dirty="0" smtClean="0"/>
              <a:t>викривлюється</a:t>
            </a:r>
            <a:r>
              <a:rPr lang="uk-UA" sz="2000" dirty="0"/>
              <a:t>, </a:t>
            </a:r>
            <a:r>
              <a:rPr lang="uk-UA" sz="2000" dirty="0" smtClean="0"/>
              <a:t>м</a:t>
            </a:r>
            <a:r>
              <a:rPr lang="uk-UA" sz="2000" dirty="0"/>
              <a:t>о</a:t>
            </a:r>
            <a:r>
              <a:rPr lang="uk-UA" sz="2000" dirty="0" smtClean="0"/>
              <a:t>же </a:t>
            </a:r>
            <a:r>
              <a:rPr lang="uk-UA" sz="2000" dirty="0"/>
              <a:t>виникнути </a:t>
            </a:r>
            <a:r>
              <a:rPr lang="uk-UA" sz="2000" dirty="0" smtClean="0"/>
              <a:t>сколіоз</a:t>
            </a:r>
            <a:r>
              <a:rPr lang="uk-UA" sz="2000" dirty="0"/>
              <a:t>. </a:t>
            </a:r>
          </a:p>
          <a:p>
            <a:pPr marL="0" indent="0" algn="just">
              <a:buNone/>
            </a:pPr>
            <a:r>
              <a:rPr lang="uk-UA" sz="2000" i="1" dirty="0" smtClean="0"/>
              <a:t>    </a:t>
            </a:r>
            <a:r>
              <a:rPr lang="uk-UA" sz="1800" i="1" dirty="0" smtClean="0"/>
              <a:t>Розгляньте малюнки та спробуйте виконати зображені на них вправи. Вони допоможуть уникнути порушень постави й викривлення хребта.</a:t>
            </a:r>
          </a:p>
          <a:p>
            <a:pPr marL="0" indent="0" algn="just">
              <a:buNone/>
            </a:pPr>
            <a:endParaRPr lang="uk-UA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995" y="620688"/>
            <a:ext cx="1224136" cy="1916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478380" y="2569866"/>
            <a:ext cx="12241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b="1" i="1" dirty="0"/>
              <a:t>Сколіоз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267980"/>
            <a:ext cx="4249142" cy="3406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8578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r>
              <a:rPr lang="uk-UA" dirty="0">
                <a:solidFill>
                  <a:srgbClr val="FF0000"/>
                </a:solidFill>
                <a:latin typeface="Arial Black" pitchFamily="34" charset="0"/>
              </a:rPr>
              <a:t>ЯК ОБИРАТИ НАПЛІЧНИК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908720"/>
            <a:ext cx="8352928" cy="48737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000" dirty="0" smtClean="0"/>
              <a:t>        Без </a:t>
            </a:r>
            <a:r>
              <a:rPr lang="uk-UA" sz="2000" dirty="0"/>
              <a:t>наплічника не обходиться жоден школяр/школярка. У продажу є великий вибір наплічників і сумок: з широкими шлейками і з вузькими; з одним і багатьма відділеннями; шкіряних і синтетичних. Що обрати?</a:t>
            </a:r>
          </a:p>
          <a:p>
            <a:pPr marL="0" indent="0" algn="just">
              <a:buNone/>
            </a:pPr>
            <a:r>
              <a:rPr lang="uk-UA" sz="3200" b="1" dirty="0" smtClean="0">
                <a:solidFill>
                  <a:schemeClr val="accent1">
                    <a:lumMod val="75000"/>
                  </a:schemeClr>
                </a:solidFill>
              </a:rPr>
              <a:t>Сумку </a:t>
            </a:r>
            <a:r>
              <a:rPr lang="uk-UA" sz="3200" b="1" dirty="0">
                <a:solidFill>
                  <a:schemeClr val="accent1">
                    <a:lumMod val="75000"/>
                  </a:schemeClr>
                </a:solidFill>
              </a:rPr>
              <a:t>чи наплічник?</a:t>
            </a:r>
          </a:p>
          <a:p>
            <a:pPr marL="0" indent="0" algn="just">
              <a:buNone/>
            </a:pPr>
            <a:r>
              <a:rPr lang="uk-UA" sz="2000" dirty="0" smtClean="0"/>
              <a:t>         Сумки </a:t>
            </a:r>
            <a:r>
              <a:rPr lang="uk-UA" sz="2000" dirty="0"/>
              <a:t>не дуже зручні й іноді можуть навіть шкодити здоров’ю. У школярів, котрі носять важкий наплічник або сумку в одній руці чи на одному плечі, згодом формується неправильна постава, викривлюється хребет. Тому слід обирати наплічник, який можна вдягати на обидва плеча. Тоді маса рівномірніше розподіляється на найсильніші м’язи тіла.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0"/>
            <a:ext cx="1227906" cy="1027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9264">
            <a:off x="3413784" y="4817342"/>
            <a:ext cx="1986653" cy="1532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335">
            <a:off x="5672035" y="4649369"/>
            <a:ext cx="1688361" cy="1789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64496">
            <a:off x="1547664" y="4797152"/>
            <a:ext cx="1444190" cy="1771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3295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260648"/>
            <a:ext cx="8136904" cy="5688632"/>
          </a:xfrm>
        </p:spPr>
        <p:txBody>
          <a:bodyPr>
            <a:normAutofit fontScale="32500" lnSpcReduction="20000"/>
          </a:bodyPr>
          <a:lstStyle/>
          <a:p>
            <a:pPr marL="0" indent="0" algn="just">
              <a:buNone/>
            </a:pPr>
            <a:r>
              <a:rPr lang="uk-UA" sz="7400" b="1" dirty="0" smtClean="0">
                <a:solidFill>
                  <a:schemeClr val="accent1">
                    <a:lumMod val="75000"/>
                  </a:schemeClr>
                </a:solidFill>
              </a:rPr>
              <a:t> З </a:t>
            </a:r>
            <a:r>
              <a:rPr lang="uk-UA" sz="7400" b="1" dirty="0">
                <a:solidFill>
                  <a:schemeClr val="accent1">
                    <a:lumMod val="75000"/>
                  </a:schemeClr>
                </a:solidFill>
              </a:rPr>
              <a:t>вузькими </a:t>
            </a:r>
            <a:r>
              <a:rPr lang="uk-UA" sz="7400" b="1" dirty="0" smtClean="0">
                <a:solidFill>
                  <a:schemeClr val="accent1">
                    <a:lumMod val="75000"/>
                  </a:schemeClr>
                </a:solidFill>
              </a:rPr>
              <a:t>шлейками          </a:t>
            </a:r>
            <a:r>
              <a:rPr lang="uk-UA" sz="7400" b="1" dirty="0">
                <a:solidFill>
                  <a:schemeClr val="accent1">
                    <a:lumMod val="75000"/>
                  </a:schemeClr>
                </a:solidFill>
              </a:rPr>
              <a:t>чи з широкими?</a:t>
            </a:r>
          </a:p>
          <a:p>
            <a:pPr marL="0" indent="0" algn="just">
              <a:buNone/>
            </a:pPr>
            <a:r>
              <a:rPr lang="uk-UA" sz="5500" dirty="0" smtClean="0"/>
              <a:t>      Найкраще </a:t>
            </a:r>
            <a:r>
              <a:rPr lang="uk-UA" sz="5500" dirty="0"/>
              <a:t>з широкими м’якими шлейками. Вузькі врізаються у плечі, перетискають судини, спричиняють біль і заніміння рук.</a:t>
            </a:r>
          </a:p>
          <a:p>
            <a:pPr marL="0" indent="0">
              <a:buNone/>
            </a:pPr>
            <a:endParaRPr lang="uk-UA" sz="7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uk-UA" sz="7400" b="1" dirty="0" smtClean="0">
                <a:solidFill>
                  <a:schemeClr val="accent1">
                    <a:lumMod val="75000"/>
                  </a:schemeClr>
                </a:solidFill>
              </a:rPr>
              <a:t>З </a:t>
            </a:r>
            <a:r>
              <a:rPr lang="uk-UA" sz="7400" b="1" dirty="0">
                <a:solidFill>
                  <a:schemeClr val="accent1">
                    <a:lumMod val="75000"/>
                  </a:schemeClr>
                </a:solidFill>
              </a:rPr>
              <a:t>одним чи багатьма відділеннями?</a:t>
            </a:r>
          </a:p>
          <a:p>
            <a:pPr marL="0" indent="0" algn="just">
              <a:buNone/>
            </a:pPr>
            <a:r>
              <a:rPr lang="uk-UA" sz="5500" dirty="0" smtClean="0"/>
              <a:t>      З </a:t>
            </a:r>
            <a:r>
              <a:rPr lang="uk-UA" sz="5500" dirty="0"/>
              <a:t>багатьма. Тоді у ньому буде більше порядку. Для всього знайдеться місце, і маса розподілиться рівномірніше.</a:t>
            </a:r>
          </a:p>
          <a:p>
            <a:endParaRPr lang="uk-UA" sz="5500" dirty="0"/>
          </a:p>
          <a:p>
            <a:pPr marL="0" indent="0">
              <a:buNone/>
            </a:pPr>
            <a:r>
              <a:rPr lang="uk-UA" sz="7400" b="1" dirty="0">
                <a:solidFill>
                  <a:schemeClr val="accent1">
                    <a:lumMod val="75000"/>
                  </a:schemeClr>
                </a:solidFill>
              </a:rPr>
              <a:t>Шкіряний чи синтетичний?</a:t>
            </a:r>
          </a:p>
          <a:p>
            <a:pPr marL="0" indent="0" algn="just">
              <a:buNone/>
            </a:pPr>
            <a:r>
              <a:rPr lang="uk-UA" sz="5500" dirty="0" smtClean="0"/>
              <a:t>      Краще </a:t>
            </a:r>
            <a:r>
              <a:rPr lang="uk-UA" sz="5500" dirty="0"/>
              <a:t>синтетичний. Він дешевший і значно легший</a:t>
            </a:r>
            <a:r>
              <a:rPr lang="uk-UA" sz="5500" dirty="0" smtClean="0"/>
              <a:t>.</a:t>
            </a:r>
            <a:r>
              <a:rPr lang="ru-RU" sz="5500" dirty="0"/>
              <a:t> </a:t>
            </a:r>
            <a:r>
              <a:rPr lang="uk-UA" sz="5500" dirty="0" smtClean="0"/>
              <a:t>Маса</a:t>
            </a:r>
            <a:r>
              <a:rPr lang="ru-RU" sz="5500" dirty="0" smtClean="0"/>
              <a:t> </a:t>
            </a:r>
            <a:r>
              <a:rPr lang="uk-UA" sz="5500" dirty="0" smtClean="0"/>
              <a:t>наплічника не повинна бути більшою за 15 % від маси вашого тіла. Отже, якщо хтось важить 35 кг, маса його наплічника не має перевищувати </a:t>
            </a:r>
            <a:r>
              <a:rPr lang="ru-RU" sz="5500" dirty="0" smtClean="0"/>
              <a:t>5 </a:t>
            </a:r>
            <a:r>
              <a:rPr lang="ru-RU" sz="5500" dirty="0"/>
              <a:t>кг.</a:t>
            </a:r>
          </a:p>
          <a:p>
            <a:pPr marL="0" indent="0">
              <a:buNone/>
            </a:pPr>
            <a:endParaRPr lang="ru-RU" sz="5500" dirty="0"/>
          </a:p>
          <a:p>
            <a:pPr marL="0" indent="0">
              <a:buNone/>
            </a:pPr>
            <a:r>
              <a:rPr lang="uk-UA" sz="5500" dirty="0" smtClean="0"/>
              <a:t>                   Визначте максимальну масу для свого наплічника.</a:t>
            </a:r>
          </a:p>
          <a:p>
            <a:pPr marL="0" indent="0">
              <a:buNone/>
            </a:pPr>
            <a:endParaRPr lang="uk-UA" sz="5500" dirty="0" smtClean="0"/>
          </a:p>
          <a:p>
            <a:pPr marL="0" indent="0">
              <a:buNone/>
            </a:pPr>
            <a:r>
              <a:rPr lang="uk-UA" sz="5500" dirty="0" smtClean="0"/>
              <a:t>Для цього масу свого тіла в кілограмах поділіть на 100 і помножте на 15.</a:t>
            </a:r>
            <a:endParaRPr lang="uk-UA" sz="55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2006">
            <a:off x="7515901" y="1080494"/>
            <a:ext cx="1131106" cy="950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00766">
            <a:off x="7614969" y="3961612"/>
            <a:ext cx="1003394" cy="843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77072"/>
            <a:ext cx="1296144" cy="859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6550">
            <a:off x="6657492" y="2175034"/>
            <a:ext cx="792088" cy="944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373216"/>
            <a:ext cx="1008112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500" y="5318032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76131">
            <a:off x="5069665" y="5374533"/>
            <a:ext cx="1039127" cy="103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09180">
            <a:off x="865344" y="5365164"/>
            <a:ext cx="1220122" cy="1220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4809">
            <a:off x="6219785" y="5325050"/>
            <a:ext cx="1138092" cy="1138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1687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18058"/>
          </a:xfrm>
        </p:spPr>
        <p:txBody>
          <a:bodyPr>
            <a:noAutofit/>
          </a:bodyPr>
          <a:lstStyle/>
          <a:p>
            <a:r>
              <a:rPr lang="uk-UA" sz="3200" dirty="0" smtClean="0">
                <a:solidFill>
                  <a:srgbClr val="FF0000"/>
                </a:solidFill>
                <a:latin typeface="Arial Black" pitchFamily="34" charset="0"/>
              </a:rPr>
              <a:t>Завдання для узагальнення</a:t>
            </a:r>
            <a:endParaRPr lang="uk-UA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764704"/>
            <a:ext cx="8424936" cy="511256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uk-UA" b="1" dirty="0"/>
              <a:t>1. Оберіть те, що допомагає запобігти порушенню постави.</a:t>
            </a:r>
          </a:p>
          <a:p>
            <a:endParaRPr lang="uk-UA" dirty="0"/>
          </a:p>
          <a:p>
            <a:r>
              <a:rPr lang="uk-UA" dirty="0"/>
              <a:t>А) носити сумку на одному плечі</a:t>
            </a:r>
          </a:p>
          <a:p>
            <a:r>
              <a:rPr lang="uk-UA" dirty="0"/>
              <a:t>Б) виконувати вправи для зміцнення м'язів спини</a:t>
            </a:r>
          </a:p>
          <a:p>
            <a:r>
              <a:rPr lang="uk-UA" dirty="0"/>
              <a:t>В) читати у транспорті</a:t>
            </a:r>
          </a:p>
          <a:p>
            <a:r>
              <a:rPr lang="uk-UA" dirty="0"/>
              <a:t>Г) підбирати робочий стіл і стілець відповідно до </a:t>
            </a:r>
            <a:r>
              <a:rPr lang="uk-UA" dirty="0" smtClean="0"/>
              <a:t>зросту</a:t>
            </a:r>
          </a:p>
          <a:p>
            <a:endParaRPr lang="uk-UA" dirty="0"/>
          </a:p>
          <a:p>
            <a:r>
              <a:rPr lang="uk-UA" b="1" dirty="0"/>
              <a:t>2. Визначте, які твердження хибні, а які — істинні.</a:t>
            </a:r>
          </a:p>
          <a:p>
            <a:endParaRPr lang="uk-UA" dirty="0"/>
          </a:p>
          <a:p>
            <a:pPr algn="just"/>
            <a:r>
              <a:rPr lang="uk-UA" dirty="0"/>
              <a:t>• Під час читання книжку треба тримати вище рівня очей.</a:t>
            </a:r>
          </a:p>
          <a:p>
            <a:pPr algn="just"/>
            <a:r>
              <a:rPr lang="uk-UA" dirty="0" smtClean="0"/>
              <a:t>• </a:t>
            </a:r>
            <a:r>
              <a:rPr lang="uk-UA" dirty="0"/>
              <a:t>Під час письма слід частіше кліпати очима.</a:t>
            </a:r>
          </a:p>
          <a:p>
            <a:pPr algn="just"/>
            <a:r>
              <a:rPr lang="uk-UA" dirty="0" smtClean="0"/>
              <a:t>• </a:t>
            </a:r>
            <a:r>
              <a:rPr lang="uk-UA" dirty="0"/>
              <a:t>Не можна читати на сліпучому сонці.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3251">
            <a:off x="7360142" y="1090480"/>
            <a:ext cx="1322461" cy="1106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528" y="5031562"/>
            <a:ext cx="2225236" cy="1561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2403">
            <a:off x="2290033" y="5476251"/>
            <a:ext cx="1455205" cy="1217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6055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Autofit/>
          </a:bodyPr>
          <a:lstStyle/>
          <a:p>
            <a:r>
              <a:rPr lang="uk-UA" sz="3200" dirty="0">
                <a:solidFill>
                  <a:srgbClr val="FF0000"/>
                </a:solidFill>
                <a:latin typeface="Arial Black" pitchFamily="34" charset="0"/>
              </a:rPr>
              <a:t>Завдання для узагальнення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980728"/>
            <a:ext cx="8147248" cy="4873752"/>
          </a:xfrm>
        </p:spPr>
        <p:txBody>
          <a:bodyPr/>
          <a:lstStyle/>
          <a:p>
            <a:pPr algn="just"/>
            <a:r>
              <a:rPr lang="ru-RU" b="1" dirty="0" smtClean="0"/>
              <a:t>3. </a:t>
            </a:r>
            <a:r>
              <a:rPr lang="uk-UA" b="1" dirty="0" smtClean="0"/>
              <a:t>Назвіть дитину, яка правильно обрала і носить наплічник.</a:t>
            </a:r>
          </a:p>
          <a:p>
            <a:endParaRPr lang="ru-RU" dirty="0"/>
          </a:p>
          <a:p>
            <a:endParaRPr lang="uk-UA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88840"/>
            <a:ext cx="6759397" cy="375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11612">
            <a:off x="7151766" y="1412777"/>
            <a:ext cx="1646237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1606">
            <a:off x="0" y="4181584"/>
            <a:ext cx="2071712" cy="2071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1963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16291" y="908720"/>
            <a:ext cx="8003232" cy="5549875"/>
          </a:xfrm>
        </p:spPr>
        <p:txBody>
          <a:bodyPr>
            <a:normAutofit/>
          </a:bodyPr>
          <a:lstStyle/>
          <a:p>
            <a:pPr algn="just"/>
            <a:r>
              <a:rPr lang="uk-UA" b="1" dirty="0" smtClean="0"/>
              <a:t>4. Кароліна важить 32 кг. Розрахуйте максимальну масу її наплічника.</a:t>
            </a:r>
          </a:p>
          <a:p>
            <a:r>
              <a:rPr lang="uk-UA" b="1" dirty="0" smtClean="0"/>
              <a:t>5. Оцініть свої досягнення.</a:t>
            </a:r>
          </a:p>
          <a:p>
            <a:r>
              <a:rPr lang="uk-UA" dirty="0" smtClean="0"/>
              <a:t>Я виконую вправи для очей.</a:t>
            </a:r>
          </a:p>
          <a:p>
            <a:endParaRPr lang="ru-RU" dirty="0"/>
          </a:p>
          <a:p>
            <a:endParaRPr lang="uk-UA" dirty="0" smtClean="0"/>
          </a:p>
          <a:p>
            <a:r>
              <a:rPr lang="uk-UA" dirty="0" smtClean="0"/>
              <a:t>Я можу перевірити правильність своєї постави.</a:t>
            </a:r>
          </a:p>
          <a:p>
            <a:endParaRPr lang="ru-RU" dirty="0"/>
          </a:p>
          <a:p>
            <a:endParaRPr lang="ru-RU" dirty="0"/>
          </a:p>
          <a:p>
            <a:pPr algn="just"/>
            <a:r>
              <a:rPr lang="uk-UA" dirty="0" smtClean="0"/>
              <a:t>Я знаю, як обирати наплічник та визначати його максимальну масу.</a:t>
            </a:r>
          </a:p>
          <a:p>
            <a:endParaRPr lang="ru-RU" dirty="0"/>
          </a:p>
          <a:p>
            <a:endParaRPr lang="uk-UA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7620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5-конечная звезда 3"/>
          <p:cNvSpPr/>
          <p:nvPr/>
        </p:nvSpPr>
        <p:spPr>
          <a:xfrm>
            <a:off x="2349270" y="2790054"/>
            <a:ext cx="628616" cy="64427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979" y="2709890"/>
            <a:ext cx="721419" cy="778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010" y="2722434"/>
            <a:ext cx="722510" cy="779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954" y="4024312"/>
            <a:ext cx="723932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354" y="5609150"/>
            <a:ext cx="766724" cy="82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577" y="5625243"/>
            <a:ext cx="735003" cy="792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14787"/>
            <a:ext cx="732760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595" y="4040885"/>
            <a:ext cx="703803" cy="759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954" y="5661248"/>
            <a:ext cx="668261" cy="72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299581"/>
            <a:ext cx="2502059" cy="2489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33243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124744"/>
            <a:ext cx="8219256" cy="4873752"/>
          </a:xfrm>
        </p:spPr>
        <p:txBody>
          <a:bodyPr/>
          <a:lstStyle/>
          <a:p>
            <a:pPr algn="just"/>
            <a:r>
              <a:rPr lang="uk-UA" dirty="0" smtClean="0"/>
              <a:t>Підручник «Здоров'я, безпека та добробут»: підручник інтегрованого </a:t>
            </a:r>
            <a:r>
              <a:rPr lang="ru-RU" dirty="0" smtClean="0"/>
              <a:t>курсу </a:t>
            </a:r>
            <a:r>
              <a:rPr lang="ru-RU" dirty="0"/>
              <a:t>для 5 </a:t>
            </a:r>
            <a:r>
              <a:rPr lang="ru-RU" dirty="0" err="1" smtClean="0"/>
              <a:t>клас</a:t>
            </a:r>
            <a:r>
              <a:rPr lang="ru-RU" dirty="0" smtClean="0"/>
              <a:t>, 2022,  </a:t>
            </a:r>
            <a:r>
              <a:rPr lang="uk-UA" dirty="0" smtClean="0"/>
              <a:t>Воронцова Т.В., Пономаренко В.С., Лаврентьєва І.В., Хомич О.Л.</a:t>
            </a:r>
            <a:r>
              <a:rPr lang="en-US" dirty="0"/>
              <a:t>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shkola.in.ua/2625-zdorov-ia-bezpeka-ta-dobrobut-5-klas-vorontsova-2022.html</a:t>
            </a:r>
            <a:endParaRPr lang="uk-UA" dirty="0" smtClean="0"/>
          </a:p>
          <a:p>
            <a:pPr algn="just"/>
            <a:r>
              <a:rPr lang="uk-UA" dirty="0" smtClean="0"/>
              <a:t> Зображення та картинки, що є у вільному доступі мережі Інтернет</a:t>
            </a:r>
          </a:p>
          <a:p>
            <a:pPr algn="just"/>
            <a:endParaRPr lang="uk-UA" dirty="0" smtClean="0"/>
          </a:p>
          <a:p>
            <a:pPr algn="just"/>
            <a:endParaRPr lang="uk-UA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2208" y="188640"/>
            <a:ext cx="7772400" cy="1872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uk-UA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929" y="3861048"/>
            <a:ext cx="4288141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36265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511</TotalTime>
  <Words>742</Words>
  <Application>Microsoft Office PowerPoint</Application>
  <PresentationFormat>Экран (4:3)</PresentationFormat>
  <Paragraphs>90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Курс «Здоров’я, безпека та добробут»</vt:lpstr>
      <vt:lpstr>       Як зберегти зір? </vt:lpstr>
      <vt:lpstr> Поради:</vt:lpstr>
      <vt:lpstr>Поради:</vt:lpstr>
      <vt:lpstr>Завдання:</vt:lpstr>
      <vt:lpstr>Постава і здоров’я</vt:lpstr>
      <vt:lpstr>ЯК ОБИРАТИ НАПЛІЧНИК</vt:lpstr>
      <vt:lpstr>Презентация PowerPoint</vt:lpstr>
      <vt:lpstr>Завдання для узагальнення</vt:lpstr>
      <vt:lpstr>Завдання для узагальнення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Курс «Здоров’я, безпека, добробут» та «Вчимося жити разом»</dc:title>
  <dc:creator>TPCUser</dc:creator>
  <cp:lastModifiedBy>TPCUser</cp:lastModifiedBy>
  <cp:revision>31</cp:revision>
  <dcterms:created xsi:type="dcterms:W3CDTF">2023-01-24T13:08:56Z</dcterms:created>
  <dcterms:modified xsi:type="dcterms:W3CDTF">2023-02-01T16:35:03Z</dcterms:modified>
</cp:coreProperties>
</file>