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5143500" cx="9144000"/>
  <p:notesSz cx="6858000" cy="9144000"/>
  <p:embeddedFontLst>
    <p:embeddedFont>
      <p:font typeface="Montserrat"/>
      <p:regular r:id="rId12"/>
      <p:bold r:id="rId13"/>
      <p:italic r:id="rId14"/>
      <p:boldItalic r:id="rId15"/>
    </p:embeddedFont>
    <p:embeddedFont>
      <p:font typeface="Lato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Montserrat-bold.fntdata"/><Relationship Id="rId12" Type="http://schemas.openxmlformats.org/officeDocument/2006/relationships/font" Target="fonts/Montserrat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Montserrat-boldItalic.fntdata"/><Relationship Id="rId14" Type="http://schemas.openxmlformats.org/officeDocument/2006/relationships/font" Target="fonts/Montserrat-italic.fntdata"/><Relationship Id="rId17" Type="http://schemas.openxmlformats.org/officeDocument/2006/relationships/font" Target="fonts/Lato-bold.fntdata"/><Relationship Id="rId16" Type="http://schemas.openxmlformats.org/officeDocument/2006/relationships/font" Target="fonts/Lato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Lato-boldItalic.fntdata"/><Relationship Id="rId6" Type="http://schemas.openxmlformats.org/officeDocument/2006/relationships/slide" Target="slides/slide1.xml"/><Relationship Id="rId18" Type="http://schemas.openxmlformats.org/officeDocument/2006/relationships/font" Target="fonts/La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0b0cc5e6f_0_1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0b0cc5e6f_0_1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a0b0cc5e6f_0_1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a0b0cc5e6f_0_1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a0b0cc5e6f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a0b0cc5e6f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a0b0cc5e6f_0_2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a0b0cc5e6f_0_2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a0b0cc5e6f_0_2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a0b0cc5e6f_0_2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5400000">
            <a:off x="7500300" y="505"/>
            <a:ext cx="1643700" cy="1643700"/>
          </a:xfrm>
          <a:prstGeom prst="diagStripe">
            <a:avLst>
              <a:gd fmla="val 0" name="adj"/>
            </a:avLst>
          </a:prstGeom>
          <a:solidFill>
            <a:schemeClr val="lt1">
              <a:alpha val="303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490"/>
            <a:ext cx="5153705" cy="5134399"/>
            <a:chOff x="0" y="75"/>
            <a:chExt cx="5153705" cy="515295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455" y="-225"/>
              <a:ext cx="5152800" cy="51537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150" y="1145825"/>
              <a:ext cx="3996600" cy="3996900"/>
            </a:xfrm>
            <a:prstGeom prst="diagStripe">
              <a:avLst>
                <a:gd fmla="val 58774" name="adj"/>
              </a:avLst>
            </a:prstGeom>
            <a:solidFill>
              <a:schemeClr val="lt1">
                <a:alpha val="303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 rot="-5400000">
              <a:off x="1646" y="-75"/>
              <a:ext cx="2299800" cy="23001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 flipH="1">
              <a:off x="652821" y="590035"/>
              <a:ext cx="2300100" cy="2299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Google Shape;16;p2"/>
          <p:cNvSpPr txBox="1"/>
          <p:nvPr>
            <p:ph type="ctrTitle"/>
          </p:nvPr>
        </p:nvSpPr>
        <p:spPr>
          <a:xfrm>
            <a:off x="3537150" y="1578400"/>
            <a:ext cx="5017500" cy="15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17" name="Google Shape;17;p2"/>
          <p:cNvSpPr txBox="1"/>
          <p:nvPr>
            <p:ph idx="1" type="subTitle"/>
          </p:nvPr>
        </p:nvSpPr>
        <p:spPr>
          <a:xfrm>
            <a:off x="5083950" y="3924925"/>
            <a:ext cx="34707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oogle Shape;20;p3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21" name="Google Shape;21;p3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" name="Google Shape;22;p3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" name="Google Shape;23;p3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" name="Google Shape;24;p3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" name="Google Shape;25;p3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6" name="Google Shape;26;p3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3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" name="Google Shape;28;p3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" name="Google Shape;29;p3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" name="Google Shape;30;p3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" name="Google Shape;31;p3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" name="Google Shape;32;p3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" name="Google Shape;33;p3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" name="Google Shape;34;p3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" name="Google Shape;36;p3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" name="Google Shape;37;p3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" name="Google Shape;38;p3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9" name="Google Shape;39;p3"/>
          <p:cNvSpPr txBox="1"/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0" name="Google Shape;4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oogle Shape;42;p4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43" name="Google Shape;43;p4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4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4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4"/>
          <p:cNvSpPr txBox="1"/>
          <p:nvPr>
            <p:ph idx="1" type="body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7" name="Google Shape;47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oogle Shape;49;p5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0" name="Google Shape;50;p5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5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5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53" name="Google Shape;53;p5"/>
          <p:cNvSpPr txBox="1"/>
          <p:nvPr>
            <p:ph idx="1" type="body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5"/>
          <p:cNvSpPr txBox="1"/>
          <p:nvPr>
            <p:ph idx="2" type="body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p6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58" name="Google Shape;58;p6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" name="Google Shape;59;p6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0" name="Google Shape;60;p6"/>
          <p:cNvSpPr txBox="1"/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1" name="Google Shape;61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p7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64" name="Google Shape;64;p7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7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7"/>
          <p:cNvSpPr txBox="1"/>
          <p:nvPr>
            <p:ph type="title"/>
          </p:nvPr>
        </p:nvSpPr>
        <p:spPr>
          <a:xfrm>
            <a:off x="1297500" y="393750"/>
            <a:ext cx="3798900" cy="1493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67" name="Google Shape;67;p7"/>
          <p:cNvSpPr txBox="1"/>
          <p:nvPr>
            <p:ph idx="1" type="body"/>
          </p:nvPr>
        </p:nvSpPr>
        <p:spPr>
          <a:xfrm>
            <a:off x="1297500" y="1972550"/>
            <a:ext cx="3798900" cy="241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8" name="Google Shape;68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8"/>
          <p:cNvGrpSpPr/>
          <p:nvPr/>
        </p:nvGrpSpPr>
        <p:grpSpPr>
          <a:xfrm>
            <a:off x="4406400" y="0"/>
            <a:ext cx="4737600" cy="5143500"/>
            <a:chOff x="4406400" y="0"/>
            <a:chExt cx="4737600" cy="5143500"/>
          </a:xfrm>
        </p:grpSpPr>
        <p:sp>
          <p:nvSpPr>
            <p:cNvPr id="71" name="Google Shape;71;p8"/>
            <p:cNvSpPr/>
            <p:nvPr/>
          </p:nvSpPr>
          <p:spPr>
            <a:xfrm rot="5400000">
              <a:off x="4407900" y="-1500"/>
              <a:ext cx="47346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2" name="Google Shape;72;p8"/>
            <p:cNvSpPr/>
            <p:nvPr/>
          </p:nvSpPr>
          <p:spPr>
            <a:xfrm rot="5400000">
              <a:off x="4840825" y="6000"/>
              <a:ext cx="42987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" name="Google Shape;73;p8"/>
            <p:cNvSpPr/>
            <p:nvPr/>
          </p:nvSpPr>
          <p:spPr>
            <a:xfrm rot="-5400000">
              <a:off x="5618399" y="123664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" name="Google Shape;74;p8"/>
            <p:cNvSpPr/>
            <p:nvPr/>
          </p:nvSpPr>
          <p:spPr>
            <a:xfrm flipH="1">
              <a:off x="5849857" y="144407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" name="Google Shape;75;p8"/>
            <p:cNvSpPr/>
            <p:nvPr/>
          </p:nvSpPr>
          <p:spPr>
            <a:xfrm rot="-5400000">
              <a:off x="5987081" y="246974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8"/>
            <p:cNvSpPr/>
            <p:nvPr/>
          </p:nvSpPr>
          <p:spPr>
            <a:xfrm flipH="1">
              <a:off x="6222115" y="267717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" name="Google Shape;77;p8"/>
            <p:cNvSpPr/>
            <p:nvPr/>
          </p:nvSpPr>
          <p:spPr>
            <a:xfrm rot="-5400000">
              <a:off x="6675341" y="186224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8"/>
            <p:cNvSpPr/>
            <p:nvPr/>
          </p:nvSpPr>
          <p:spPr>
            <a:xfrm flipH="1">
              <a:off x="6908099" y="206968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" name="Google Shape;79;p8"/>
            <p:cNvSpPr/>
            <p:nvPr/>
          </p:nvSpPr>
          <p:spPr>
            <a:xfrm rot="-5400000">
              <a:off x="6861141" y="247808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0" name="Google Shape;80;p8"/>
            <p:cNvSpPr/>
            <p:nvPr/>
          </p:nvSpPr>
          <p:spPr>
            <a:xfrm flipH="1">
              <a:off x="7965266" y="269319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" name="Google Shape;81;p8"/>
            <p:cNvSpPr/>
            <p:nvPr/>
          </p:nvSpPr>
          <p:spPr>
            <a:xfrm flipH="1">
              <a:off x="8145082" y="330903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 rot="-5400000">
              <a:off x="7047599" y="309534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 flipH="1">
              <a:off x="7276649" y="330278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4" name="Google Shape;84;p8"/>
            <p:cNvSpPr/>
            <p:nvPr/>
          </p:nvSpPr>
          <p:spPr>
            <a:xfrm rot="-5400000">
              <a:off x="7227414" y="37111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8"/>
            <p:cNvSpPr/>
            <p:nvPr/>
          </p:nvSpPr>
          <p:spPr>
            <a:xfrm flipH="1">
              <a:off x="7462448" y="391862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8"/>
            <p:cNvSpPr/>
            <p:nvPr/>
          </p:nvSpPr>
          <p:spPr>
            <a:xfrm rot="-5400000">
              <a:off x="8102491" y="37188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 flipH="1">
              <a:off x="8334533" y="392629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 rot="-5400000">
              <a:off x="8288290" y="433470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9" name="Google Shape;89;p8"/>
          <p:cNvSpPr txBox="1"/>
          <p:nvPr>
            <p:ph type="title"/>
          </p:nvPr>
        </p:nvSpPr>
        <p:spPr>
          <a:xfrm>
            <a:off x="823850" y="866775"/>
            <a:ext cx="4587000" cy="3521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90" name="Google Shape;9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9"/>
          <p:cNvGrpSpPr/>
          <p:nvPr/>
        </p:nvGrpSpPr>
        <p:grpSpPr>
          <a:xfrm>
            <a:off x="0" y="381001"/>
            <a:ext cx="1037850" cy="1016287"/>
            <a:chOff x="0" y="381001"/>
            <a:chExt cx="1037850" cy="1016287"/>
          </a:xfrm>
        </p:grpSpPr>
        <p:sp>
          <p:nvSpPr>
            <p:cNvPr id="93" name="Google Shape;93;p9"/>
            <p:cNvSpPr/>
            <p:nvPr/>
          </p:nvSpPr>
          <p:spPr>
            <a:xfrm rot="-5400000">
              <a:off x="0" y="381001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4" name="Google Shape;94;p9"/>
            <p:cNvSpPr/>
            <p:nvPr/>
          </p:nvSpPr>
          <p:spPr>
            <a:xfrm flipH="1">
              <a:off x="229050" y="588489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95" name="Google Shape;95;p9"/>
          <p:cNvSpPr txBox="1"/>
          <p:nvPr>
            <p:ph type="title"/>
          </p:nvPr>
        </p:nvSpPr>
        <p:spPr>
          <a:xfrm>
            <a:off x="1297500" y="1658325"/>
            <a:ext cx="3036300" cy="175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96" name="Google Shape;96;p9"/>
          <p:cNvSpPr txBox="1"/>
          <p:nvPr>
            <p:ph idx="1" type="subTitle"/>
          </p:nvPr>
        </p:nvSpPr>
        <p:spPr>
          <a:xfrm>
            <a:off x="1297500" y="3538000"/>
            <a:ext cx="30363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 sz="1300"/>
            </a:lvl9pPr>
          </a:lstStyle>
          <a:p/>
        </p:txBody>
      </p:sp>
      <p:sp>
        <p:nvSpPr>
          <p:cNvPr id="97" name="Google Shape;97;p9"/>
          <p:cNvSpPr txBox="1"/>
          <p:nvPr>
            <p:ph idx="2" type="body"/>
          </p:nvPr>
        </p:nvSpPr>
        <p:spPr>
          <a:xfrm>
            <a:off x="4648200" y="1696600"/>
            <a:ext cx="3676800" cy="234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8" name="Google Shape;98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10"/>
          <p:cNvGrpSpPr/>
          <p:nvPr/>
        </p:nvGrpSpPr>
        <p:grpSpPr>
          <a:xfrm>
            <a:off x="0" y="4128572"/>
            <a:ext cx="698925" cy="684657"/>
            <a:chOff x="0" y="3785672"/>
            <a:chExt cx="698925" cy="684657"/>
          </a:xfrm>
        </p:grpSpPr>
        <p:sp>
          <p:nvSpPr>
            <p:cNvPr id="101" name="Google Shape;101;p10"/>
            <p:cNvSpPr/>
            <p:nvPr/>
          </p:nvSpPr>
          <p:spPr>
            <a:xfrm rot="-5400000">
              <a:off x="0" y="3785672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2" name="Google Shape;102;p10"/>
            <p:cNvSpPr/>
            <p:nvPr/>
          </p:nvSpPr>
          <p:spPr>
            <a:xfrm flipH="1">
              <a:off x="154125" y="3925529"/>
              <a:ext cx="544800" cy="544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962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03" name="Google Shape;103;p10"/>
          <p:cNvSpPr txBox="1"/>
          <p:nvPr>
            <p:ph idx="1" type="body"/>
          </p:nvPr>
        </p:nvSpPr>
        <p:spPr>
          <a:xfrm>
            <a:off x="812725" y="4305375"/>
            <a:ext cx="6936000" cy="523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4" name="Google Shape;10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11"/>
          <p:cNvGrpSpPr/>
          <p:nvPr/>
        </p:nvGrpSpPr>
        <p:grpSpPr>
          <a:xfrm>
            <a:off x="4406400" y="0"/>
            <a:ext cx="4737600" cy="5143065"/>
            <a:chOff x="4406400" y="0"/>
            <a:chExt cx="4737600" cy="5143065"/>
          </a:xfrm>
        </p:grpSpPr>
        <p:sp>
          <p:nvSpPr>
            <p:cNvPr id="107" name="Google Shape;107;p11"/>
            <p:cNvSpPr/>
            <p:nvPr/>
          </p:nvSpPr>
          <p:spPr>
            <a:xfrm rot="5400000">
              <a:off x="4408200" y="-1800"/>
              <a:ext cx="4734000" cy="4737600"/>
            </a:xfrm>
            <a:prstGeom prst="diagStripe">
              <a:avLst>
                <a:gd fmla="val 49469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8" name="Google Shape;108;p11"/>
            <p:cNvSpPr/>
            <p:nvPr/>
          </p:nvSpPr>
          <p:spPr>
            <a:xfrm rot="5400000">
              <a:off x="4841125" y="5700"/>
              <a:ext cx="4298100" cy="4286700"/>
            </a:xfrm>
            <a:prstGeom prst="diagStripe">
              <a:avLst>
                <a:gd fmla="val 0" name="adj"/>
              </a:avLst>
            </a:prstGeom>
            <a:solidFill>
              <a:schemeClr val="lt1">
                <a:alpha val="346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11"/>
            <p:cNvSpPr/>
            <p:nvPr/>
          </p:nvSpPr>
          <p:spPr>
            <a:xfrm rot="-5400000">
              <a:off x="5618399" y="123646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0" name="Google Shape;110;p11"/>
            <p:cNvSpPr/>
            <p:nvPr/>
          </p:nvSpPr>
          <p:spPr>
            <a:xfrm flipH="1">
              <a:off x="5849857" y="1443956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11"/>
            <p:cNvSpPr/>
            <p:nvPr/>
          </p:nvSpPr>
          <p:spPr>
            <a:xfrm rot="-5400000">
              <a:off x="5987081" y="24694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11"/>
            <p:cNvSpPr/>
            <p:nvPr/>
          </p:nvSpPr>
          <p:spPr>
            <a:xfrm flipH="1">
              <a:off x="6222115" y="267695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 rot="-5400000">
              <a:off x="6675341" y="1862018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 flipH="1">
              <a:off x="6908099" y="206950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5" name="Google Shape;115;p11"/>
            <p:cNvSpPr/>
            <p:nvPr/>
          </p:nvSpPr>
          <p:spPr>
            <a:xfrm rot="-5400000">
              <a:off x="6861141" y="247781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6" name="Google Shape;116;p11"/>
            <p:cNvSpPr/>
            <p:nvPr/>
          </p:nvSpPr>
          <p:spPr>
            <a:xfrm flipH="1">
              <a:off x="7965266" y="269296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 flipH="1">
              <a:off x="8145082" y="330875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 rot="-5400000">
              <a:off x="7047599" y="309501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9" name="Google Shape;119;p11"/>
            <p:cNvSpPr/>
            <p:nvPr/>
          </p:nvSpPr>
          <p:spPr>
            <a:xfrm flipH="1">
              <a:off x="7276649" y="3302502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1"/>
            <p:cNvSpPr/>
            <p:nvPr/>
          </p:nvSpPr>
          <p:spPr>
            <a:xfrm rot="-5400000">
              <a:off x="7227414" y="3710807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1"/>
            <p:cNvSpPr/>
            <p:nvPr/>
          </p:nvSpPr>
          <p:spPr>
            <a:xfrm flipH="1">
              <a:off x="7462448" y="3918294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1"/>
            <p:cNvSpPr/>
            <p:nvPr/>
          </p:nvSpPr>
          <p:spPr>
            <a:xfrm rot="-5400000">
              <a:off x="8102491" y="3718473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3" name="Google Shape;123;p11"/>
            <p:cNvSpPr/>
            <p:nvPr/>
          </p:nvSpPr>
          <p:spPr>
            <a:xfrm flipH="1">
              <a:off x="8334533" y="3925960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1"/>
            <p:cNvSpPr/>
            <p:nvPr/>
          </p:nvSpPr>
          <p:spPr>
            <a:xfrm rot="-5400000">
              <a:off x="8288290" y="4334265"/>
              <a:ext cx="808800" cy="808800"/>
            </a:xfrm>
            <a:prstGeom prst="diagStripe">
              <a:avLst>
                <a:gd fmla="val 50000" name="adj"/>
              </a:avLst>
            </a:prstGeom>
            <a:solidFill>
              <a:schemeClr val="lt1">
                <a:alpha val="731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25" name="Google Shape;125;p11"/>
          <p:cNvSpPr txBox="1"/>
          <p:nvPr>
            <p:ph hasCustomPrompt="1" type="title"/>
          </p:nvPr>
        </p:nvSpPr>
        <p:spPr>
          <a:xfrm>
            <a:off x="823850" y="1284675"/>
            <a:ext cx="47760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>
            <a:r>
              <a:t>xx%</a:t>
            </a:r>
          </a:p>
        </p:txBody>
      </p:sp>
      <p:sp>
        <p:nvSpPr>
          <p:cNvPr id="126" name="Google Shape;126;p11"/>
          <p:cNvSpPr txBox="1"/>
          <p:nvPr>
            <p:ph idx="1" type="body"/>
          </p:nvPr>
        </p:nvSpPr>
        <p:spPr>
          <a:xfrm>
            <a:off x="823850" y="2643124"/>
            <a:ext cx="4776000" cy="121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7" name="Google Shape;12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focus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Montserrat"/>
              <a:buNone/>
              <a:defRPr sz="2800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Lato"/>
              <a:buChar char="●"/>
              <a:defRPr sz="13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●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Lato"/>
              <a:buChar char="○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Font typeface="Lato"/>
              <a:buChar char="■"/>
              <a:defRPr sz="11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"/>
          <p:cNvSpPr txBox="1"/>
          <p:nvPr>
            <p:ph type="ctrTitle"/>
          </p:nvPr>
        </p:nvSpPr>
        <p:spPr>
          <a:xfrm>
            <a:off x="3146125" y="1352800"/>
            <a:ext cx="5017500" cy="157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Націоналістична економіка</a:t>
            </a:r>
            <a:endParaRPr/>
          </a:p>
        </p:txBody>
      </p:sp>
      <p:sp>
        <p:nvSpPr>
          <p:cNvPr id="135" name="Google Shape;135;p13"/>
          <p:cNvSpPr txBox="1"/>
          <p:nvPr>
            <p:ph idx="1" type="subTitle"/>
          </p:nvPr>
        </p:nvSpPr>
        <p:spPr>
          <a:xfrm>
            <a:off x="5504450" y="4165550"/>
            <a:ext cx="3050100" cy="50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Ідеї Ліста й Україна в міжвоєнний період</a:t>
            </a:r>
            <a:endParaRPr/>
          </a:p>
        </p:txBody>
      </p:sp>
      <p:pic>
        <p:nvPicPr>
          <p:cNvPr id="136" name="Google Shape;13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36412" y="3122300"/>
            <a:ext cx="2386175" cy="110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4"/>
          <p:cNvSpPr txBox="1"/>
          <p:nvPr>
            <p:ph type="title"/>
          </p:nvPr>
        </p:nvSpPr>
        <p:spPr>
          <a:xfrm>
            <a:off x="1297500" y="393750"/>
            <a:ext cx="7038900" cy="453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/>
              <a:t>Платформа ОУН - </a:t>
            </a:r>
            <a:r>
              <a:rPr lang="ru" sz="2300">
                <a:solidFill>
                  <a:srgbClr val="FF0000"/>
                </a:solidFill>
              </a:rPr>
              <a:t>економічний націоналізм</a:t>
            </a:r>
            <a:endParaRPr sz="2300">
              <a:solidFill>
                <a:srgbClr val="FF0000"/>
              </a:solidFill>
            </a:endParaRPr>
          </a:p>
        </p:txBody>
      </p:sp>
      <p:sp>
        <p:nvSpPr>
          <p:cNvPr id="142" name="Google Shape;142;p14"/>
          <p:cNvSpPr txBox="1"/>
          <p:nvPr>
            <p:ph idx="1" type="body"/>
          </p:nvPr>
        </p:nvSpPr>
        <p:spPr>
          <a:xfrm>
            <a:off x="1297500" y="1539325"/>
            <a:ext cx="23784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FFFF"/>
                </a:solidFill>
              </a:rPr>
              <a:t>Яків </a:t>
            </a:r>
            <a:r>
              <a:rPr lang="ru">
                <a:solidFill>
                  <a:srgbClr val="FF0000"/>
                </a:solidFill>
              </a:rPr>
              <a:t>Моралевич</a:t>
            </a:r>
            <a:endParaRPr>
              <a:solidFill>
                <a:srgbClr val="FF0000"/>
              </a:solidFill>
            </a:endParaRPr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14"/>
          <p:cNvSpPr txBox="1"/>
          <p:nvPr>
            <p:ph idx="1" type="body"/>
          </p:nvPr>
        </p:nvSpPr>
        <p:spPr>
          <a:xfrm>
            <a:off x="3827625" y="1567550"/>
            <a:ext cx="23784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ru">
                <a:solidFill>
                  <a:srgbClr val="FFFFFF"/>
                </a:solidFill>
              </a:rPr>
              <a:t>Леонід </a:t>
            </a:r>
            <a:r>
              <a:rPr lang="ru">
                <a:solidFill>
                  <a:srgbClr val="FF0000"/>
                </a:solidFill>
              </a:rPr>
              <a:t>Костарів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4" name="Google Shape;144;p14"/>
          <p:cNvSpPr txBox="1"/>
          <p:nvPr>
            <p:ph idx="1" type="body"/>
          </p:nvPr>
        </p:nvSpPr>
        <p:spPr>
          <a:xfrm>
            <a:off x="6357750" y="1567550"/>
            <a:ext cx="2378400" cy="291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ctr">
              <a:spcBef>
                <a:spcPts val="1600"/>
              </a:spcBef>
              <a:spcAft>
                <a:spcPts val="1600"/>
              </a:spcAft>
              <a:buNone/>
            </a:pPr>
            <a:r>
              <a:rPr lang="ru">
                <a:solidFill>
                  <a:srgbClr val="FFFFFF"/>
                </a:solidFill>
              </a:rPr>
              <a:t>Микола </a:t>
            </a:r>
            <a:r>
              <a:rPr lang="ru">
                <a:solidFill>
                  <a:srgbClr val="FF0000"/>
                </a:solidFill>
              </a:rPr>
              <a:t>Сціборський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45" name="Google Shape;145;p14"/>
          <p:cNvSpPr txBox="1"/>
          <p:nvPr/>
        </p:nvSpPr>
        <p:spPr>
          <a:xfrm>
            <a:off x="1297500" y="846750"/>
            <a:ext cx="7038900" cy="359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>
                <a:solidFill>
                  <a:srgbClr val="FF0000"/>
                </a:solidFill>
                <a:latin typeface="Lato"/>
                <a:ea typeface="Lato"/>
                <a:cs typeface="Lato"/>
                <a:sym typeface="Lato"/>
              </a:rPr>
              <a:t>Розробники</a:t>
            </a:r>
            <a:r>
              <a:rPr lang="ru" sz="1600">
                <a:solidFill>
                  <a:srgbClr val="FFFFFF"/>
                </a:solidFill>
                <a:latin typeface="Lato"/>
                <a:ea typeface="Lato"/>
                <a:cs typeface="Lato"/>
                <a:sym typeface="Lato"/>
              </a:rPr>
              <a:t> платформи</a:t>
            </a:r>
            <a:endParaRPr sz="1600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46" name="Google Shape;14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13750" y="1539325"/>
            <a:ext cx="1545900" cy="252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36275" y="1567550"/>
            <a:ext cx="1361096" cy="252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10850" y="1593600"/>
            <a:ext cx="1472175" cy="2527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5"/>
          <p:cNvSpPr txBox="1"/>
          <p:nvPr>
            <p:ph idx="1" type="body"/>
          </p:nvPr>
        </p:nvSpPr>
        <p:spPr>
          <a:xfrm>
            <a:off x="1297500" y="609100"/>
            <a:ext cx="3403200" cy="3869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800" u="sng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“Розбудова нації”</a:t>
            </a:r>
            <a:r>
              <a:rPr lang="ru" sz="2800">
                <a:latin typeface="Montserrat"/>
                <a:ea typeface="Montserrat"/>
                <a:cs typeface="Montserrat"/>
                <a:sym typeface="Montserrat"/>
              </a:rPr>
              <a:t> є коротким викладом економічної платформи </a:t>
            </a:r>
            <a:r>
              <a:rPr lang="ru" sz="2800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ОУН</a:t>
            </a:r>
            <a:endParaRPr sz="1700">
              <a:solidFill>
                <a:srgbClr val="FF0000"/>
              </a:solidFill>
            </a:endParaRPr>
          </a:p>
        </p:txBody>
      </p:sp>
      <p:pic>
        <p:nvPicPr>
          <p:cNvPr id="154" name="Google Shape;15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85423" y="609050"/>
            <a:ext cx="2498800" cy="3579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6"/>
          <p:cNvSpPr/>
          <p:nvPr/>
        </p:nvSpPr>
        <p:spPr>
          <a:xfrm>
            <a:off x="2060225" y="2102700"/>
            <a:ext cx="2109600" cy="938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Основні </a:t>
            </a:r>
            <a:endParaRPr sz="1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позиції </a:t>
            </a:r>
            <a:endParaRPr sz="1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700"/>
              <a:t>платформи</a:t>
            </a:r>
            <a:endParaRPr sz="1700"/>
          </a:p>
        </p:txBody>
      </p:sp>
      <p:sp>
        <p:nvSpPr>
          <p:cNvPr id="160" name="Google Shape;160;p16"/>
          <p:cNvSpPr/>
          <p:nvPr/>
        </p:nvSpPr>
        <p:spPr>
          <a:xfrm>
            <a:off x="2416475" y="655750"/>
            <a:ext cx="1397100" cy="1164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/>
              <a:t>Державне регулювання</a:t>
            </a:r>
            <a:endParaRPr sz="1000"/>
          </a:p>
        </p:txBody>
      </p:sp>
      <p:sp>
        <p:nvSpPr>
          <p:cNvPr id="161" name="Google Shape;161;p16"/>
          <p:cNvSpPr/>
          <p:nvPr/>
        </p:nvSpPr>
        <p:spPr>
          <a:xfrm>
            <a:off x="2416475" y="3295225"/>
            <a:ext cx="1397100" cy="1164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/>
              <a:t>Контроль права</a:t>
            </a:r>
            <a:endParaRPr sz="11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100"/>
              <a:t>власності</a:t>
            </a:r>
            <a:endParaRPr sz="1100"/>
          </a:p>
        </p:txBody>
      </p:sp>
      <p:sp>
        <p:nvSpPr>
          <p:cNvPr id="162" name="Google Shape;162;p16"/>
          <p:cNvSpPr/>
          <p:nvPr/>
        </p:nvSpPr>
        <p:spPr>
          <a:xfrm>
            <a:off x="260950" y="2102700"/>
            <a:ext cx="1397100" cy="1164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900" u="sng">
                <a:solidFill>
                  <a:srgbClr val="0000FF"/>
                </a:solidFill>
              </a:rPr>
              <a:t>Протекціонізм</a:t>
            </a:r>
            <a:endParaRPr sz="900" u="sng">
              <a:solidFill>
                <a:srgbClr val="0000FF"/>
              </a:solidFill>
            </a:endParaRPr>
          </a:p>
        </p:txBody>
      </p:sp>
      <p:sp>
        <p:nvSpPr>
          <p:cNvPr id="163" name="Google Shape;163;p16"/>
          <p:cNvSpPr/>
          <p:nvPr/>
        </p:nvSpPr>
        <p:spPr>
          <a:xfrm>
            <a:off x="4572000" y="2102700"/>
            <a:ext cx="1397100" cy="11643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/>
              <a:t>Контроль власників</a:t>
            </a:r>
            <a:endParaRPr sz="1000"/>
          </a:p>
        </p:txBody>
      </p:sp>
      <p:sp>
        <p:nvSpPr>
          <p:cNvPr id="164" name="Google Shape;164;p16"/>
          <p:cNvSpPr/>
          <p:nvPr/>
        </p:nvSpPr>
        <p:spPr>
          <a:xfrm>
            <a:off x="1682738" y="2568450"/>
            <a:ext cx="352800" cy="2328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6"/>
          <p:cNvSpPr/>
          <p:nvPr/>
        </p:nvSpPr>
        <p:spPr>
          <a:xfrm rot="10800000">
            <a:off x="4194500" y="2568450"/>
            <a:ext cx="352800" cy="2328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6"/>
          <p:cNvSpPr/>
          <p:nvPr/>
        </p:nvSpPr>
        <p:spPr>
          <a:xfrm rot="5400000">
            <a:off x="2987975" y="1859200"/>
            <a:ext cx="254100" cy="2328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6"/>
          <p:cNvSpPr/>
          <p:nvPr/>
        </p:nvSpPr>
        <p:spPr>
          <a:xfrm rot="-5400000">
            <a:off x="2998475" y="3051613"/>
            <a:ext cx="233100" cy="232800"/>
          </a:xfrm>
          <a:prstGeom prst="lef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7"/>
          <p:cNvSpPr txBox="1"/>
          <p:nvPr>
            <p:ph type="title"/>
          </p:nvPr>
        </p:nvSpPr>
        <p:spPr>
          <a:xfrm>
            <a:off x="89950" y="813450"/>
            <a:ext cx="5376300" cy="1721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>
                <a:solidFill>
                  <a:srgbClr val="FF0000"/>
                </a:solidFill>
              </a:rPr>
              <a:t>“Свій до свого по своє!”</a:t>
            </a:r>
            <a:r>
              <a:rPr lang="ru" sz="3200"/>
              <a:t>-</a:t>
            </a:r>
            <a:endParaRPr sz="3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200"/>
              <a:t>реалізація ідеї </a:t>
            </a:r>
            <a:r>
              <a:rPr lang="ru" sz="3200">
                <a:solidFill>
                  <a:srgbClr val="FF0000"/>
                </a:solidFill>
              </a:rPr>
              <a:t>платформи</a:t>
            </a:r>
            <a:r>
              <a:rPr lang="ru" sz="3200"/>
              <a:t> в умовах бездержавності</a:t>
            </a:r>
            <a:endParaRPr sz="3200"/>
          </a:p>
        </p:txBody>
      </p:sp>
      <p:pic>
        <p:nvPicPr>
          <p:cNvPr id="173" name="Google Shape;17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87975" y="2850975"/>
            <a:ext cx="3598801" cy="188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8"/>
          <p:cNvSpPr txBox="1"/>
          <p:nvPr>
            <p:ph type="ctrTitle"/>
          </p:nvPr>
        </p:nvSpPr>
        <p:spPr>
          <a:xfrm>
            <a:off x="3297250" y="280175"/>
            <a:ext cx="5536200" cy="4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60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Значна частина</a:t>
            </a:r>
            <a:r>
              <a:rPr lang="ru" sz="2600">
                <a:solidFill>
                  <a:srgbClr val="14141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проголошених </a:t>
            </a:r>
            <a:r>
              <a:rPr lang="ru" sz="260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тез</a:t>
            </a:r>
            <a:r>
              <a:rPr lang="ru" sz="2600">
                <a:solidFill>
                  <a:srgbClr val="14141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представниками українського націоналістичного руху </a:t>
            </a:r>
            <a:r>
              <a:rPr lang="ru" sz="2600">
                <a:solidFill>
                  <a:srgbClr val="FF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збігалася з поглядами Фрідріха Ліста</a:t>
            </a:r>
            <a:r>
              <a:rPr lang="ru" sz="2600">
                <a:solidFill>
                  <a:srgbClr val="14141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, що дозволяє говорити про </a:t>
            </a:r>
            <a:r>
              <a:rPr lang="ru" sz="2600">
                <a:solidFill>
                  <a:srgbClr val="00000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належність ОУН до</a:t>
            </a:r>
            <a:r>
              <a:rPr lang="ru" sz="2600">
                <a:solidFill>
                  <a:srgbClr val="141414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 інтелектуальної традиції європейського економічного націоналізму.</a:t>
            </a:r>
            <a:endParaRPr sz="5400"/>
          </a:p>
        </p:txBody>
      </p:sp>
      <p:pic>
        <p:nvPicPr>
          <p:cNvPr id="179" name="Google Shape;17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34213" y="3791999"/>
            <a:ext cx="1062276" cy="1062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ocus">
  <a:themeElements>
    <a:clrScheme name="Focus">
      <a:dk1>
        <a:srgbClr val="1B212C"/>
      </a:dk1>
      <a:lt1>
        <a:srgbClr val="FFFFFF"/>
      </a:lt1>
      <a:dk2>
        <a:srgbClr val="D9D9D9"/>
      </a:dk2>
      <a:lt2>
        <a:srgbClr val="82C7A5"/>
      </a:lt2>
      <a:accent1>
        <a:srgbClr val="0145AC"/>
      </a:accent1>
      <a:accent2>
        <a:srgbClr val="EECE1A"/>
      </a:accent2>
      <a:accent3>
        <a:srgbClr val="4E5567"/>
      </a:accent3>
      <a:accent4>
        <a:srgbClr val="F4D6AD"/>
      </a:accent4>
      <a:accent5>
        <a:srgbClr val="7890CD"/>
      </a:accent5>
      <a:accent6>
        <a:srgbClr val="F15E22"/>
      </a:accent6>
      <a:hlink>
        <a:srgbClr val="7890CD"/>
      </a:hlink>
      <a:folHlink>
        <a:srgbClr val="7890C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