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Lobster"/>
      <p:regular r:id="rId15"/>
    </p:embeddedFont>
    <p:embeddedFont>
      <p:font typeface="Pacifico"/>
      <p:regular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Lobster-regular.fntdata"/><Relationship Id="rId14" Type="http://schemas.openxmlformats.org/officeDocument/2006/relationships/slide" Target="slides/slide9.xml"/><Relationship Id="rId16" Type="http://schemas.openxmlformats.org/officeDocument/2006/relationships/font" Target="fonts/Pacific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6b3f84f562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6b3f84f56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b3f84f56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b3f84f56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6b3f84f562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6b3f84f562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6b3f84f562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6b3f84f562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6b3f84f562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6b3f84f562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6b3f84f56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6b3f84f56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6b3f84f56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6b3f84f56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6b3f84f562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6b3f84f562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27.png"/><Relationship Id="rId5" Type="http://schemas.openxmlformats.org/officeDocument/2006/relationships/image" Target="../media/image1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Relationship Id="rId4" Type="http://schemas.openxmlformats.org/officeDocument/2006/relationships/image" Target="../media/image1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jpg"/><Relationship Id="rId4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1" Type="http://schemas.openxmlformats.org/officeDocument/2006/relationships/image" Target="../media/image11.jpg"/><Relationship Id="rId10" Type="http://schemas.openxmlformats.org/officeDocument/2006/relationships/image" Target="../media/image13.jpg"/><Relationship Id="rId13" Type="http://schemas.openxmlformats.org/officeDocument/2006/relationships/image" Target="../media/image7.jpg"/><Relationship Id="rId1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Relationship Id="rId4" Type="http://schemas.openxmlformats.org/officeDocument/2006/relationships/image" Target="../media/image5.jpg"/><Relationship Id="rId9" Type="http://schemas.openxmlformats.org/officeDocument/2006/relationships/image" Target="../media/image3.jpg"/><Relationship Id="rId15" Type="http://schemas.openxmlformats.org/officeDocument/2006/relationships/image" Target="../media/image16.jpg"/><Relationship Id="rId14" Type="http://schemas.openxmlformats.org/officeDocument/2006/relationships/image" Target="../media/image8.jpg"/><Relationship Id="rId5" Type="http://schemas.openxmlformats.org/officeDocument/2006/relationships/image" Target="../media/image4.jpg"/><Relationship Id="rId6" Type="http://schemas.openxmlformats.org/officeDocument/2006/relationships/image" Target="../media/image2.jpg"/><Relationship Id="rId7" Type="http://schemas.openxmlformats.org/officeDocument/2006/relationships/image" Target="../media/image17.jpg"/><Relationship Id="rId8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Relationship Id="rId4" Type="http://schemas.openxmlformats.org/officeDocument/2006/relationships/image" Target="../media/image1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g"/><Relationship Id="rId4" Type="http://schemas.openxmlformats.org/officeDocument/2006/relationships/image" Target="../media/image2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g"/><Relationship Id="rId4" Type="http://schemas.openxmlformats.org/officeDocument/2006/relationships/image" Target="../media/image2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Relationship Id="rId4" Type="http://schemas.openxmlformats.org/officeDocument/2006/relationships/hyperlink" Target="http://chtyvo.org.ua/authors/Tobilevych_Sofiia/Ridni_hosti/" TargetMode="External"/><Relationship Id="rId5" Type="http://schemas.openxmlformats.org/officeDocument/2006/relationships/image" Target="../media/image24.jpg"/><Relationship Id="rId6" Type="http://schemas.openxmlformats.org/officeDocument/2006/relationships/image" Target="../media/image2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Relationship Id="rId4" Type="http://schemas.openxmlformats.org/officeDocument/2006/relationships/image" Target="../media/image22.jpg"/><Relationship Id="rId5" Type="http://schemas.openxmlformats.org/officeDocument/2006/relationships/image" Target="../media/image21.jpg"/><Relationship Id="rId6" Type="http://schemas.openxmlformats.org/officeDocument/2006/relationships/image" Target="../media/image26.jpg"/><Relationship Id="rId7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0" y="0"/>
            <a:ext cx="9144000" cy="6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Українські січові стрільці на теренах нашого краю</a:t>
            </a:r>
            <a:endParaRPr sz="3300"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69400" y="3675775"/>
            <a:ext cx="1474601" cy="1474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682644"/>
            <a:ext cx="1474600" cy="1460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05525" y="1211000"/>
            <a:ext cx="4167700" cy="27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4211100" y="300800"/>
            <a:ext cx="721800" cy="5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latin typeface="Lobster"/>
                <a:ea typeface="Lobster"/>
                <a:cs typeface="Lobster"/>
                <a:sym typeface="Lobster"/>
              </a:rPr>
              <a:t>УСС</a:t>
            </a:r>
            <a:endParaRPr b="1" sz="24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751975" y="1210950"/>
            <a:ext cx="3338700" cy="272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FF0000"/>
                </a:solidFill>
                <a:latin typeface="Pacifico"/>
                <a:ea typeface="Pacifico"/>
                <a:cs typeface="Pacifico"/>
                <a:sym typeface="Pacifico"/>
              </a:rPr>
              <a:t>Українські січові стрільці</a:t>
            </a:r>
            <a:r>
              <a:rPr lang="ru" sz="1800">
                <a:latin typeface="Pacifico"/>
                <a:ea typeface="Pacifico"/>
                <a:cs typeface="Pacifico"/>
                <a:sym typeface="Pacifico"/>
              </a:rPr>
              <a:t> - українське національне військове формування, сформоване з добровольців 6 серпня 1914 року</a:t>
            </a:r>
            <a:endParaRPr sz="1800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6192525" y="3932550"/>
            <a:ext cx="2180700" cy="4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Штурмова бригада УСС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789325"/>
            <a:ext cx="4572001" cy="1973562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 txBox="1"/>
          <p:nvPr/>
        </p:nvSpPr>
        <p:spPr>
          <a:xfrm>
            <a:off x="3491100" y="308750"/>
            <a:ext cx="2161800" cy="4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Lobster"/>
                <a:ea typeface="Lobster"/>
                <a:cs typeface="Lobster"/>
                <a:sym typeface="Lobster"/>
              </a:rPr>
              <a:t>Атрибути УСС</a:t>
            </a:r>
            <a:endParaRPr sz="24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74" name="Google Shape;74;p15"/>
          <p:cNvSpPr txBox="1"/>
          <p:nvPr/>
        </p:nvSpPr>
        <p:spPr>
          <a:xfrm>
            <a:off x="1819350" y="1045550"/>
            <a:ext cx="933300" cy="4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Lobster"/>
                <a:ea typeface="Lobster"/>
                <a:cs typeface="Lobster"/>
                <a:sym typeface="Lobster"/>
              </a:rPr>
              <a:t>Прапор</a:t>
            </a:r>
            <a:endParaRPr sz="18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6525850" y="1045550"/>
            <a:ext cx="757800" cy="4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Lobster"/>
                <a:ea typeface="Lobster"/>
                <a:cs typeface="Lobster"/>
                <a:sym typeface="Lobster"/>
              </a:rPr>
              <a:t>Марш</a:t>
            </a:r>
            <a:endParaRPr sz="18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4572000" y="1789400"/>
            <a:ext cx="4572000" cy="197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0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ru" sz="15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Ой у лузі червона калина похилилася,</a:t>
            </a:r>
            <a:endParaRPr i="1" sz="15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ru" sz="15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Чогось наша славна Україна зажурилася.</a:t>
            </a:r>
            <a:endParaRPr i="1" sz="15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ru" sz="15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ми тую червону калину підіймемо,</a:t>
            </a:r>
            <a:endParaRPr i="1" sz="15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ru" sz="15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ми нашу славну Україну, гей-гей, розвеселимо!</a:t>
            </a:r>
            <a:endParaRPr i="1" sz="15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ru" sz="15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ми тую червону калину підіймемо,</a:t>
            </a:r>
            <a:endParaRPr i="1" sz="15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15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ми нашу славну Україну, гей-гей, розвеселимо!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6"/>
          <p:cNvSpPr txBox="1"/>
          <p:nvPr/>
        </p:nvSpPr>
        <p:spPr>
          <a:xfrm>
            <a:off x="2775600" y="301750"/>
            <a:ext cx="3592800" cy="51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Pacifico"/>
                <a:ea typeface="Pacifico"/>
                <a:cs typeface="Pacifico"/>
                <a:sym typeface="Pacifico"/>
              </a:rPr>
              <a:t>Ступені й однострій УСС</a:t>
            </a:r>
            <a:endParaRPr sz="2400"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373" y="1062496"/>
            <a:ext cx="1233475" cy="672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3368" y="4223563"/>
            <a:ext cx="1233475" cy="622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3375" y="3589325"/>
            <a:ext cx="1233409" cy="62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3374" y="1648524"/>
            <a:ext cx="1233449" cy="67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96500" y="2312227"/>
            <a:ext cx="1141475" cy="622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3367" y="2321300"/>
            <a:ext cx="1233421" cy="67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696499" y="1037425"/>
            <a:ext cx="1141475" cy="67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6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696496" y="1673600"/>
            <a:ext cx="1141479" cy="62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5696501" y="3610025"/>
            <a:ext cx="1141475" cy="58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6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5696500" y="4177350"/>
            <a:ext cx="1141475" cy="66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463375" y="2936050"/>
            <a:ext cx="1233421" cy="67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6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5696500" y="2936050"/>
            <a:ext cx="1141475" cy="672775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6"/>
          <p:cNvSpPr txBox="1"/>
          <p:nvPr/>
        </p:nvSpPr>
        <p:spPr>
          <a:xfrm>
            <a:off x="1957750" y="1062500"/>
            <a:ext cx="2084100" cy="378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Стрілець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Старший стрілець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Вістун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Десятник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Підхорунжий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Хорунжий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6"/>
          <p:cNvSpPr txBox="1"/>
          <p:nvPr/>
        </p:nvSpPr>
        <p:spPr>
          <a:xfrm>
            <a:off x="7024075" y="1080625"/>
            <a:ext cx="1550700" cy="376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Підпоручник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Поручник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Сотник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Отаман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Підполковник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Полковник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2175" y="1000513"/>
            <a:ext cx="4189976" cy="314247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7"/>
          <p:cNvSpPr txBox="1"/>
          <p:nvPr/>
        </p:nvSpPr>
        <p:spPr>
          <a:xfrm>
            <a:off x="2701950" y="315775"/>
            <a:ext cx="3740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Lobster"/>
                <a:ea typeface="Lobster"/>
                <a:cs typeface="Lobster"/>
                <a:sym typeface="Lobster"/>
              </a:rPr>
              <a:t>Штаб УСС в Єлисаветграді</a:t>
            </a:r>
            <a:endParaRPr sz="24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835025" y="1000625"/>
            <a:ext cx="3347100" cy="31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1800">
                <a:solidFill>
                  <a:srgbClr val="303F50"/>
                </a:solidFill>
                <a:latin typeface="Pacifico"/>
                <a:ea typeface="Pacifico"/>
                <a:cs typeface="Pacifico"/>
                <a:sym typeface="Pacifico"/>
              </a:rPr>
              <a:t>З 14-го червня 1918 року штаб підрозділу Легіону Українських Січових стрільців розміщувався в приміщенні </a:t>
            </a:r>
            <a:r>
              <a:rPr i="1" lang="ru" sz="1800">
                <a:solidFill>
                  <a:srgbClr val="FF0000"/>
                </a:solidFill>
                <a:latin typeface="Pacifico"/>
                <a:ea typeface="Pacifico"/>
                <a:cs typeface="Pacifico"/>
                <a:sym typeface="Pacifico"/>
              </a:rPr>
              <a:t>Єлисаветградського земського реального училища</a:t>
            </a:r>
            <a:r>
              <a:rPr i="1" lang="ru" sz="1800">
                <a:solidFill>
                  <a:srgbClr val="303F50"/>
                </a:solidFill>
                <a:latin typeface="Pacifico"/>
                <a:ea typeface="Pacifico"/>
                <a:cs typeface="Pacifico"/>
                <a:sym typeface="Pacifico"/>
              </a:rPr>
              <a:t>, де зараз знаходиться Кропивницький інженерний коледж ЦНТУ</a:t>
            </a:r>
            <a:endParaRPr sz="1800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6256425" y="4143125"/>
            <a:ext cx="2115900" cy="3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Будівля коледжу ЦНТУ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75325" y="417350"/>
            <a:ext cx="2764599" cy="43088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8"/>
          <p:cNvSpPr txBox="1"/>
          <p:nvPr/>
        </p:nvSpPr>
        <p:spPr>
          <a:xfrm>
            <a:off x="4317450" y="1821750"/>
            <a:ext cx="3232500" cy="15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400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rPr>
              <a:t>Очолював загін Січових стрільців, який прибув до Єлисаветграда, </a:t>
            </a:r>
            <a:r>
              <a:rPr lang="ru" sz="2400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Василь Вишиваний</a:t>
            </a:r>
            <a:endParaRPr sz="2400"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2686" y="1628400"/>
            <a:ext cx="3918525" cy="2804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/>
        </p:nvSpPr>
        <p:spPr>
          <a:xfrm>
            <a:off x="1376100" y="0"/>
            <a:ext cx="6414300" cy="162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Pacifico"/>
                <a:ea typeface="Pacifico"/>
                <a:cs typeface="Pacifico"/>
                <a:sym typeface="Pacifico"/>
              </a:rPr>
              <a:t>За задумом, січові стрільці мали подавляти селянські повстання, які постійно спалахували на окупованій території, і забезпечувати армію хлібом. Проте посилаючи українських січових стрільців відбирати хліб в українських селян, австро-угорська влада дуже помилилася</a:t>
            </a:r>
            <a:endParaRPr sz="1800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20" name="Google Shape;120;p19"/>
          <p:cNvSpPr txBox="1"/>
          <p:nvPr/>
        </p:nvSpPr>
        <p:spPr>
          <a:xfrm>
            <a:off x="2064150" y="4432600"/>
            <a:ext cx="5038200" cy="71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Бійці УСС на фоні міської думи Єлисаветграда в 1918 році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0"/>
          <p:cNvSpPr txBox="1"/>
          <p:nvPr/>
        </p:nvSpPr>
        <p:spPr>
          <a:xfrm>
            <a:off x="4160924" y="50"/>
            <a:ext cx="4983000" cy="312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>
                <a:latin typeface="Pacifico"/>
                <a:ea typeface="Pacifico"/>
                <a:cs typeface="Pacifico"/>
                <a:sym typeface="Pacifico"/>
              </a:rPr>
              <a:t>Січові стрільці не стільки приборкували, скільки влаштовували святкові паради та театральні вистави, браталися з місцевим населенням</a:t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>
                <a:latin typeface="Pacifico"/>
                <a:ea typeface="Pacifico"/>
                <a:cs typeface="Pacifico"/>
                <a:sym typeface="Pacifico"/>
              </a:rPr>
              <a:t>Якщо</a:t>
            </a:r>
            <a:r>
              <a:rPr lang="ru" sz="1500">
                <a:uFill>
                  <a:noFill/>
                </a:uFill>
                <a:latin typeface="Pacifico"/>
                <a:ea typeface="Pacifico"/>
                <a:cs typeface="Pacifico"/>
                <a:sym typeface="Pacifico"/>
                <a:hlinkClick r:id="rId4"/>
              </a:rPr>
              <a:t> погортати спогади </a:t>
            </a:r>
            <a:r>
              <a:rPr lang="ru" sz="1500">
                <a:latin typeface="Pacifico"/>
                <a:ea typeface="Pacifico"/>
                <a:cs typeface="Pacifico"/>
                <a:sym typeface="Pacifico"/>
              </a:rPr>
              <a:t>Софії Тобілевич </a:t>
            </a:r>
            <a:r>
              <a:rPr lang="ru" sz="1500">
                <a:solidFill>
                  <a:srgbClr val="FF0000"/>
                </a:solidFill>
                <a:latin typeface="Pacifico"/>
                <a:ea typeface="Pacifico"/>
                <a:cs typeface="Pacifico"/>
                <a:sym typeface="Pacifico"/>
              </a:rPr>
              <a:t>«Рідні гості»</a:t>
            </a:r>
            <a:r>
              <a:rPr lang="ru" sz="1500">
                <a:latin typeface="Pacifico"/>
                <a:ea typeface="Pacifico"/>
                <a:cs typeface="Pacifico"/>
                <a:sym typeface="Pacifico"/>
              </a:rPr>
              <a:t> про перебування Січових стрільців на Єлисаветградщині, то складається враження, що їх більше цікавили культурні зв'язки між заходом та сходом, ніж хліб для австро-угорської армії</a:t>
            </a:r>
            <a:endParaRPr sz="1500"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27" name="Google Shape;12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4160924" cy="3120701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0"/>
          <p:cNvSpPr txBox="1"/>
          <p:nvPr/>
        </p:nvSpPr>
        <p:spPr>
          <a:xfrm>
            <a:off x="960263" y="3120700"/>
            <a:ext cx="2240400" cy="41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Невідомі Січові стрільці</a:t>
            </a:r>
            <a:r>
              <a:rPr lang="ru"/>
              <a:t> </a:t>
            </a:r>
            <a:endParaRPr/>
          </a:p>
        </p:txBody>
      </p:sp>
      <p:pic>
        <p:nvPicPr>
          <p:cNvPr id="129" name="Google Shape;129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7911" y="833642"/>
            <a:ext cx="1849025" cy="2739326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0"/>
          <p:cNvSpPr txBox="1"/>
          <p:nvPr/>
        </p:nvSpPr>
        <p:spPr>
          <a:xfrm>
            <a:off x="5840338" y="3538600"/>
            <a:ext cx="1624200" cy="35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Софія Тобілевич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3000375" cy="219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0713" y="2695563"/>
            <a:ext cx="3343275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00725" y="1"/>
            <a:ext cx="3343275" cy="2312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-12" y="2609850"/>
            <a:ext cx="3000375" cy="253365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1"/>
          <p:cNvSpPr txBox="1"/>
          <p:nvPr/>
        </p:nvSpPr>
        <p:spPr>
          <a:xfrm>
            <a:off x="3487800" y="287700"/>
            <a:ext cx="2168400" cy="483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7 жовтня 1918 р.</a:t>
            </a:r>
            <a:r>
              <a:rPr lang="ru" sz="1800">
                <a:solidFill>
                  <a:srgbClr val="393939"/>
                </a:solidFill>
                <a:latin typeface="Lobster"/>
                <a:ea typeface="Lobster"/>
                <a:cs typeface="Lobster"/>
                <a:sym typeface="Lobster"/>
              </a:rPr>
              <a:t> Легіон УСС отримав наказ передислокуватись </a:t>
            </a:r>
            <a:r>
              <a:rPr lang="ru" sz="1800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на Буковину</a:t>
            </a:r>
            <a:r>
              <a:rPr lang="ru" sz="1800">
                <a:solidFill>
                  <a:srgbClr val="393939"/>
                </a:solidFill>
                <a:latin typeface="Lobster"/>
                <a:ea typeface="Lobster"/>
                <a:cs typeface="Lobster"/>
                <a:sym typeface="Lobster"/>
              </a:rPr>
              <a:t>.</a:t>
            </a:r>
            <a:endParaRPr sz="1800">
              <a:solidFill>
                <a:srgbClr val="393939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393939"/>
                </a:solidFill>
                <a:latin typeface="Lobster"/>
                <a:ea typeface="Lobster"/>
                <a:cs typeface="Lobster"/>
                <a:sym typeface="Lobster"/>
              </a:rPr>
              <a:t>В усіх споминах колишніх стрільців говориться про якнайприхильніше ставлення до них з боку місцевих українців, а також про загальний глибокий жаль, що супроводжував їх, коли вони виїздили.</a:t>
            </a:r>
            <a:endParaRPr sz="1800">
              <a:solidFill>
                <a:srgbClr val="393939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