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embeddedFontLst>
    <p:embeddedFont>
      <p:font typeface="Lobster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Lobster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6b3aa3157c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6b3aa3157c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6b3aa3157c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6b3aa3157c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6b3aa3157c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6b3aa3157c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6b3aa3157c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6b3aa3157c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6b3aa3157c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6b3aa3157c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6b3aa3157c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6b3aa3157c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6b3aa3157c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6b3aa3157c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6b3aa3157c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6b3aa3157c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6b3aa3157c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6b3aa3157c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6b3aa3157c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6b3aa3157c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14:gallery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g"/><Relationship Id="rId4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jpg"/><Relationship Id="rId4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Relationship Id="rId4" Type="http://schemas.openxmlformats.org/officeDocument/2006/relationships/image" Target="../media/image5.jpg"/><Relationship Id="rId5" Type="http://schemas.openxmlformats.org/officeDocument/2006/relationships/image" Target="../media/image18.jpg"/><Relationship Id="rId6" Type="http://schemas.openxmlformats.org/officeDocument/2006/relationships/image" Target="../media/image4.jpg"/><Relationship Id="rId7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Relationship Id="rId4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Relationship Id="rId4" Type="http://schemas.openxmlformats.org/officeDocument/2006/relationships/image" Target="../media/image1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Relationship Id="rId4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Relationship Id="rId4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112" y="0"/>
            <a:ext cx="755577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794100" y="769050"/>
            <a:ext cx="7555800" cy="7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u="sng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“</a:t>
            </a:r>
            <a:r>
              <a:rPr lang="ru" sz="3000" u="sng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Наші земляки - учасники бою під Крутами”</a:t>
            </a:r>
            <a:endParaRPr sz="3000" u="sng"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729375" y="665475"/>
            <a:ext cx="4895400" cy="25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 u="sng">
                <a:latin typeface="Impact"/>
                <a:ea typeface="Impact"/>
                <a:cs typeface="Impact"/>
                <a:sym typeface="Impact"/>
              </a:rPr>
              <a:t>Бій під крутами</a:t>
            </a:r>
            <a:r>
              <a:rPr lang="ru" sz="2400">
                <a:latin typeface="Impact"/>
                <a:ea typeface="Impact"/>
                <a:cs typeface="Impact"/>
                <a:sym typeface="Impact"/>
              </a:rPr>
              <a:t> - бій, що відбувся </a:t>
            </a:r>
            <a:r>
              <a:rPr i="1" lang="ru" sz="24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rPr>
              <a:t>29 січня 1918 року</a:t>
            </a:r>
            <a:r>
              <a:rPr lang="ru" sz="2400">
                <a:latin typeface="Impact"/>
                <a:ea typeface="Impact"/>
                <a:cs typeface="Impact"/>
                <a:sym typeface="Impact"/>
              </a:rPr>
              <a:t>  біля залізничної станції Крути за 130 кілометрів від Києва.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18100" y="2128099"/>
            <a:ext cx="4498723" cy="2307924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624775" y="4436025"/>
            <a:ext cx="2691900" cy="42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Станція Крути (сучасне фото)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638" y="1078022"/>
            <a:ext cx="7632726" cy="29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1646850" y="318425"/>
            <a:ext cx="5850300" cy="75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Сили сторін та орієнтовні бойові втрати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6083475" y="4065475"/>
            <a:ext cx="2304900" cy="35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Дані сайту memory.gov.ua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1638" y="892525"/>
            <a:ext cx="5080724" cy="335845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2934900" y="155200"/>
            <a:ext cx="32742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Схема бою під крутами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2617650" y="4250975"/>
            <a:ext cx="3908700" cy="5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Праве крило прикривав насип вузькоколійки, з лівого ж флангу окопувалися прямо в полі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 txBox="1"/>
          <p:nvPr/>
        </p:nvSpPr>
        <p:spPr>
          <a:xfrm>
            <a:off x="1001850" y="169325"/>
            <a:ext cx="7140300" cy="5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В бою під Крутами приймали участь й наші земляки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6275" y="726713"/>
            <a:ext cx="1905000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24700" y="726725"/>
            <a:ext cx="1889430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97550" y="726725"/>
            <a:ext cx="1889425" cy="2695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70400" y="726725"/>
            <a:ext cx="1889425" cy="26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7"/>
          <p:cNvSpPr txBox="1"/>
          <p:nvPr/>
        </p:nvSpPr>
        <p:spPr>
          <a:xfrm>
            <a:off x="536275" y="3541900"/>
            <a:ext cx="18894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Володимир 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Шульгин</a:t>
            </a:r>
            <a:endParaRPr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1" name="Google Shape;91;p17"/>
          <p:cNvSpPr txBox="1"/>
          <p:nvPr/>
        </p:nvSpPr>
        <p:spPr>
          <a:xfrm>
            <a:off x="2631725" y="3542025"/>
            <a:ext cx="18894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Сергій 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Горячко</a:t>
            </a:r>
            <a:endParaRPr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2" name="Google Shape;92;p17"/>
          <p:cNvSpPr txBox="1"/>
          <p:nvPr/>
        </p:nvSpPr>
        <p:spPr>
          <a:xfrm>
            <a:off x="4691950" y="3541900"/>
            <a:ext cx="19050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Михайло 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Михайлик</a:t>
            </a:r>
            <a:endParaRPr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6770375" y="3541775"/>
            <a:ext cx="18894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Семен 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Могила</a:t>
            </a:r>
            <a:endParaRPr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4350" y="1223963"/>
            <a:ext cx="1905000" cy="26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 txBox="1"/>
          <p:nvPr/>
        </p:nvSpPr>
        <p:spPr>
          <a:xfrm>
            <a:off x="3075600" y="300800"/>
            <a:ext cx="2992800" cy="5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Володимир Шульгин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669250" y="1223975"/>
            <a:ext cx="5346600" cy="26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Народився у Єлисаветграді в сім’ї українського історика, педагога Якова Шульгина. Отримавши вдома початкову освіту в 1913 році вступає до університету ім. св. Володимира. Організував і очолив Українську студентську громаду в Києві.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У 1917 році – член Виконавчого Губернського Комітету Ради представників Київщини. 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Володимир Шульгин загинув у бою під Крутами, перепохований на Лук'янівському кладовищі у Києві.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1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/>
        </p:nvSpPr>
        <p:spPr>
          <a:xfrm>
            <a:off x="3722250" y="120325"/>
            <a:ext cx="21507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Сергій Горячко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19600" y="1037625"/>
            <a:ext cx="2150650" cy="3068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/>
        </p:nvSpPr>
        <p:spPr>
          <a:xfrm>
            <a:off x="736925" y="1037625"/>
            <a:ext cx="5376600" cy="30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Народився в с. Гурівка (нині – Долинський район Кіровоградської області). Навчався у Саратовській гімназії, Першій Київській військовій школі. 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У бою під Крутами був поранений. Згодом комендант сотні 6-ї Січової стрілецької дивізії Армії УНР. Під час проведення Другого зимового походу дістав поранення біля станції Жмеринка. Деякий час проживав у Німеччині, а в 1951 році виїхав до Австралії. 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Похований на кладовищі Фавкнер у Мельбурні.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1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0"/>
          <p:cNvSpPr txBox="1"/>
          <p:nvPr/>
        </p:nvSpPr>
        <p:spPr>
          <a:xfrm>
            <a:off x="3165750" y="210550"/>
            <a:ext cx="2812500" cy="47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Михайло Михайлик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16" name="Google Shape;11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0400" y="1105425"/>
            <a:ext cx="1955100" cy="293265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/>
          <p:nvPr/>
        </p:nvSpPr>
        <p:spPr>
          <a:xfrm>
            <a:off x="825500" y="1105525"/>
            <a:ext cx="5439900" cy="293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Родом із села Глодоси, став одним із перших, хто написав детальні мемуари про той пам’ятний бій під Крутами. Був учасником українського національного відродження 1917 року у Криму. У 1917–1918 роках – поручик авіації флоту УНР, член Ради Української Чорноморської громади. Брав участь у Першому і Другому Зимових походах, отримав поранення. </a:t>
            </a:r>
            <a:endParaRPr sz="1800">
              <a:solidFill>
                <a:schemeClr val="dk1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На жаль, здоров’я юнака було підірване військовими випробуваннями, і 1924 року він помер від серцевого нападу.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1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1"/>
          <p:cNvSpPr txBox="1"/>
          <p:nvPr/>
        </p:nvSpPr>
        <p:spPr>
          <a:xfrm>
            <a:off x="3534900" y="317500"/>
            <a:ext cx="2074200" cy="5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latin typeface="Impact"/>
                <a:ea typeface="Impact"/>
                <a:cs typeface="Impact"/>
                <a:sym typeface="Impact"/>
              </a:rPr>
              <a:t>Семен Могила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24" name="Google Shape;12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44000" y="1132400"/>
            <a:ext cx="2159025" cy="287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1"/>
          <p:cNvSpPr txBox="1"/>
          <p:nvPr/>
        </p:nvSpPr>
        <p:spPr>
          <a:xfrm>
            <a:off x="635000" y="1132400"/>
            <a:ext cx="5242500" cy="28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Уродженець с. Глодоси. Вступив до 1-ї Української військової школи ім. Б. Хмельницького. За зразкову поведінку та успіхи у навчанні Семен невдовзі став бунчужним свого курсу. Напередодні бою під Крутами Семен Могила очолював розвідку, яка потягом вирушила в напрямку червоних військ і навіть захопила кількох полонених.</a:t>
            </a:r>
            <a:endParaRPr sz="18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005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2"/>
          <p:cNvSpPr txBox="1"/>
          <p:nvPr/>
        </p:nvSpPr>
        <p:spPr>
          <a:xfrm>
            <a:off x="1240775" y="744475"/>
            <a:ext cx="4729800" cy="28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rPr>
              <a:t>В історичному есе «Крути: Народини нового українця» письменник, учасник Української революції Євген Маланюк зазначав: </a:t>
            </a:r>
            <a:r>
              <a:rPr i="1" lang="ru" sz="18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rPr>
              <a:t>«Крути були початком нової доби в історії України. Без Крут навіть такий акт, як акт 22 січня, був би документом без підпису».</a:t>
            </a:r>
            <a:endParaRPr i="1" sz="1800">
              <a:solidFill>
                <a:srgbClr val="FFFFFF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000" y="0"/>
            <a:ext cx="8100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