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161" autoAdjust="0"/>
  </p:normalViewPr>
  <p:slideViewPr>
    <p:cSldViewPr>
      <p:cViewPr varScale="1">
        <p:scale>
          <a:sx n="104" d="100"/>
          <a:sy n="104" d="100"/>
        </p:scale>
        <p:origin x="-1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702916-E1F9-4A45-A836-97D4EF57D6A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A4F96F-E3FD-462E-AF1C-3C4964531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80648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4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Станично-Луганский</a:t>
            </a: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</a:t>
            </a:r>
          </a:p>
          <a:p>
            <a:endParaRPr lang="ru-RU" sz="4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</a:t>
            </a:r>
            <a:endPara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послевоенного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восстановления</a:t>
            </a:r>
          </a:p>
          <a:p>
            <a:endParaRPr lang="ru-RU" sz="3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1943- начало 1950-х  г.г.)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928670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Награды Родины.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За </a:t>
            </a:r>
            <a:r>
              <a:rPr lang="ru-RU" sz="2400" b="1" i="1" dirty="0" smtClean="0"/>
              <a:t>трудовые заслуги к правительственным наградам были представлены работники совхозов </a:t>
            </a:r>
            <a:r>
              <a:rPr lang="en-US" sz="2400" b="1" i="1" dirty="0" smtClean="0"/>
              <a:t>“</a:t>
            </a:r>
            <a:r>
              <a:rPr lang="ru-RU" sz="2400" b="1" i="1" dirty="0" smtClean="0"/>
              <a:t>Индустрия</a:t>
            </a:r>
            <a:r>
              <a:rPr lang="en-US" sz="2400" b="1" i="1" dirty="0" smtClean="0"/>
              <a:t>” </a:t>
            </a:r>
            <a:r>
              <a:rPr lang="ru-RU" sz="2400" b="1" i="1" dirty="0" smtClean="0"/>
              <a:t>и </a:t>
            </a:r>
            <a:r>
              <a:rPr lang="en-US" sz="2400" b="1" i="1" dirty="0" smtClean="0"/>
              <a:t>“</a:t>
            </a:r>
            <a:r>
              <a:rPr lang="ru-RU" sz="2400" b="1" i="1" dirty="0" smtClean="0"/>
              <a:t>Семеновод</a:t>
            </a:r>
            <a:r>
              <a:rPr lang="en-US" sz="2400" b="1" i="1" dirty="0" smtClean="0"/>
              <a:t>”</a:t>
            </a:r>
            <a:r>
              <a:rPr lang="ru-RU" sz="2400" b="1" i="1" dirty="0" smtClean="0"/>
              <a:t>, в </a:t>
            </a:r>
            <a:r>
              <a:rPr lang="ru-RU" sz="2400" b="1" i="1" dirty="0" err="1" smtClean="0"/>
              <a:t>частности,орденом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Ленина награжден бригадир полеводческой бригады Аким Иванович Харченко. </a:t>
            </a:r>
            <a:r>
              <a:rPr lang="ru-RU" sz="2400" b="1" i="1" dirty="0" smtClean="0"/>
              <a:t>  </a:t>
            </a:r>
          </a:p>
          <a:p>
            <a:r>
              <a:rPr lang="ru-RU" sz="2400" b="1" i="1" dirty="0" smtClean="0"/>
              <a:t>   Ордена </a:t>
            </a:r>
            <a:r>
              <a:rPr lang="ru-RU" sz="2400" b="1" i="1" dirty="0" smtClean="0"/>
              <a:t>Трудового </a:t>
            </a:r>
            <a:r>
              <a:rPr lang="ru-RU" sz="2400" b="1" i="1" dirty="0" smtClean="0"/>
              <a:t>Красного </a:t>
            </a:r>
            <a:r>
              <a:rPr lang="ru-RU" sz="2400" b="1" i="1" dirty="0" smtClean="0"/>
              <a:t>знамени были удостоены </a:t>
            </a:r>
            <a:r>
              <a:rPr lang="ru-RU" sz="2400" b="1" i="1" dirty="0" smtClean="0">
                <a:solidFill>
                  <a:srgbClr val="FF0000"/>
                </a:solidFill>
              </a:rPr>
              <a:t>16</a:t>
            </a:r>
            <a:r>
              <a:rPr lang="ru-RU" sz="2400" b="1" i="1" dirty="0" smtClean="0"/>
              <a:t> работников, а медали </a:t>
            </a:r>
            <a:r>
              <a:rPr lang="en-US" sz="2400" b="1" i="1" dirty="0" smtClean="0"/>
              <a:t>“</a:t>
            </a:r>
            <a:r>
              <a:rPr lang="ru-RU" sz="2400" b="1" i="1" dirty="0" smtClean="0"/>
              <a:t>За трудовую доблесть</a:t>
            </a:r>
            <a:r>
              <a:rPr lang="en-US" sz="2400" b="1" i="1" dirty="0" smtClean="0"/>
              <a:t>” </a:t>
            </a:r>
            <a:r>
              <a:rPr lang="ru-RU" sz="2400" b="1" i="1" dirty="0" smtClean="0"/>
              <a:t>- </a:t>
            </a:r>
            <a:r>
              <a:rPr lang="ru-RU" sz="2400" b="1" i="1" dirty="0" smtClean="0">
                <a:solidFill>
                  <a:srgbClr val="FF0000"/>
                </a:solidFill>
              </a:rPr>
              <a:t>38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сельских тружеников</a:t>
            </a:r>
            <a:r>
              <a:rPr lang="ru-RU" sz="2400" b="1" i="1" dirty="0" smtClean="0"/>
              <a:t>. </a:t>
            </a:r>
          </a:p>
          <a:p>
            <a:r>
              <a:rPr lang="ru-RU" sz="2400" b="1" i="1" dirty="0" smtClean="0"/>
              <a:t> </a:t>
            </a:r>
            <a:r>
              <a:rPr lang="ru-RU" sz="2400" b="1" i="1" dirty="0" smtClean="0"/>
              <a:t>  </a:t>
            </a:r>
            <a:r>
              <a:rPr lang="ru-RU" sz="2400" b="1" i="1" dirty="0" smtClean="0">
                <a:solidFill>
                  <a:srgbClr val="FF0000"/>
                </a:solidFill>
              </a:rPr>
              <a:t>20 </a:t>
            </a:r>
            <a:r>
              <a:rPr lang="ru-RU" sz="2400" b="1" i="1" dirty="0" smtClean="0">
                <a:solidFill>
                  <a:srgbClr val="FF0000"/>
                </a:solidFill>
              </a:rPr>
              <a:t>марта 1948 г</a:t>
            </a:r>
            <a:r>
              <a:rPr lang="ru-RU" sz="2400" b="1" i="1" dirty="0" smtClean="0"/>
              <a:t>. </a:t>
            </a:r>
            <a:r>
              <a:rPr lang="ru-RU" sz="2400" b="1" i="1" dirty="0" smtClean="0"/>
              <a:t>были представлены </a:t>
            </a:r>
            <a:r>
              <a:rPr lang="ru-RU" sz="2400" b="1" i="1" dirty="0" smtClean="0"/>
              <a:t>к награждению медалью </a:t>
            </a:r>
            <a:r>
              <a:rPr lang="en-US" sz="2400" b="1" i="1" dirty="0" smtClean="0"/>
              <a:t>“</a:t>
            </a:r>
            <a:r>
              <a:rPr lang="ru-RU" sz="2400" b="1" i="1" dirty="0" smtClean="0"/>
              <a:t>За доблестный труд в Великой Отечественной войне</a:t>
            </a:r>
            <a:r>
              <a:rPr lang="en-US" sz="2400" b="1" i="1" dirty="0" smtClean="0"/>
              <a:t>” </a:t>
            </a:r>
            <a:r>
              <a:rPr lang="ru-RU" sz="2400" b="1" i="1" dirty="0" smtClean="0">
                <a:solidFill>
                  <a:srgbClr val="FF0000"/>
                </a:solidFill>
              </a:rPr>
              <a:t>14</a:t>
            </a:r>
            <a:r>
              <a:rPr lang="ru-RU" sz="2400" b="1" i="1" dirty="0" smtClean="0"/>
              <a:t> сотрудников </a:t>
            </a:r>
            <a:r>
              <a:rPr lang="ru-RU" sz="2400" b="1" i="1" dirty="0" err="1" smtClean="0"/>
              <a:t>Ново-Кондрашевской</a:t>
            </a:r>
            <a:r>
              <a:rPr lang="ru-RU" sz="2400" b="1" i="1" dirty="0" smtClean="0"/>
              <a:t> школы № </a:t>
            </a:r>
            <a:r>
              <a:rPr lang="ru-RU" sz="2400" b="1" i="1" dirty="0" smtClean="0">
                <a:solidFill>
                  <a:srgbClr val="FF0000"/>
                </a:solidFill>
              </a:rPr>
              <a:t>31</a:t>
            </a:r>
            <a:r>
              <a:rPr lang="ru-RU" sz="2400" b="1" i="1" dirty="0" smtClean="0"/>
              <a:t> и </a:t>
            </a:r>
            <a:r>
              <a:rPr lang="ru-RU" sz="2400" b="1" i="1" dirty="0" smtClean="0">
                <a:solidFill>
                  <a:srgbClr val="FF0000"/>
                </a:solidFill>
              </a:rPr>
              <a:t>2</a:t>
            </a:r>
            <a:r>
              <a:rPr lang="ru-RU" sz="2400" b="1" i="1" dirty="0" smtClean="0"/>
              <a:t> работника </a:t>
            </a:r>
            <a:r>
              <a:rPr lang="ru-RU" sz="2400" b="1" i="1" dirty="0" err="1" smtClean="0"/>
              <a:t>Ново-Кондрашевских</a:t>
            </a:r>
            <a:r>
              <a:rPr lang="ru-RU" sz="2400" b="1" i="1" dirty="0" smtClean="0"/>
              <a:t>  детских яслей</a:t>
            </a:r>
            <a:r>
              <a:rPr lang="ru-RU" sz="2400" b="1" i="1" dirty="0" smtClean="0"/>
              <a:t>. </a:t>
            </a:r>
            <a:endParaRPr lang="ru-RU" sz="24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00108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Наши земляки</a:t>
            </a:r>
            <a:r>
              <a:rPr lang="ru-RU" sz="3600" b="1" i="1" dirty="0" smtClean="0">
                <a:solidFill>
                  <a:srgbClr val="FF0000"/>
                </a:solidFill>
              </a:rPr>
              <a:t> продемонстрировали </a:t>
            </a:r>
            <a:r>
              <a:rPr lang="ru-RU" sz="3600" b="1" i="1" dirty="0" smtClean="0">
                <a:solidFill>
                  <a:srgbClr val="FF0000"/>
                </a:solidFill>
              </a:rPr>
              <a:t>единство, самопожертвование, ратный и трудовой героизм, </a:t>
            </a:r>
            <a:r>
              <a:rPr lang="ru-RU" sz="3600" b="1" i="1" dirty="0" smtClean="0">
                <a:solidFill>
                  <a:srgbClr val="FF0000"/>
                </a:solidFill>
              </a:rPr>
              <a:t>благодаря чему отстояли </a:t>
            </a:r>
            <a:r>
              <a:rPr lang="ru-RU" sz="3600" b="1" i="1" dirty="0" smtClean="0">
                <a:solidFill>
                  <a:srgbClr val="FF0000"/>
                </a:solidFill>
              </a:rPr>
              <a:t>свою </a:t>
            </a:r>
            <a:r>
              <a:rPr lang="ru-RU" sz="3600" b="1" i="1" dirty="0" smtClean="0">
                <a:solidFill>
                  <a:srgbClr val="FF0000"/>
                </a:solidFill>
              </a:rPr>
              <a:t>Родину и </a:t>
            </a:r>
            <a:r>
              <a:rPr lang="ru-RU" sz="3600" b="1" i="1" dirty="0" smtClean="0">
                <a:solidFill>
                  <a:srgbClr val="FF0000"/>
                </a:solidFill>
              </a:rPr>
              <a:t>в самое короткое время восстановили разрушенное в период оккупации народное хозяйство</a:t>
            </a:r>
            <a:r>
              <a:rPr lang="ru-RU" sz="3600" b="1" i="1" dirty="0" smtClean="0"/>
              <a:t>.</a:t>
            </a:r>
            <a:endParaRPr lang="ru-RU" sz="36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88840"/>
            <a:ext cx="792088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                 </a:t>
            </a:r>
            <a:r>
              <a:rPr lang="ru-RU" sz="2800" b="1" i="1" dirty="0" smtClean="0"/>
              <a:t>Подготовила:</a:t>
            </a:r>
          </a:p>
          <a:p>
            <a:r>
              <a:rPr lang="ru-RU" sz="2800" b="1" i="1" dirty="0" smtClean="0"/>
              <a:t> </a:t>
            </a:r>
            <a:r>
              <a:rPr lang="ru-RU" sz="2800" b="1" i="1" dirty="0" smtClean="0"/>
              <a:t>               </a:t>
            </a:r>
            <a:r>
              <a:rPr lang="ru-RU" sz="2800" b="1" i="1" dirty="0" smtClean="0"/>
              <a:t> ученица </a:t>
            </a:r>
            <a:r>
              <a:rPr lang="ru-RU" sz="2800" b="1" i="1" dirty="0" smtClean="0"/>
              <a:t>11 класса</a:t>
            </a:r>
          </a:p>
          <a:p>
            <a:r>
              <a:rPr lang="ru-RU" sz="2800" b="1" i="1" dirty="0" smtClean="0"/>
              <a:t>                </a:t>
            </a:r>
            <a:r>
              <a:rPr lang="ru-RU" sz="2800" b="1" i="1" dirty="0" err="1" smtClean="0"/>
              <a:t>Кондрашевской</a:t>
            </a:r>
            <a:r>
              <a:rPr lang="ru-RU" sz="2800" b="1" i="1" dirty="0" smtClean="0"/>
              <a:t> </a:t>
            </a:r>
            <a:r>
              <a:rPr lang="ru-RU" sz="2800" b="1" i="1" dirty="0" smtClean="0"/>
              <a:t>ООШ</a:t>
            </a:r>
          </a:p>
          <a:p>
            <a:r>
              <a:rPr lang="ru-RU" sz="2800" b="1" i="1" dirty="0" smtClean="0"/>
              <a:t>                </a:t>
            </a:r>
            <a:r>
              <a:rPr lang="ru-RU" sz="2800" b="1" i="1" dirty="0" smtClean="0"/>
              <a:t>Радченко Юлия</a:t>
            </a:r>
          </a:p>
          <a:p>
            <a:endParaRPr lang="ru-RU" sz="2800" b="1" i="1" dirty="0" smtClean="0"/>
          </a:p>
          <a:p>
            <a:endParaRPr lang="ru-RU" sz="2800" b="1" i="1" dirty="0" smtClean="0"/>
          </a:p>
          <a:p>
            <a:r>
              <a:rPr lang="ru-RU" sz="2800" b="1" i="1" dirty="0" smtClean="0"/>
              <a:t> </a:t>
            </a:r>
            <a:r>
              <a:rPr lang="ru-RU" sz="2800" b="1" i="1" dirty="0" smtClean="0"/>
              <a:t>               </a:t>
            </a:r>
            <a:r>
              <a:rPr lang="ru-RU" sz="4000" b="1" dirty="0" smtClean="0">
                <a:solidFill>
                  <a:srgbClr val="FF0000"/>
                </a:solidFill>
              </a:rPr>
              <a:t>Спасибо за внимание</a:t>
            </a:r>
            <a:r>
              <a:rPr lang="ru-RU" sz="2800" b="1" i="1" dirty="0" smtClean="0"/>
              <a:t>.</a:t>
            </a:r>
            <a:endParaRPr lang="ru-RU" sz="2800" b="1" i="1" dirty="0" smtClean="0"/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                                          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71480"/>
            <a:ext cx="86392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 smtClean="0"/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Помощ</a:t>
            </a:r>
            <a:r>
              <a:rPr lang="ru-RU" sz="3600" b="1" i="1" dirty="0" smtClean="0">
                <a:solidFill>
                  <a:srgbClr val="FF0000"/>
                </a:solidFill>
              </a:rPr>
              <a:t>ь фронту.                                             </a:t>
            </a:r>
            <a:r>
              <a:rPr lang="ru-RU" sz="3600" b="1" i="1" dirty="0" smtClean="0"/>
              <a:t>                                                     </a:t>
            </a:r>
          </a:p>
          <a:p>
            <a:endParaRPr lang="ru-RU" sz="2000" b="1" i="1" dirty="0" smtClean="0"/>
          </a:p>
          <a:p>
            <a:r>
              <a:rPr lang="ru-RU" sz="2000" b="1" i="1" dirty="0" smtClean="0"/>
              <a:t>      Самые </a:t>
            </a:r>
            <a:r>
              <a:rPr lang="ru-RU" sz="2000" b="1" i="1" dirty="0" smtClean="0"/>
              <a:t>первые постановления районного исполнительного комитета депутатов трудящихся после освобождения касались укрепления обороны, восстановления разрушенного немцами народного хозяйства и оказания материальной помощи солдатам Красной Армии. </a:t>
            </a:r>
            <a:r>
              <a:rPr lang="ru-RU" sz="2000" b="1" i="1" dirty="0" smtClean="0"/>
              <a:t>                                                                                                       </a:t>
            </a:r>
          </a:p>
          <a:p>
            <a:r>
              <a:rPr lang="ru-RU" sz="2000" b="1" i="1" dirty="0" smtClean="0"/>
              <a:t>     В </a:t>
            </a:r>
            <a:r>
              <a:rPr lang="ru-RU" sz="2000" b="1" i="1" dirty="0" smtClean="0">
                <a:solidFill>
                  <a:srgbClr val="FF0000"/>
                </a:solidFill>
              </a:rPr>
              <a:t>1943</a:t>
            </a:r>
            <a:r>
              <a:rPr lang="ru-RU" sz="2000" b="1" i="1" dirty="0" smtClean="0"/>
              <a:t>г. </a:t>
            </a:r>
            <a:r>
              <a:rPr lang="ru-RU" sz="2000" b="1" i="1" dirty="0" smtClean="0"/>
              <a:t>было </a:t>
            </a:r>
            <a:r>
              <a:rPr lang="ru-RU" sz="2000" b="1" i="1" dirty="0" smtClean="0"/>
              <a:t>собрано жителями района и внесено в фонд строительства танковой </a:t>
            </a:r>
            <a:r>
              <a:rPr lang="ru-RU" sz="2000" b="1" i="1" dirty="0" smtClean="0"/>
              <a:t>колонны </a:t>
            </a:r>
            <a:r>
              <a:rPr lang="en-US" sz="2000" b="1" i="1" dirty="0" smtClean="0"/>
              <a:t>“</a:t>
            </a:r>
            <a:r>
              <a:rPr lang="ru-RU" sz="2000" b="1" i="1" dirty="0" err="1" smtClean="0"/>
              <a:t>Ворошиловградский</a:t>
            </a:r>
            <a:r>
              <a:rPr lang="ru-RU" sz="2000" b="1" i="1" dirty="0" smtClean="0"/>
              <a:t> колхозник</a:t>
            </a:r>
            <a:r>
              <a:rPr lang="en-US" sz="2000" b="1" i="1" dirty="0" smtClean="0"/>
              <a:t>”</a:t>
            </a:r>
            <a:r>
              <a:rPr lang="ru-RU" sz="2000" b="1" i="1" dirty="0" smtClean="0"/>
              <a:t> свыше </a:t>
            </a:r>
            <a:r>
              <a:rPr lang="ru-RU" sz="2000" b="1" i="1" dirty="0" smtClean="0">
                <a:solidFill>
                  <a:srgbClr val="FF0000"/>
                </a:solidFill>
              </a:rPr>
              <a:t>200 тысяч </a:t>
            </a:r>
            <a:r>
              <a:rPr lang="ru-RU" sz="2000" b="1" i="1" dirty="0" smtClean="0"/>
              <a:t>рублей. В качестве помощи бойцам Красной Армии и горнякам, работавшим по восстановлению Донбасса</a:t>
            </a:r>
            <a:r>
              <a:rPr lang="ru-RU" sz="2000" b="1" i="1" dirty="0" smtClean="0"/>
              <a:t>, </a:t>
            </a:r>
            <a:r>
              <a:rPr lang="ru-RU" sz="2000" b="1" i="1" dirty="0" smtClean="0">
                <a:solidFill>
                  <a:srgbClr val="FF0000"/>
                </a:solidFill>
              </a:rPr>
              <a:t>21 </a:t>
            </a:r>
            <a:r>
              <a:rPr lang="ru-RU" sz="2000" b="1" i="1" dirty="0" smtClean="0">
                <a:solidFill>
                  <a:srgbClr val="FF0000"/>
                </a:solidFill>
              </a:rPr>
              <a:t>ноября 1943 г</a:t>
            </a:r>
            <a:r>
              <a:rPr lang="ru-RU" sz="2000" b="1" i="1" dirty="0" smtClean="0"/>
              <a:t>. РИК призвал трудящихся района изготовить и бесплатно по квитанциям передать местным </a:t>
            </a:r>
            <a:r>
              <a:rPr lang="ru-RU" sz="2000" b="1" i="1" dirty="0" err="1" smtClean="0"/>
              <a:t>СельПО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4 000</a:t>
            </a:r>
            <a:r>
              <a:rPr lang="ru-RU" sz="2000" b="1" i="1" dirty="0" smtClean="0"/>
              <a:t> пар перчаток</a:t>
            </a:r>
            <a:r>
              <a:rPr lang="ru-RU" sz="2000" b="1" i="1" dirty="0" smtClean="0"/>
              <a:t>, </a:t>
            </a:r>
            <a:r>
              <a:rPr lang="ru-RU" sz="2000" b="1" i="1" dirty="0" smtClean="0">
                <a:solidFill>
                  <a:srgbClr val="FF0000"/>
                </a:solidFill>
              </a:rPr>
              <a:t>2 </a:t>
            </a:r>
            <a:r>
              <a:rPr lang="ru-RU" sz="2000" b="1" i="1" dirty="0" smtClean="0">
                <a:solidFill>
                  <a:srgbClr val="FF0000"/>
                </a:solidFill>
              </a:rPr>
              <a:t>000 </a:t>
            </a:r>
            <a:r>
              <a:rPr lang="ru-RU" sz="2000" b="1" i="1" dirty="0" smtClean="0"/>
              <a:t>пар носков, </a:t>
            </a:r>
            <a:r>
              <a:rPr lang="ru-RU" sz="2000" b="1" i="1" dirty="0" smtClean="0">
                <a:solidFill>
                  <a:srgbClr val="FF0000"/>
                </a:solidFill>
              </a:rPr>
              <a:t>500</a:t>
            </a:r>
            <a:r>
              <a:rPr lang="ru-RU" sz="2000" b="1" i="1" dirty="0" smtClean="0"/>
              <a:t> штук полотенец, </a:t>
            </a:r>
            <a:r>
              <a:rPr lang="ru-RU" sz="2000" b="1" i="1" dirty="0" smtClean="0">
                <a:solidFill>
                  <a:srgbClr val="FF0000"/>
                </a:solidFill>
              </a:rPr>
              <a:t>2 000 </a:t>
            </a:r>
            <a:r>
              <a:rPr lang="ru-RU" sz="2000" b="1" i="1" dirty="0" smtClean="0"/>
              <a:t>пар </a:t>
            </a:r>
            <a:r>
              <a:rPr lang="ru-RU" sz="2000" b="1" i="1" dirty="0" smtClean="0"/>
              <a:t>портянок, </a:t>
            </a:r>
            <a:r>
              <a:rPr lang="ru-RU" sz="2000" b="1" i="1" dirty="0" smtClean="0">
                <a:solidFill>
                  <a:srgbClr val="FF0000"/>
                </a:solidFill>
              </a:rPr>
              <a:t>50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пар валяных сапог, продать конторе </a:t>
            </a:r>
            <a:r>
              <a:rPr lang="en-US" sz="2000" b="1" i="1" dirty="0" smtClean="0"/>
              <a:t>“</a:t>
            </a:r>
            <a:r>
              <a:rPr lang="ru-RU" sz="2000" b="1" i="1" dirty="0" err="1" smtClean="0"/>
              <a:t>Маслопром</a:t>
            </a:r>
            <a:r>
              <a:rPr lang="en-US" sz="2000" b="1" i="1" dirty="0" smtClean="0"/>
              <a:t>”</a:t>
            </a:r>
            <a:r>
              <a:rPr lang="ru-RU" sz="2000" b="1" i="1" dirty="0" smtClean="0"/>
              <a:t> для снабжения госпиталей </a:t>
            </a:r>
            <a:r>
              <a:rPr lang="ru-RU" sz="2000" b="1" i="1" dirty="0" smtClean="0">
                <a:solidFill>
                  <a:srgbClr val="FF0000"/>
                </a:solidFill>
              </a:rPr>
              <a:t>15 тыс</a:t>
            </a:r>
            <a:r>
              <a:rPr lang="ru-RU" sz="2000" b="1" i="1" dirty="0" smtClean="0"/>
              <a:t>.литров молока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. </a:t>
            </a:r>
            <a:endParaRPr lang="ru-RU" sz="2000" b="1" i="1" dirty="0" smtClean="0"/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                                      </a:t>
            </a:r>
            <a:r>
              <a:rPr lang="ru-RU" sz="2000" b="1" i="1" dirty="0" smtClean="0">
                <a:solidFill>
                  <a:srgbClr val="FF0000"/>
                </a:solidFill>
              </a:rPr>
              <a:t>План б</a:t>
            </a:r>
            <a:r>
              <a:rPr lang="ru-RU" sz="2000" b="1" i="1" dirty="0" smtClean="0">
                <a:solidFill>
                  <a:srgbClr val="FF0000"/>
                </a:solidFill>
              </a:rPr>
              <a:t>ыл выполнен</a:t>
            </a:r>
            <a:r>
              <a:rPr lang="ru-RU" sz="2000" b="1" i="1" dirty="0" smtClean="0"/>
              <a:t>.</a:t>
            </a:r>
            <a:r>
              <a:rPr lang="ru-RU" sz="2000" b="1" i="1" dirty="0" smtClean="0"/>
              <a:t> </a:t>
            </a:r>
            <a:endParaRPr lang="ru-RU" sz="20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56724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682F"/>
                </a:solidFill>
              </a:rPr>
              <a:t>Забота о детях.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    Насущной </a:t>
            </a:r>
            <a:r>
              <a:rPr lang="ru-RU" sz="2400" b="1" i="1" dirty="0" smtClean="0"/>
              <a:t>и   безотлагательной в послевоенное время стала забота о </a:t>
            </a:r>
            <a:r>
              <a:rPr lang="ru-RU" sz="2400" b="1" i="1" dirty="0" err="1" smtClean="0"/>
              <a:t>детях-сиротах,которых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в районе на </a:t>
            </a:r>
            <a:r>
              <a:rPr lang="ru-RU" sz="2400" b="1" i="1" dirty="0" smtClean="0">
                <a:solidFill>
                  <a:srgbClr val="00682F"/>
                </a:solidFill>
              </a:rPr>
              <a:t>15  марта  1943 г</a:t>
            </a:r>
            <a:r>
              <a:rPr lang="ru-RU" sz="2400" b="1" i="1" dirty="0" smtClean="0"/>
              <a:t>. </a:t>
            </a:r>
            <a:r>
              <a:rPr lang="ru-RU" sz="2400" b="1" i="1" dirty="0" smtClean="0"/>
              <a:t>насчитывалось </a:t>
            </a:r>
            <a:r>
              <a:rPr lang="ru-RU" sz="2400" b="1" i="1" dirty="0" smtClean="0">
                <a:solidFill>
                  <a:srgbClr val="00682F"/>
                </a:solidFill>
              </a:rPr>
              <a:t>141</a:t>
            </a:r>
            <a:r>
              <a:rPr lang="ru-RU" sz="2400" b="1" i="1" dirty="0" smtClean="0"/>
              <a:t> ребенок. Из них </a:t>
            </a:r>
            <a:r>
              <a:rPr lang="ru-RU" sz="2400" b="1" i="1" dirty="0" smtClean="0">
                <a:solidFill>
                  <a:srgbClr val="00682F"/>
                </a:solidFill>
              </a:rPr>
              <a:t>96</a:t>
            </a:r>
            <a:r>
              <a:rPr lang="ru-RU" sz="2400" b="1" i="1" dirty="0" smtClean="0"/>
              <a:t> детей были распределены внутри района среди родственников и закреплены за </a:t>
            </a:r>
            <a:r>
              <a:rPr lang="ru-RU" sz="2400" b="1" i="1" dirty="0" smtClean="0"/>
              <a:t>колхозами</a:t>
            </a:r>
            <a:r>
              <a:rPr lang="ru-RU" sz="2400" b="1" i="1" dirty="0" smtClean="0"/>
              <a:t>, </a:t>
            </a:r>
            <a:r>
              <a:rPr lang="ru-RU" sz="2400" b="1" i="1" dirty="0" smtClean="0">
                <a:solidFill>
                  <a:srgbClr val="00682F"/>
                </a:solidFill>
              </a:rPr>
              <a:t>2</a:t>
            </a:r>
            <a:r>
              <a:rPr lang="ru-RU" sz="2400" b="1" i="1" dirty="0" smtClean="0"/>
              <a:t> человека были </a:t>
            </a:r>
            <a:r>
              <a:rPr lang="ru-RU" sz="2400" b="1" i="1" dirty="0" smtClean="0"/>
              <a:t>направлены </a:t>
            </a:r>
            <a:r>
              <a:rPr lang="ru-RU" sz="2400" b="1" i="1" dirty="0" smtClean="0"/>
              <a:t>в Суворовскую школу, </a:t>
            </a:r>
            <a:r>
              <a:rPr lang="ru-RU" sz="2400" b="1" i="1" dirty="0" smtClean="0">
                <a:solidFill>
                  <a:srgbClr val="00682F"/>
                </a:solidFill>
              </a:rPr>
              <a:t>22</a:t>
            </a:r>
            <a:r>
              <a:rPr lang="ru-RU" sz="2400" b="1" i="1" dirty="0" smtClean="0"/>
              <a:t> - в </a:t>
            </a:r>
            <a:r>
              <a:rPr lang="ru-RU" sz="2400" b="1" i="1" dirty="0" smtClean="0"/>
              <a:t>детские приемники и </a:t>
            </a:r>
            <a:r>
              <a:rPr lang="ru-RU" sz="2400" b="1" i="1" dirty="0" smtClean="0">
                <a:solidFill>
                  <a:srgbClr val="00682F"/>
                </a:solidFill>
              </a:rPr>
              <a:t>21</a:t>
            </a:r>
            <a:r>
              <a:rPr lang="ru-RU" sz="2400" b="1" i="1" dirty="0" smtClean="0"/>
              <a:t> ребенок- в ремесленные школы </a:t>
            </a:r>
            <a:r>
              <a:rPr lang="ru-RU" sz="2400" b="1" i="1" dirty="0" smtClean="0">
                <a:solidFill>
                  <a:srgbClr val="00682F"/>
                </a:solidFill>
              </a:rPr>
              <a:t>. 3 апреля 1945 г</a:t>
            </a:r>
            <a:r>
              <a:rPr lang="ru-RU" sz="2400" b="1" i="1" dirty="0" smtClean="0"/>
              <a:t>. на территории села Камышное было решено организовать в бывшем помещении сельсовета детдом.</a:t>
            </a:r>
            <a:endParaRPr lang="en-US" sz="2400" b="1" i="1" dirty="0" smtClean="0"/>
          </a:p>
          <a:p>
            <a:r>
              <a:rPr lang="ru-RU" sz="2400" b="1" i="1" dirty="0" smtClean="0"/>
              <a:t>     Семьям, взявшим на себя </a:t>
            </a:r>
            <a:r>
              <a:rPr lang="ru-RU" sz="2400" b="1" i="1" dirty="0" smtClean="0"/>
              <a:t>воспитание </a:t>
            </a:r>
            <a:r>
              <a:rPr lang="ru-RU" sz="2400" b="1" i="1" dirty="0" smtClean="0"/>
              <a:t>сирот, выплачивалось </a:t>
            </a:r>
            <a:r>
              <a:rPr lang="ru-RU" sz="2400" b="1" i="1" dirty="0" smtClean="0"/>
              <a:t> ежемесячное  государственное  пособие </a:t>
            </a:r>
            <a:r>
              <a:rPr lang="ru-RU" sz="2400" b="1" i="1" dirty="0" smtClean="0"/>
              <a:t>в размере </a:t>
            </a:r>
            <a:r>
              <a:rPr lang="ru-RU" sz="2400" b="1" i="1" dirty="0" smtClean="0">
                <a:solidFill>
                  <a:srgbClr val="00682F"/>
                </a:solidFill>
              </a:rPr>
              <a:t>50 руб</a:t>
            </a:r>
            <a:r>
              <a:rPr lang="ru-RU" sz="2400" b="1" i="1" dirty="0" smtClean="0"/>
              <a:t>. на одного ребенка. </a:t>
            </a:r>
            <a:endParaRPr lang="ru-RU" sz="24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13690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Участие в восстановлении Донбасса.</a:t>
            </a:r>
          </a:p>
          <a:p>
            <a:endParaRPr lang="ru-RU" sz="36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/>
              <a:t>     Постановлением </a:t>
            </a:r>
            <a:r>
              <a:rPr lang="ru-RU" sz="2000" b="1" i="1" dirty="0" smtClean="0"/>
              <a:t>РИК от </a:t>
            </a:r>
            <a:r>
              <a:rPr lang="ru-RU" sz="2000" b="1" i="1" dirty="0" smtClean="0">
                <a:solidFill>
                  <a:srgbClr val="002060"/>
                </a:solidFill>
              </a:rPr>
              <a:t>29 ноября 1943 г. 550</a:t>
            </a:r>
            <a:r>
              <a:rPr lang="ru-RU" sz="2000" b="1" i="1" dirty="0" smtClean="0"/>
              <a:t> человек молодежи преимущественно мужского пола в возрасте </a:t>
            </a:r>
            <a:r>
              <a:rPr lang="ru-RU" sz="2000" b="1" i="1" dirty="0" smtClean="0">
                <a:solidFill>
                  <a:srgbClr val="002060"/>
                </a:solidFill>
              </a:rPr>
              <a:t>от 15 до 17 лет </a:t>
            </a:r>
            <a:r>
              <a:rPr lang="ru-RU" sz="2000" b="1" i="1" dirty="0" smtClean="0"/>
              <a:t>с образованием </a:t>
            </a:r>
            <a:r>
              <a:rPr lang="ru-RU" sz="2000" b="1" i="1" dirty="0" smtClean="0">
                <a:solidFill>
                  <a:srgbClr val="002060"/>
                </a:solidFill>
              </a:rPr>
              <a:t>не  ниже 4-х </a:t>
            </a:r>
            <a:r>
              <a:rPr lang="ru-RU" sz="2000" b="1" i="1" dirty="0" smtClean="0"/>
              <a:t>классов были призваны в школы ФЗО</a:t>
            </a:r>
            <a:r>
              <a:rPr lang="en-US" sz="2000" b="1" i="1" dirty="0" smtClean="0"/>
              <a:t>.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   </a:t>
            </a:r>
          </a:p>
          <a:p>
            <a:r>
              <a:rPr lang="ru-RU" sz="2000" b="1" i="1" dirty="0" smtClean="0"/>
              <a:t>    </a:t>
            </a:r>
            <a:r>
              <a:rPr lang="ru-RU" sz="2000" b="1" i="1" dirty="0" smtClean="0">
                <a:solidFill>
                  <a:srgbClr val="002060"/>
                </a:solidFill>
              </a:rPr>
              <a:t>150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человек жителей х. Новая </a:t>
            </a:r>
            <a:r>
              <a:rPr lang="ru-RU" sz="2000" b="1" i="1" dirty="0" err="1" smtClean="0"/>
              <a:t>Кондрашевка</a:t>
            </a:r>
            <a:r>
              <a:rPr lang="ru-RU" sz="2000" b="1" i="1" dirty="0" smtClean="0"/>
              <a:t> и Ст. </a:t>
            </a:r>
            <a:r>
              <a:rPr lang="ru-RU" sz="2000" b="1" i="1" dirty="0" err="1" smtClean="0"/>
              <a:t>Кондрашевка</a:t>
            </a:r>
            <a:r>
              <a:rPr lang="ru-RU" sz="2000" b="1" i="1" dirty="0" smtClean="0"/>
              <a:t> РИК мобилизовал на </a:t>
            </a:r>
            <a:r>
              <a:rPr lang="ru-RU" sz="2000" b="1" i="1" dirty="0" smtClean="0"/>
              <a:t>восстановление железной </a:t>
            </a:r>
            <a:r>
              <a:rPr lang="ru-RU" sz="2000" b="1" i="1" dirty="0" smtClean="0"/>
              <a:t>дороги</a:t>
            </a:r>
            <a:r>
              <a:rPr lang="ru-RU" sz="2000" b="1" i="1" dirty="0" smtClean="0"/>
              <a:t>. </a:t>
            </a:r>
            <a:r>
              <a:rPr lang="ru-RU" sz="2000" b="1" i="1" dirty="0" smtClean="0">
                <a:solidFill>
                  <a:srgbClr val="002060"/>
                </a:solidFill>
              </a:rPr>
              <a:t>5 </a:t>
            </a:r>
            <a:r>
              <a:rPr lang="ru-RU" sz="2000" b="1" i="1" dirty="0" smtClean="0">
                <a:solidFill>
                  <a:srgbClr val="002060"/>
                </a:solidFill>
              </a:rPr>
              <a:t>января 1944 </a:t>
            </a:r>
            <a:r>
              <a:rPr lang="ru-RU" sz="2000" b="1" i="1" dirty="0" smtClean="0">
                <a:solidFill>
                  <a:srgbClr val="002060"/>
                </a:solidFill>
              </a:rPr>
              <a:t>г</a:t>
            </a:r>
            <a:r>
              <a:rPr lang="ru-RU" sz="2000" b="1" i="1" dirty="0" smtClean="0"/>
              <a:t>. было </a:t>
            </a:r>
            <a:r>
              <a:rPr lang="ru-RU" sz="2000" b="1" i="1" dirty="0" smtClean="0"/>
              <a:t>решено призвать в школы ФЗО еще </a:t>
            </a:r>
            <a:r>
              <a:rPr lang="ru-RU" sz="2000" b="1" i="1" dirty="0" smtClean="0">
                <a:solidFill>
                  <a:srgbClr val="002060"/>
                </a:solidFill>
              </a:rPr>
              <a:t>100</a:t>
            </a:r>
            <a:r>
              <a:rPr lang="ru-RU" sz="2000" b="1" i="1" dirty="0" smtClean="0"/>
              <a:t> человек и мобилизовать </a:t>
            </a:r>
            <a:r>
              <a:rPr lang="ru-RU" sz="2000" b="1" i="1" dirty="0" smtClean="0">
                <a:solidFill>
                  <a:srgbClr val="002060"/>
                </a:solidFill>
              </a:rPr>
              <a:t>150</a:t>
            </a:r>
            <a:r>
              <a:rPr lang="ru-RU" sz="2000" b="1" i="1" dirty="0" smtClean="0"/>
              <a:t> человек на восстановление железнодорожного хозяйства </a:t>
            </a:r>
            <a:r>
              <a:rPr lang="ru-RU" sz="2000" b="1" i="1" dirty="0" smtClean="0"/>
              <a:t>.</a:t>
            </a:r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</a:t>
            </a:r>
            <a:r>
              <a:rPr lang="ru-RU" sz="2000" b="1" i="1" dirty="0" smtClean="0"/>
              <a:t>Кстати </a:t>
            </a:r>
            <a:r>
              <a:rPr lang="ru-RU" sz="2000" b="1" i="1" dirty="0" smtClean="0"/>
              <a:t>сказать</a:t>
            </a:r>
            <a:r>
              <a:rPr lang="ru-RU" sz="2000" b="1" i="1" dirty="0" smtClean="0"/>
              <a:t>, после </a:t>
            </a:r>
            <a:r>
              <a:rPr lang="ru-RU" sz="2000" b="1" i="1" dirty="0" smtClean="0"/>
              <a:t>прохождения </a:t>
            </a:r>
            <a:r>
              <a:rPr lang="ru-RU" sz="2000" b="1" i="1" dirty="0" smtClean="0"/>
              <a:t>полугодового обучения </a:t>
            </a:r>
            <a:r>
              <a:rPr lang="ru-RU" sz="2000" b="1" i="1" dirty="0" smtClean="0"/>
              <a:t>в ФЗО, призывник обязан был отработать </a:t>
            </a:r>
            <a:r>
              <a:rPr lang="ru-RU" sz="2000" b="1" i="1" dirty="0" smtClean="0">
                <a:solidFill>
                  <a:srgbClr val="002060"/>
                </a:solidFill>
              </a:rPr>
              <a:t>4</a:t>
            </a:r>
            <a:r>
              <a:rPr lang="ru-RU" sz="2000" b="1" i="1" dirty="0" smtClean="0"/>
              <a:t> года </a:t>
            </a:r>
            <a:r>
              <a:rPr lang="ru-RU" sz="2000" b="1" i="1" dirty="0" smtClean="0"/>
              <a:t>на </a:t>
            </a:r>
            <a:r>
              <a:rPr lang="ru-RU" sz="2000" b="1" i="1" dirty="0" smtClean="0"/>
              <a:t>заводе </a:t>
            </a:r>
            <a:r>
              <a:rPr lang="ru-RU" sz="2000" b="1" i="1" dirty="0" smtClean="0"/>
              <a:t>или же другом госпредприятии</a:t>
            </a:r>
            <a:r>
              <a:rPr lang="ru-RU" sz="2000" b="1" i="1" dirty="0" smtClean="0"/>
              <a:t>. Поскольку </a:t>
            </a:r>
            <a:r>
              <a:rPr lang="ru-RU" sz="2000" b="1" i="1" dirty="0" smtClean="0"/>
              <a:t>угольная промышленность Донбасса нуждалась в восстановлении, </a:t>
            </a:r>
            <a:r>
              <a:rPr lang="ru-RU" sz="2000" b="1" i="1" dirty="0" smtClean="0">
                <a:solidFill>
                  <a:srgbClr val="002060"/>
                </a:solidFill>
              </a:rPr>
              <a:t>23 ноября 1946 г</a:t>
            </a:r>
            <a:r>
              <a:rPr lang="ru-RU" sz="2000" b="1" i="1" dirty="0" smtClean="0"/>
              <a:t>. РИК постановил провести набор рабочей силы для треста </a:t>
            </a:r>
            <a:r>
              <a:rPr lang="en-US" sz="2000" b="1" i="1" dirty="0" smtClean="0"/>
              <a:t>“</a:t>
            </a:r>
            <a:r>
              <a:rPr lang="ru-RU" sz="2000" b="1" i="1" dirty="0" err="1" smtClean="0"/>
              <a:t>Ворошиловградуголь</a:t>
            </a:r>
            <a:r>
              <a:rPr lang="en-US" sz="2000" b="1" i="1" dirty="0" smtClean="0"/>
              <a:t>”</a:t>
            </a:r>
            <a:r>
              <a:rPr lang="ru-RU" sz="2000" b="1" i="1" dirty="0" smtClean="0"/>
              <a:t> на шахты Краснодона в количестве </a:t>
            </a:r>
            <a:r>
              <a:rPr lang="ru-RU" sz="2000" b="1" i="1" dirty="0" smtClean="0">
                <a:solidFill>
                  <a:srgbClr val="002060"/>
                </a:solidFill>
              </a:rPr>
              <a:t>350</a:t>
            </a:r>
            <a:r>
              <a:rPr lang="ru-RU" sz="2000" b="1" i="1" dirty="0" smtClean="0"/>
              <a:t> человек.</a:t>
            </a:r>
            <a:r>
              <a:rPr lang="en-US" sz="2000" b="1" i="1" dirty="0" smtClean="0"/>
              <a:t>”</a:t>
            </a:r>
            <a:r>
              <a:rPr lang="ru-RU" sz="2000" b="1" i="1" dirty="0" smtClean="0"/>
              <a:t>Считать это </a:t>
            </a:r>
            <a:r>
              <a:rPr lang="ru-RU" sz="2000" b="1" i="1" dirty="0" err="1" smtClean="0"/>
              <a:t>мероприятие</a:t>
            </a:r>
            <a:r>
              <a:rPr lang="ru-RU" sz="2000" b="1" i="1" dirty="0" err="1" smtClean="0"/>
              <a:t>,как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боевое задание</a:t>
            </a:r>
            <a:r>
              <a:rPr lang="en-US" sz="2000" b="1" i="1" dirty="0" smtClean="0"/>
              <a:t>”</a:t>
            </a:r>
            <a:r>
              <a:rPr lang="ru-RU" sz="2000" b="1" i="1" dirty="0" smtClean="0"/>
              <a:t>,- подчеркивалось в </a:t>
            </a:r>
            <a:r>
              <a:rPr lang="ru-RU" sz="2000" b="1" i="1" dirty="0" smtClean="0"/>
              <a:t>постановлении.</a:t>
            </a:r>
            <a:r>
              <a:rPr lang="ru-RU" sz="2000" b="1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i="1" dirty="0" smtClean="0"/>
              <a:t>                  </a:t>
            </a:r>
            <a:r>
              <a:rPr lang="ru-RU" sz="2000" b="1" i="1" dirty="0" smtClean="0">
                <a:solidFill>
                  <a:srgbClr val="FF0000"/>
                </a:solidFill>
              </a:rPr>
              <a:t>Шел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ежедневный,ежечасный</a:t>
            </a:r>
            <a:r>
              <a:rPr lang="ru-RU" sz="2000" b="1" i="1" dirty="0" smtClean="0">
                <a:solidFill>
                  <a:srgbClr val="FF0000"/>
                </a:solidFill>
              </a:rPr>
              <a:t> трудовой подвиг.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B0F0"/>
                </a:solidFill>
              </a:rPr>
              <a:t>Забота о здоровье детей.</a:t>
            </a:r>
          </a:p>
          <a:p>
            <a:endParaRPr lang="ru-RU" sz="3600" b="1" i="1" dirty="0" smtClean="0">
              <a:solidFill>
                <a:srgbClr val="00B0F0"/>
              </a:solidFill>
            </a:endParaRPr>
          </a:p>
          <a:p>
            <a:r>
              <a:rPr lang="ru-RU" sz="3600" b="1" i="1" dirty="0" smtClean="0">
                <a:solidFill>
                  <a:srgbClr val="00B0F0"/>
                </a:solidFill>
              </a:rPr>
              <a:t>   </a:t>
            </a:r>
            <a:r>
              <a:rPr lang="ru-RU" sz="2400" b="1" i="1" dirty="0" smtClean="0"/>
              <a:t>Насущной </a:t>
            </a:r>
            <a:r>
              <a:rPr lang="ru-RU" sz="2400" b="1" i="1" dirty="0" smtClean="0"/>
              <a:t>задачей для районных органов власти являлось укрепление здоровья детей. К </a:t>
            </a:r>
            <a:r>
              <a:rPr lang="ru-RU" sz="2400" b="1" i="1" dirty="0" smtClean="0">
                <a:solidFill>
                  <a:srgbClr val="00B0F0"/>
                </a:solidFill>
              </a:rPr>
              <a:t>1 мая 1944 г</a:t>
            </a:r>
            <a:r>
              <a:rPr lang="ru-RU" sz="2400" b="1" i="1" dirty="0" smtClean="0"/>
              <a:t>. </a:t>
            </a:r>
            <a:r>
              <a:rPr lang="ru-RU" sz="2400" b="1" i="1" dirty="0" smtClean="0"/>
              <a:t>предполагалось </a:t>
            </a:r>
            <a:r>
              <a:rPr lang="ru-RU" sz="2400" b="1" i="1" dirty="0" smtClean="0"/>
              <a:t>организовать детское инфекционное отделение на </a:t>
            </a:r>
            <a:r>
              <a:rPr lang="ru-RU" sz="2400" b="1" i="1" dirty="0" smtClean="0">
                <a:solidFill>
                  <a:srgbClr val="00B0F0"/>
                </a:solidFill>
              </a:rPr>
              <a:t>10</a:t>
            </a:r>
            <a:r>
              <a:rPr lang="ru-RU" sz="2400" b="1" i="1" dirty="0" smtClean="0"/>
              <a:t> коек, отремонтировать помещение молочной кухни, организовать работу яслей, отобрать детей, нуждающихся в диетическом питании, прикрепить их к столовым и молочной кухне, разрешить </a:t>
            </a:r>
            <a:r>
              <a:rPr lang="ru-RU" sz="2400" b="1" i="1" dirty="0" err="1" smtClean="0"/>
              <a:t>райздравотделу</a:t>
            </a:r>
            <a:r>
              <a:rPr lang="ru-RU" sz="2400" b="1" i="1" dirty="0" smtClean="0"/>
              <a:t> выдавать продукты питания ослабленным детям, не охваченным дет</a:t>
            </a:r>
            <a:r>
              <a:rPr lang="en-US" sz="2400" b="1" i="1" dirty="0" smtClean="0"/>
              <a:t>/</a:t>
            </a:r>
            <a:r>
              <a:rPr lang="ru-RU" sz="2400" b="1" i="1" dirty="0" smtClean="0"/>
              <a:t>яслями, а так же обеспечить </a:t>
            </a:r>
            <a:r>
              <a:rPr lang="ru-RU" sz="2400" b="1" i="1" dirty="0" smtClean="0"/>
              <a:t>бесперебойное </a:t>
            </a:r>
            <a:r>
              <a:rPr lang="ru-RU" sz="2400" b="1" i="1" dirty="0" smtClean="0"/>
              <a:t>снабжение беременных, кормящих женщин, кормилиц-доноров грудного молока дополнительным пайком, обеспечить выдачу новорожденным по справкам детской консультации </a:t>
            </a:r>
            <a:r>
              <a:rPr lang="ru-RU" sz="2400" b="1" i="1" dirty="0" smtClean="0"/>
              <a:t> комплектов  детского приданого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56895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Самые важные задачи.</a:t>
            </a:r>
          </a:p>
          <a:p>
            <a:endParaRPr lang="ru-RU" sz="3600" b="1" i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/>
              <a:t>   </a:t>
            </a:r>
            <a:r>
              <a:rPr lang="ru-RU" sz="2800" b="1" i="1" dirty="0" smtClean="0">
                <a:solidFill>
                  <a:srgbClr val="FF0000"/>
                </a:solidFill>
              </a:rPr>
              <a:t>В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послевоенное время </a:t>
            </a:r>
            <a:r>
              <a:rPr lang="ru-RU" sz="2800" b="1" i="1" dirty="0" smtClean="0"/>
              <a:t>ими стали: </a:t>
            </a:r>
            <a:r>
              <a:rPr lang="ru-RU" sz="2800" b="1" i="1" dirty="0" smtClean="0"/>
              <a:t>восстановление народного и личных хозяйств граждан, реставрация и строительство новых дорог, мостов, переправ, коммунально-жилищного фонда, оказание помощи инвалидам, детям-сиротам, переселенцам, беженцам, всем тем, кто вернулся </a:t>
            </a:r>
            <a:r>
              <a:rPr lang="ru-RU" sz="2800" b="1" i="1" dirty="0" smtClean="0"/>
              <a:t>из </a:t>
            </a:r>
            <a:r>
              <a:rPr lang="ru-RU" sz="2800" b="1" i="1" dirty="0" smtClean="0"/>
              <a:t>эвакуации и пострадал от фашисткой оккупации. Все  это стало возможным благодаря энтузиазму, великой самоотдаче людей, жесткой политике партии, а в некоторых случаях </a:t>
            </a:r>
            <a:r>
              <a:rPr lang="ru-RU" sz="2800" b="1" i="1" dirty="0" smtClean="0"/>
              <a:t>- </a:t>
            </a:r>
            <a:r>
              <a:rPr lang="ru-RU" sz="2800" b="1" i="1" dirty="0" smtClean="0"/>
              <a:t>в результате репрессивных мер или угрозы наказанием.</a:t>
            </a:r>
            <a:endParaRPr lang="ru-RU" sz="28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9694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Депортации населения.</a:t>
            </a:r>
          </a:p>
          <a:p>
            <a:r>
              <a:rPr lang="ru-RU" sz="3600" b="1" i="1" dirty="0" smtClean="0">
                <a:solidFill>
                  <a:srgbClr val="0070C0"/>
                </a:solidFill>
              </a:rPr>
              <a:t>  </a:t>
            </a:r>
            <a:r>
              <a:rPr lang="ru-RU" sz="2000" b="1" i="1" dirty="0" smtClean="0"/>
              <a:t>В </a:t>
            </a:r>
            <a:r>
              <a:rPr lang="ru-RU" sz="2000" b="1" i="1" dirty="0" smtClean="0"/>
              <a:t>послевоенное время в ходе операции </a:t>
            </a:r>
            <a:r>
              <a:rPr lang="en-US" sz="2000" b="1" i="1" dirty="0" smtClean="0"/>
              <a:t>“</a:t>
            </a:r>
            <a:r>
              <a:rPr lang="ru-RU" sz="2000" b="1" i="1" dirty="0" smtClean="0"/>
              <a:t>Висла</a:t>
            </a:r>
            <a:r>
              <a:rPr lang="en-US" sz="2000" b="1" i="1" dirty="0" smtClean="0"/>
              <a:t>” </a:t>
            </a:r>
            <a:r>
              <a:rPr lang="ru-RU" sz="2000" b="1" i="1" dirty="0" smtClean="0">
                <a:solidFill>
                  <a:srgbClr val="0070C0"/>
                </a:solidFill>
              </a:rPr>
              <a:t>(1947 г.) </a:t>
            </a:r>
            <a:r>
              <a:rPr lang="ru-RU" sz="2000" b="1" i="1" dirty="0" smtClean="0"/>
              <a:t>в наш район завезено </a:t>
            </a:r>
            <a:r>
              <a:rPr lang="ru-RU" sz="2000" b="1" i="1" dirty="0" smtClean="0"/>
              <a:t>из  Польши </a:t>
            </a:r>
            <a:r>
              <a:rPr lang="ru-RU" sz="2000" b="1" i="1" dirty="0" smtClean="0">
                <a:solidFill>
                  <a:srgbClr val="0070C0"/>
                </a:solidFill>
              </a:rPr>
              <a:t>20</a:t>
            </a:r>
            <a:r>
              <a:rPr lang="ru-RU" sz="2000" b="1" i="1" dirty="0" smtClean="0"/>
              <a:t> украинских семей в количестве </a:t>
            </a:r>
            <a:r>
              <a:rPr lang="ru-RU" sz="2000" b="1" i="1" dirty="0" smtClean="0">
                <a:solidFill>
                  <a:srgbClr val="0070C0"/>
                </a:solidFill>
              </a:rPr>
              <a:t>124</a:t>
            </a:r>
            <a:r>
              <a:rPr lang="ru-RU" sz="2000" b="1" i="1" dirty="0" smtClean="0"/>
              <a:t> человек, в т.ч </a:t>
            </a:r>
            <a:r>
              <a:rPr lang="ru-RU" sz="2000" b="1" i="1" dirty="0" smtClean="0"/>
              <a:t>.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70</a:t>
            </a:r>
            <a:r>
              <a:rPr lang="ru-RU" sz="2000" b="1" i="1" dirty="0" smtClean="0"/>
              <a:t> детей. Из них </a:t>
            </a:r>
            <a:r>
              <a:rPr lang="ru-RU" sz="2000" b="1" i="1" dirty="0" smtClean="0">
                <a:solidFill>
                  <a:srgbClr val="0070C0"/>
                </a:solidFill>
              </a:rPr>
              <a:t>11</a:t>
            </a:r>
            <a:r>
              <a:rPr lang="ru-RU" sz="2000" b="1" i="1" dirty="0" smtClean="0"/>
              <a:t> семей были распределены в В.Ольховую, а </a:t>
            </a:r>
            <a:r>
              <a:rPr lang="ru-RU" sz="2000" b="1" i="1" dirty="0" smtClean="0">
                <a:solidFill>
                  <a:srgbClr val="0070C0"/>
                </a:solidFill>
              </a:rPr>
              <a:t>9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-в   В</a:t>
            </a:r>
            <a:r>
              <a:rPr lang="ru-RU" sz="2000" b="1" i="1" dirty="0" smtClean="0"/>
              <a:t>. </a:t>
            </a:r>
            <a:r>
              <a:rPr lang="uk-UA" sz="2000" b="1" i="1" dirty="0" smtClean="0"/>
              <a:t>Г</a:t>
            </a:r>
            <a:r>
              <a:rPr lang="ru-RU" sz="2000" b="1" i="1" dirty="0" err="1" smtClean="0"/>
              <a:t>ерасимовку</a:t>
            </a:r>
            <a:r>
              <a:rPr lang="ru-RU" sz="2000" b="1" i="1" dirty="0" smtClean="0"/>
              <a:t>. За оставленное в Польше имущество им было возмещено </a:t>
            </a:r>
            <a:r>
              <a:rPr lang="ru-RU" sz="2000" b="1" i="1" dirty="0" smtClean="0">
                <a:solidFill>
                  <a:srgbClr val="0070C0"/>
                </a:solidFill>
              </a:rPr>
              <a:t>28 200 руб</a:t>
            </a:r>
            <a:r>
              <a:rPr lang="ru-RU" sz="2000" b="1" i="1" dirty="0" smtClean="0"/>
              <a:t>., выдано денежной помощи </a:t>
            </a:r>
            <a:r>
              <a:rPr lang="ru-RU" sz="2000" b="1" i="1" dirty="0" smtClean="0">
                <a:solidFill>
                  <a:srgbClr val="0070C0"/>
                </a:solidFill>
              </a:rPr>
              <a:t>5 500</a:t>
            </a:r>
            <a:r>
              <a:rPr lang="ru-RU" sz="2000" b="1" i="1" dirty="0" smtClean="0"/>
              <a:t> руб. и сельхозпродуктов: хлеба- </a:t>
            </a:r>
            <a:r>
              <a:rPr lang="ru-RU" sz="2000" b="1" i="1" dirty="0" smtClean="0">
                <a:solidFill>
                  <a:srgbClr val="0070C0"/>
                </a:solidFill>
              </a:rPr>
              <a:t>48</a:t>
            </a:r>
            <a:r>
              <a:rPr lang="ru-RU" sz="2000" b="1" i="1" dirty="0" smtClean="0"/>
              <a:t>  </a:t>
            </a:r>
            <a:r>
              <a:rPr lang="ru-RU" sz="2000" b="1" i="1" dirty="0" err="1" smtClean="0"/>
              <a:t>ц</a:t>
            </a:r>
            <a:r>
              <a:rPr lang="ru-RU" sz="2000" b="1" i="1" dirty="0" smtClean="0"/>
              <a:t>, </a:t>
            </a:r>
            <a:r>
              <a:rPr lang="ru-RU" sz="2000" b="1" i="1" dirty="0" smtClean="0"/>
              <a:t>муки -</a:t>
            </a:r>
            <a:r>
              <a:rPr lang="ru-RU" sz="2000" b="1" i="1" dirty="0" smtClean="0">
                <a:solidFill>
                  <a:srgbClr val="0070C0"/>
                </a:solidFill>
              </a:rPr>
              <a:t>1168</a:t>
            </a:r>
            <a:r>
              <a:rPr lang="ru-RU" sz="2000" b="1" i="1" dirty="0" smtClean="0"/>
              <a:t> кг, картофеля-</a:t>
            </a:r>
            <a:r>
              <a:rPr lang="ru-RU" sz="2000" b="1" i="1" dirty="0" smtClean="0">
                <a:solidFill>
                  <a:srgbClr val="0070C0"/>
                </a:solidFill>
              </a:rPr>
              <a:t>47 </a:t>
            </a:r>
            <a:r>
              <a:rPr lang="ru-RU" sz="2000" b="1" i="1" dirty="0" err="1" smtClean="0"/>
              <a:t>ц</a:t>
            </a:r>
            <a:r>
              <a:rPr lang="ru-RU" sz="2000" b="1" i="1" dirty="0" smtClean="0"/>
              <a:t>, мяса- </a:t>
            </a:r>
            <a:r>
              <a:rPr lang="ru-RU" sz="2000" b="1" i="1" dirty="0" smtClean="0">
                <a:solidFill>
                  <a:srgbClr val="0070C0"/>
                </a:solidFill>
              </a:rPr>
              <a:t>57</a:t>
            </a:r>
            <a:r>
              <a:rPr lang="ru-RU" sz="2000" b="1" i="1" dirty="0" smtClean="0"/>
              <a:t> кг, жиров- </a:t>
            </a:r>
            <a:r>
              <a:rPr lang="ru-RU" sz="2000" b="1" i="1" dirty="0" smtClean="0">
                <a:solidFill>
                  <a:srgbClr val="0070C0"/>
                </a:solidFill>
              </a:rPr>
              <a:t>64</a:t>
            </a:r>
            <a:r>
              <a:rPr lang="ru-RU" sz="2000" b="1" i="1" dirty="0" smtClean="0"/>
              <a:t> кг, </a:t>
            </a:r>
            <a:r>
              <a:rPr lang="ru-RU" sz="2000" b="1" i="1" dirty="0" smtClean="0"/>
              <a:t>мёда- </a:t>
            </a:r>
            <a:r>
              <a:rPr lang="ru-RU" sz="2000" b="1" i="1" dirty="0" smtClean="0">
                <a:solidFill>
                  <a:srgbClr val="0070C0"/>
                </a:solidFill>
              </a:rPr>
              <a:t>25</a:t>
            </a:r>
            <a:r>
              <a:rPr lang="ru-RU" sz="2000" b="1" i="1" dirty="0" smtClean="0"/>
              <a:t> кг, сахара- </a:t>
            </a:r>
            <a:r>
              <a:rPr lang="ru-RU" sz="2000" b="1" i="1" dirty="0" smtClean="0">
                <a:solidFill>
                  <a:srgbClr val="0070C0"/>
                </a:solidFill>
              </a:rPr>
              <a:t>141</a:t>
            </a:r>
            <a:r>
              <a:rPr lang="ru-RU" sz="2000" b="1" i="1" dirty="0" smtClean="0"/>
              <a:t> кг</a:t>
            </a:r>
            <a:r>
              <a:rPr lang="ru-RU" sz="2000" b="1" i="1" dirty="0" smtClean="0"/>
              <a:t>,, </a:t>
            </a:r>
            <a:r>
              <a:rPr lang="ru-RU" sz="2000" b="1" i="1" dirty="0" smtClean="0"/>
              <a:t>хозяйственного мыла- </a:t>
            </a:r>
            <a:r>
              <a:rPr lang="ru-RU" sz="2000" b="1" i="1" dirty="0" smtClean="0">
                <a:solidFill>
                  <a:srgbClr val="0070C0"/>
                </a:solidFill>
              </a:rPr>
              <a:t>136</a:t>
            </a:r>
            <a:r>
              <a:rPr lang="ru-RU" sz="2000" b="1" i="1" dirty="0" smtClean="0"/>
              <a:t> кусков</a:t>
            </a:r>
            <a:r>
              <a:rPr lang="ru-RU" sz="2000" b="1" i="1" dirty="0" smtClean="0"/>
              <a:t>, </a:t>
            </a:r>
            <a:r>
              <a:rPr lang="ru-RU" sz="2000" b="1" i="1" dirty="0" smtClean="0"/>
              <a:t>спичек- </a:t>
            </a:r>
            <a:r>
              <a:rPr lang="ru-RU" sz="2000" b="1" i="1" dirty="0" smtClean="0">
                <a:solidFill>
                  <a:srgbClr val="0070C0"/>
                </a:solidFill>
              </a:rPr>
              <a:t>654</a:t>
            </a:r>
            <a:r>
              <a:rPr lang="ru-RU" sz="2000" b="1" i="1" dirty="0" smtClean="0"/>
              <a:t> коробки, </a:t>
            </a:r>
            <a:r>
              <a:rPr lang="ru-RU" sz="2000" b="1" i="1" dirty="0" smtClean="0"/>
              <a:t>керосина - </a:t>
            </a:r>
            <a:r>
              <a:rPr lang="ru-RU" sz="2000" b="1" i="1" dirty="0" smtClean="0">
                <a:solidFill>
                  <a:srgbClr val="0070C0"/>
                </a:solidFill>
              </a:rPr>
              <a:t>286</a:t>
            </a:r>
            <a:r>
              <a:rPr lang="ru-RU" sz="2000" b="1" i="1" dirty="0" smtClean="0"/>
              <a:t> л, а также одежда, обувь, </a:t>
            </a:r>
            <a:r>
              <a:rPr lang="ru-RU" sz="2000" b="1" i="1" dirty="0" smtClean="0"/>
              <a:t>     </a:t>
            </a:r>
            <a:r>
              <a:rPr lang="ru-RU" sz="2000" b="1" i="1" dirty="0" smtClean="0">
                <a:solidFill>
                  <a:srgbClr val="0070C0"/>
                </a:solidFill>
              </a:rPr>
              <a:t>4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телки, </a:t>
            </a:r>
            <a:r>
              <a:rPr lang="ru-RU" sz="2000" b="1" i="1" dirty="0" smtClean="0">
                <a:solidFill>
                  <a:srgbClr val="0070C0"/>
                </a:solidFill>
              </a:rPr>
              <a:t>1</a:t>
            </a:r>
            <a:r>
              <a:rPr lang="ru-RU" sz="2000" b="1" i="1" dirty="0" smtClean="0"/>
              <a:t> поросенок, завезено </a:t>
            </a:r>
            <a:r>
              <a:rPr lang="ru-RU" sz="2000" b="1" i="1" dirty="0" smtClean="0">
                <a:solidFill>
                  <a:srgbClr val="0070C0"/>
                </a:solidFill>
              </a:rPr>
              <a:t>50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куб.м </a:t>
            </a:r>
            <a:r>
              <a:rPr lang="ru-RU" sz="2000" b="1" i="1" dirty="0" smtClean="0"/>
              <a:t>строевого лесу. Но в дальнейшем </a:t>
            </a:r>
            <a:r>
              <a:rPr lang="ru-RU" sz="2000" b="1" i="1" dirty="0" smtClean="0">
                <a:solidFill>
                  <a:srgbClr val="0070C0"/>
                </a:solidFill>
              </a:rPr>
              <a:t>12</a:t>
            </a:r>
            <a:r>
              <a:rPr lang="ru-RU" sz="2000" b="1" i="1" dirty="0" smtClean="0"/>
              <a:t> семейств из района самовольно ушли . В Польше, кроме домов и хозяйства, они оставили ещё и землю, бывшую в частной собственности, но здесь на получение земли они рассчитывать не могли. </a:t>
            </a:r>
            <a:endParaRPr lang="ru-RU" sz="2000" b="1" i="1" dirty="0" smtClean="0"/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  </a:t>
            </a:r>
            <a:r>
              <a:rPr lang="ru-RU" sz="2000" b="1" i="1" dirty="0" smtClean="0"/>
              <a:t>К </a:t>
            </a:r>
            <a:r>
              <a:rPr lang="ru-RU" sz="2000" b="1" i="1" dirty="0" smtClean="0">
                <a:solidFill>
                  <a:srgbClr val="0070C0"/>
                </a:solidFill>
              </a:rPr>
              <a:t>20 марта 1950 г</a:t>
            </a:r>
            <a:r>
              <a:rPr lang="ru-RU" sz="2000" b="1" i="1" dirty="0" smtClean="0"/>
              <a:t>. в районе приготовились к приему очередных переселенцев, на этот раз из Львовской области. Были отремонтированы и подготовлены дома для приема </a:t>
            </a:r>
            <a:r>
              <a:rPr lang="ru-RU" sz="2000" b="1" i="1" dirty="0" smtClean="0">
                <a:solidFill>
                  <a:srgbClr val="0070C0"/>
                </a:solidFill>
              </a:rPr>
              <a:t>15</a:t>
            </a:r>
            <a:r>
              <a:rPr lang="ru-RU" sz="2000" b="1" i="1" dirty="0" smtClean="0"/>
              <a:t> семей в совхозе </a:t>
            </a:r>
            <a:r>
              <a:rPr lang="en-US" sz="2000" b="1" i="1" dirty="0" smtClean="0"/>
              <a:t>“</a:t>
            </a:r>
            <a:r>
              <a:rPr lang="ru-RU" sz="2000" b="1" i="1" dirty="0" smtClean="0"/>
              <a:t>Индустрия</a:t>
            </a:r>
            <a:r>
              <a:rPr lang="en-US" sz="2000" b="1" i="1" dirty="0" smtClean="0"/>
              <a:t>” </a:t>
            </a:r>
            <a:r>
              <a:rPr lang="ru-RU" sz="2000" b="1" i="1" dirty="0" smtClean="0"/>
              <a:t>и 10 семей в совхозе  </a:t>
            </a:r>
            <a:r>
              <a:rPr lang="en-US" sz="2000" b="1" i="1" dirty="0" smtClean="0"/>
              <a:t>“</a:t>
            </a:r>
            <a:r>
              <a:rPr lang="ru-RU" sz="2000" b="1" i="1" dirty="0" err="1" smtClean="0"/>
              <a:t>Таловский</a:t>
            </a:r>
            <a:r>
              <a:rPr lang="en-US" sz="2000" b="1" i="1" dirty="0" smtClean="0"/>
              <a:t>” </a:t>
            </a:r>
            <a:r>
              <a:rPr lang="ru-RU" sz="2000" b="1" i="1" dirty="0" smtClean="0"/>
              <a:t>. </a:t>
            </a:r>
            <a:r>
              <a:rPr lang="ru-RU" sz="2000" b="1" i="1" dirty="0" smtClean="0">
                <a:solidFill>
                  <a:srgbClr val="0070C0"/>
                </a:solidFill>
              </a:rPr>
              <a:t>5 мая </a:t>
            </a:r>
            <a:r>
              <a:rPr lang="ru-RU" sz="2000" b="1" i="1" dirty="0" smtClean="0">
                <a:solidFill>
                  <a:srgbClr val="0070C0"/>
                </a:solidFill>
              </a:rPr>
              <a:t>1950 г</a:t>
            </a:r>
            <a:r>
              <a:rPr lang="ru-RU" sz="2000" b="1" i="1" dirty="0" smtClean="0"/>
              <a:t>. семьям </a:t>
            </a:r>
            <a:r>
              <a:rPr lang="ru-RU" sz="2000" b="1" i="1" dirty="0" err="1" smtClean="0"/>
              <a:t>Демчук</a:t>
            </a:r>
            <a:r>
              <a:rPr lang="ru-RU" sz="2000" b="1" i="1" dirty="0" smtClean="0"/>
              <a:t>, Редько, Кондратюк и Худоба, приехавшим из Львовской области, были </a:t>
            </a:r>
            <a:r>
              <a:rPr lang="ru-RU" sz="2000" b="1" i="1" dirty="0" smtClean="0"/>
              <a:t>выделены </a:t>
            </a:r>
            <a:r>
              <a:rPr lang="ru-RU" sz="2000" b="1" i="1" dirty="0" smtClean="0"/>
              <a:t>денежные ссуды в размере </a:t>
            </a:r>
            <a:r>
              <a:rPr lang="ru-RU" sz="2000" b="1" i="1" dirty="0" smtClean="0">
                <a:solidFill>
                  <a:srgbClr val="0070C0"/>
                </a:solidFill>
              </a:rPr>
              <a:t>5 000 </a:t>
            </a:r>
            <a:r>
              <a:rPr lang="ru-RU" sz="2000" b="1" i="1" dirty="0" smtClean="0"/>
              <a:t>руб. каждой семье.</a:t>
            </a:r>
            <a:endParaRPr lang="ru-RU" sz="20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42852"/>
            <a:ext cx="8640960" cy="6929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Образование. 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smtClean="0"/>
              <a:t>В </a:t>
            </a:r>
            <a:r>
              <a:rPr lang="ru-RU" sz="2000" b="1" i="1" dirty="0" smtClean="0">
                <a:solidFill>
                  <a:srgbClr val="FF0000"/>
                </a:solidFill>
              </a:rPr>
              <a:t>1945 г</a:t>
            </a:r>
            <a:r>
              <a:rPr lang="ru-RU" sz="2000" b="1" i="1" dirty="0" smtClean="0"/>
              <a:t>. в Станично-Луганском районе работала </a:t>
            </a:r>
            <a:r>
              <a:rPr lang="ru-RU" sz="2000" b="1" i="1" dirty="0" smtClean="0">
                <a:solidFill>
                  <a:srgbClr val="FF0000"/>
                </a:solidFill>
              </a:rPr>
              <a:t>31 </a:t>
            </a:r>
            <a:r>
              <a:rPr lang="ru-RU" sz="2000" b="1" i="1" dirty="0" smtClean="0"/>
              <a:t>школа (</a:t>
            </a:r>
            <a:r>
              <a:rPr lang="ru-RU" sz="2000" b="1" i="1" dirty="0" smtClean="0">
                <a:solidFill>
                  <a:srgbClr val="FF0000"/>
                </a:solidFill>
              </a:rPr>
              <a:t>117</a:t>
            </a:r>
            <a:r>
              <a:rPr lang="ru-RU" sz="2000" b="1" i="1" dirty="0" smtClean="0"/>
              <a:t> классов), в том числе </a:t>
            </a:r>
            <a:r>
              <a:rPr lang="ru-RU" sz="2000" b="1" i="1" dirty="0" smtClean="0">
                <a:solidFill>
                  <a:srgbClr val="FF0000"/>
                </a:solidFill>
              </a:rPr>
              <a:t>1</a:t>
            </a:r>
            <a:r>
              <a:rPr lang="ru-RU" sz="2000" b="1" i="1" dirty="0" smtClean="0"/>
              <a:t> средняя, </a:t>
            </a:r>
            <a:r>
              <a:rPr lang="ru-RU" sz="2000" b="1" i="1" dirty="0" smtClean="0">
                <a:solidFill>
                  <a:srgbClr val="FF0000"/>
                </a:solidFill>
              </a:rPr>
              <a:t>9</a:t>
            </a:r>
            <a:r>
              <a:rPr lang="ru-RU" sz="2000" b="1" i="1" dirty="0" smtClean="0"/>
              <a:t> неполных средних и </a:t>
            </a:r>
            <a:r>
              <a:rPr lang="ru-RU" sz="2000" b="1" i="1" dirty="0" smtClean="0">
                <a:solidFill>
                  <a:srgbClr val="FF0000"/>
                </a:solidFill>
              </a:rPr>
              <a:t>21</a:t>
            </a:r>
            <a:r>
              <a:rPr lang="ru-RU" sz="2000" b="1" i="1" dirty="0" smtClean="0"/>
              <a:t> начальная. В них получали образование </a:t>
            </a:r>
            <a:r>
              <a:rPr lang="ru-RU" sz="2000" b="1" i="1" dirty="0" smtClean="0">
                <a:solidFill>
                  <a:srgbClr val="FF0000"/>
                </a:solidFill>
              </a:rPr>
              <a:t>3 649 </a:t>
            </a:r>
            <a:r>
              <a:rPr lang="ru-RU" sz="2000" b="1" i="1" dirty="0" smtClean="0"/>
              <a:t>учеников, а не охвачено учебой было </a:t>
            </a:r>
            <a:r>
              <a:rPr lang="ru-RU" sz="2000" b="1" i="1" dirty="0" smtClean="0">
                <a:solidFill>
                  <a:srgbClr val="FF0000"/>
                </a:solidFill>
              </a:rPr>
              <a:t>47 </a:t>
            </a:r>
            <a:r>
              <a:rPr lang="ru-RU" sz="2000" b="1" i="1" dirty="0" smtClean="0"/>
              <a:t>детей школьного возраста. По данным на </a:t>
            </a:r>
            <a:r>
              <a:rPr lang="ru-RU" sz="2000" b="1" i="1" dirty="0" smtClean="0">
                <a:solidFill>
                  <a:srgbClr val="FF0000"/>
                </a:solidFill>
              </a:rPr>
              <a:t>15 июля 1947 г</a:t>
            </a:r>
            <a:r>
              <a:rPr lang="ru-RU" sz="2000" b="1" i="1" dirty="0" smtClean="0"/>
              <a:t>., в районе было </a:t>
            </a:r>
            <a:r>
              <a:rPr lang="ru-RU" sz="2000" b="1" i="1" dirty="0" smtClean="0">
                <a:solidFill>
                  <a:srgbClr val="FF0000"/>
                </a:solidFill>
              </a:rPr>
              <a:t>58</a:t>
            </a:r>
            <a:r>
              <a:rPr lang="ru-RU" sz="2000" b="1" i="1" dirty="0" smtClean="0"/>
              <a:t> человек неграмотных и </a:t>
            </a:r>
            <a:r>
              <a:rPr lang="ru-RU" sz="2000" b="1" i="1" dirty="0" smtClean="0">
                <a:solidFill>
                  <a:srgbClr val="FF0000"/>
                </a:solidFill>
              </a:rPr>
              <a:t>215</a:t>
            </a:r>
            <a:r>
              <a:rPr lang="ru-RU" sz="2000" b="1" i="1" dirty="0" smtClean="0"/>
              <a:t> малограмотных. </a:t>
            </a:r>
            <a:endParaRPr lang="ru-RU" sz="2000" b="1" i="1" dirty="0" smtClean="0"/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  </a:t>
            </a:r>
            <a:r>
              <a:rPr lang="ru-RU" sz="2000" b="1" i="1" dirty="0" smtClean="0"/>
              <a:t>Состояние </a:t>
            </a:r>
            <a:r>
              <a:rPr lang="ru-RU" sz="2000" b="1" i="1" dirty="0" smtClean="0"/>
              <a:t>учреждений образования за период </a:t>
            </a:r>
            <a:r>
              <a:rPr lang="ru-RU" sz="2000" b="1" i="1" dirty="0" smtClean="0">
                <a:solidFill>
                  <a:srgbClr val="FF0000"/>
                </a:solidFill>
              </a:rPr>
              <a:t>1948-50 г.г </a:t>
            </a:r>
            <a:r>
              <a:rPr lang="ru-RU" sz="2000" b="1" i="1" dirty="0" smtClean="0"/>
              <a:t>несколько улучшилось. На начало </a:t>
            </a:r>
            <a:r>
              <a:rPr lang="ru-RU" sz="2000" b="1" i="1" dirty="0" smtClean="0">
                <a:solidFill>
                  <a:srgbClr val="FF0000"/>
                </a:solidFill>
              </a:rPr>
              <a:t>1948</a:t>
            </a:r>
            <a:r>
              <a:rPr lang="en-US" sz="2000" b="1" i="1" dirty="0" smtClean="0">
                <a:solidFill>
                  <a:srgbClr val="FF0000"/>
                </a:solidFill>
              </a:rPr>
              <a:t>/</a:t>
            </a:r>
            <a:r>
              <a:rPr lang="ru-RU" sz="2000" b="1" i="1" dirty="0" smtClean="0">
                <a:solidFill>
                  <a:srgbClr val="FF0000"/>
                </a:solidFill>
              </a:rPr>
              <a:t>49 </a:t>
            </a:r>
            <a:r>
              <a:rPr lang="ru-RU" sz="2000" b="1" i="1" dirty="0" smtClean="0"/>
              <a:t>учебного года в районе по </a:t>
            </a:r>
            <a:r>
              <a:rPr lang="ru-RU" sz="2000" b="1" i="1" dirty="0" smtClean="0"/>
              <a:t>- прежнему </a:t>
            </a:r>
            <a:r>
              <a:rPr lang="ru-RU" sz="2000" b="1" i="1" dirty="0" smtClean="0"/>
              <a:t>работала </a:t>
            </a:r>
            <a:r>
              <a:rPr lang="ru-RU" sz="2000" b="1" i="1" dirty="0" smtClean="0">
                <a:solidFill>
                  <a:srgbClr val="FF0000"/>
                </a:solidFill>
              </a:rPr>
              <a:t>31</a:t>
            </a:r>
            <a:r>
              <a:rPr lang="ru-RU" sz="2000" b="1" i="1" dirty="0" smtClean="0"/>
              <a:t> школа, из них </a:t>
            </a:r>
            <a:r>
              <a:rPr lang="ru-RU" sz="2000" b="1" i="1" dirty="0" smtClean="0">
                <a:solidFill>
                  <a:srgbClr val="FF0000"/>
                </a:solidFill>
              </a:rPr>
              <a:t>2</a:t>
            </a:r>
            <a:r>
              <a:rPr lang="ru-RU" sz="2000" b="1" i="1" dirty="0" smtClean="0"/>
              <a:t> средних, </a:t>
            </a:r>
            <a:r>
              <a:rPr lang="ru-RU" sz="2000" b="1" i="1" dirty="0" smtClean="0">
                <a:solidFill>
                  <a:srgbClr val="FF0000"/>
                </a:solidFill>
              </a:rPr>
              <a:t>9</a:t>
            </a:r>
            <a:r>
              <a:rPr lang="ru-RU" sz="2000" b="1" i="1" dirty="0" smtClean="0"/>
              <a:t> семилетних, и </a:t>
            </a:r>
            <a:r>
              <a:rPr lang="ru-RU" sz="2000" b="1" i="1" dirty="0" smtClean="0">
                <a:solidFill>
                  <a:srgbClr val="FF0000"/>
                </a:solidFill>
              </a:rPr>
              <a:t>20 </a:t>
            </a:r>
            <a:r>
              <a:rPr lang="ru-RU" sz="2000" b="1" i="1" dirty="0" smtClean="0"/>
              <a:t>начальных. Всего в школах района обучалось </a:t>
            </a:r>
            <a:r>
              <a:rPr lang="ru-RU" sz="2000" b="1" i="1" dirty="0" smtClean="0">
                <a:solidFill>
                  <a:srgbClr val="FF0000"/>
                </a:solidFill>
              </a:rPr>
              <a:t>4 586 </a:t>
            </a:r>
            <a:r>
              <a:rPr lang="ru-RU" sz="2000" b="1" i="1" dirty="0" smtClean="0"/>
              <a:t>учеников, из них в начальных классах – </a:t>
            </a:r>
            <a:r>
              <a:rPr lang="ru-RU" sz="2000" b="1" i="1" dirty="0" smtClean="0">
                <a:solidFill>
                  <a:srgbClr val="FF0000"/>
                </a:solidFill>
              </a:rPr>
              <a:t>3 572</a:t>
            </a:r>
            <a:r>
              <a:rPr lang="ru-RU" sz="2000" b="1" i="1" dirty="0" smtClean="0"/>
              <a:t>, в </a:t>
            </a:r>
            <a:r>
              <a:rPr lang="ru-RU" sz="2000" b="1" i="1" dirty="0" smtClean="0">
                <a:solidFill>
                  <a:srgbClr val="FF0000"/>
                </a:solidFill>
              </a:rPr>
              <a:t>5 -7-х- 905</a:t>
            </a:r>
            <a:r>
              <a:rPr lang="ru-RU" sz="2000" b="1" i="1" dirty="0" smtClean="0"/>
              <a:t>, и в </a:t>
            </a:r>
            <a:r>
              <a:rPr lang="ru-RU" sz="2000" b="1" i="1" dirty="0" smtClean="0">
                <a:solidFill>
                  <a:srgbClr val="FF0000"/>
                </a:solidFill>
              </a:rPr>
              <a:t>8-10- 109 </a:t>
            </a:r>
            <a:r>
              <a:rPr lang="ru-RU" sz="2000" b="1" i="1" dirty="0" smtClean="0"/>
              <a:t>учеников. </a:t>
            </a:r>
            <a:r>
              <a:rPr lang="ru-RU" sz="2000" b="1" i="1" dirty="0" smtClean="0"/>
              <a:t> </a:t>
            </a:r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  </a:t>
            </a:r>
            <a:r>
              <a:rPr lang="ru-RU" sz="2000" b="1" i="1" dirty="0" smtClean="0"/>
              <a:t>Педагогический </a:t>
            </a:r>
            <a:r>
              <a:rPr lang="ru-RU" sz="2000" b="1" i="1" dirty="0" smtClean="0"/>
              <a:t>коллектив </a:t>
            </a:r>
            <a:r>
              <a:rPr lang="ru-RU" sz="2000" b="1" i="1" dirty="0" smtClean="0"/>
              <a:t>района состоял </a:t>
            </a:r>
            <a:r>
              <a:rPr lang="ru-RU" sz="2000" b="1" i="1" dirty="0" smtClean="0"/>
              <a:t>из </a:t>
            </a:r>
            <a:r>
              <a:rPr lang="ru-RU" sz="2000" b="1" i="1" dirty="0" smtClean="0">
                <a:solidFill>
                  <a:srgbClr val="FF0000"/>
                </a:solidFill>
              </a:rPr>
              <a:t>193</a:t>
            </a:r>
            <a:r>
              <a:rPr lang="ru-RU" sz="2000" b="1" i="1" dirty="0" smtClean="0"/>
              <a:t> учителей. </a:t>
            </a:r>
            <a:r>
              <a:rPr lang="ru-RU" sz="2000" b="1" i="1" dirty="0" smtClean="0"/>
              <a:t>В </a:t>
            </a:r>
            <a:r>
              <a:rPr lang="ru-RU" sz="2000" b="1" i="1" dirty="0" smtClean="0"/>
              <a:t>районе была </a:t>
            </a:r>
            <a:r>
              <a:rPr lang="ru-RU" sz="2000" b="1" i="1" dirty="0" smtClean="0"/>
              <a:t>одна </a:t>
            </a:r>
            <a:r>
              <a:rPr lang="ru-RU" sz="2000" b="1" i="1" dirty="0" smtClean="0"/>
              <a:t>школа (в с. Красная Таловка), в которой обучение проводилось на украинском языке. </a:t>
            </a:r>
            <a:endParaRPr lang="ru-RU" sz="2000" b="1" i="1" dirty="0" smtClean="0"/>
          </a:p>
          <a:p>
            <a:r>
              <a:rPr lang="ru-RU" sz="2000" b="1" i="1" dirty="0" smtClean="0"/>
              <a:t> </a:t>
            </a:r>
            <a:r>
              <a:rPr lang="ru-RU" sz="2000" b="1" i="1" dirty="0" smtClean="0"/>
              <a:t>    </a:t>
            </a:r>
            <a:r>
              <a:rPr lang="ru-RU" sz="2000" b="1" i="1" dirty="0" smtClean="0">
                <a:solidFill>
                  <a:srgbClr val="FF0000"/>
                </a:solidFill>
              </a:rPr>
              <a:t>27 </a:t>
            </a:r>
            <a:r>
              <a:rPr lang="ru-RU" sz="2000" b="1" i="1" dirty="0" smtClean="0">
                <a:solidFill>
                  <a:srgbClr val="FF0000"/>
                </a:solidFill>
              </a:rPr>
              <a:t>мая 1950 г</a:t>
            </a:r>
            <a:r>
              <a:rPr lang="ru-RU" sz="2000" b="1" i="1" dirty="0" smtClean="0"/>
              <a:t>. </a:t>
            </a:r>
            <a:r>
              <a:rPr lang="ru-RU" sz="2000" b="1" i="1" dirty="0" smtClean="0"/>
              <a:t>в </a:t>
            </a:r>
            <a:r>
              <a:rPr lang="ru-RU" sz="2000" b="1" i="1" dirty="0" smtClean="0"/>
              <a:t>районе были открыты </a:t>
            </a:r>
            <a:r>
              <a:rPr lang="ru-RU" sz="2000" b="1" i="1" dirty="0" smtClean="0">
                <a:solidFill>
                  <a:srgbClr val="FF0000"/>
                </a:solidFill>
              </a:rPr>
              <a:t>5</a:t>
            </a:r>
            <a:r>
              <a:rPr lang="ru-RU" sz="2000" b="1" i="1" dirty="0" smtClean="0"/>
              <a:t> интернатов при школах, в т.ч в </a:t>
            </a:r>
            <a:r>
              <a:rPr lang="ru-RU" sz="2000" b="1" i="1" dirty="0" err="1" smtClean="0"/>
              <a:t>Чугинской</a:t>
            </a:r>
            <a:r>
              <a:rPr lang="ru-RU" sz="2000" b="1" i="1" dirty="0" smtClean="0"/>
              <a:t> НСШ на </a:t>
            </a:r>
            <a:r>
              <a:rPr lang="ru-RU" sz="2000" b="1" i="1" dirty="0" smtClean="0">
                <a:solidFill>
                  <a:srgbClr val="FF0000"/>
                </a:solidFill>
              </a:rPr>
              <a:t>30</a:t>
            </a:r>
            <a:r>
              <a:rPr lang="ru-RU" sz="2000" b="1" i="1" dirty="0" smtClean="0"/>
              <a:t>,Камышанской НСШ – на </a:t>
            </a:r>
            <a:r>
              <a:rPr lang="ru-RU" sz="2000" b="1" i="1" dirty="0" smtClean="0">
                <a:solidFill>
                  <a:srgbClr val="FF0000"/>
                </a:solidFill>
              </a:rPr>
              <a:t>40</a:t>
            </a:r>
            <a:r>
              <a:rPr lang="ru-RU" sz="2000" b="1" i="1" dirty="0" smtClean="0"/>
              <a:t>, Петровской НСШ – </a:t>
            </a:r>
            <a:r>
              <a:rPr lang="ru-RU" sz="2000" b="1" i="1" dirty="0" smtClean="0">
                <a:solidFill>
                  <a:srgbClr val="FF0000"/>
                </a:solidFill>
              </a:rPr>
              <a:t>37</a:t>
            </a:r>
            <a:r>
              <a:rPr lang="ru-RU" sz="2000" b="1" i="1" dirty="0" smtClean="0"/>
              <a:t> мест. В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Н.</a:t>
            </a:r>
            <a:r>
              <a:rPr lang="ru-RU" sz="2000" b="1" i="1" dirty="0" smtClean="0"/>
              <a:t> Герасимовке </a:t>
            </a:r>
            <a:r>
              <a:rPr lang="ru-RU" sz="2000" b="1" i="1" dirty="0" smtClean="0"/>
              <a:t>работала школа рабочей молодежи, директором которой был назначен Павел Иосифович </a:t>
            </a:r>
            <a:r>
              <a:rPr lang="ru-RU" sz="2000" b="1" i="1" dirty="0" err="1" smtClean="0"/>
              <a:t>Атанов</a:t>
            </a:r>
            <a:r>
              <a:rPr lang="ru-RU" sz="2000" b="1" i="1" dirty="0" smtClean="0"/>
              <a:t>. </a:t>
            </a:r>
            <a:r>
              <a:rPr lang="ru-RU" sz="2000" b="1" i="1" dirty="0" smtClean="0"/>
              <a:t>Т</a:t>
            </a:r>
            <a:r>
              <a:rPr lang="ru-RU" sz="2000" b="1" i="1" dirty="0" smtClean="0"/>
              <a:t>акже </a:t>
            </a:r>
            <a:r>
              <a:rPr lang="ru-RU" sz="2000" b="1" i="1" dirty="0" smtClean="0"/>
              <a:t>было организовано </a:t>
            </a:r>
            <a:r>
              <a:rPr lang="ru-RU" sz="2000" b="1" i="1" dirty="0" smtClean="0">
                <a:solidFill>
                  <a:srgbClr val="FF0000"/>
                </a:solidFill>
              </a:rPr>
              <a:t>5</a:t>
            </a:r>
            <a:r>
              <a:rPr lang="ru-RU" sz="2000" b="1" i="1" dirty="0" smtClean="0"/>
              <a:t> групп по ликвидации неграмотности и </a:t>
            </a:r>
            <a:r>
              <a:rPr lang="ru-RU" sz="2000" b="1" i="1" dirty="0" smtClean="0">
                <a:solidFill>
                  <a:srgbClr val="FF0000"/>
                </a:solidFill>
              </a:rPr>
              <a:t>12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- по ликвидации </a:t>
            </a:r>
            <a:r>
              <a:rPr lang="ru-RU" sz="2000" b="1" i="1" dirty="0" smtClean="0"/>
              <a:t>малограмотности.</a:t>
            </a:r>
            <a:endParaRPr lang="ru-RU" sz="20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04664"/>
            <a:ext cx="856895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Образование.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Для </a:t>
            </a:r>
            <a:r>
              <a:rPr lang="ru-RU" sz="2400" b="1" i="1" dirty="0" smtClean="0"/>
              <a:t>улучшения условий </a:t>
            </a:r>
            <a:r>
              <a:rPr lang="ru-RU" sz="2400" b="1" i="1" dirty="0" smtClean="0"/>
              <a:t>учебы школьников </a:t>
            </a:r>
            <a:r>
              <a:rPr lang="ru-RU" sz="2400" b="1" i="1" dirty="0" smtClean="0">
                <a:solidFill>
                  <a:srgbClr val="FF0000"/>
                </a:solidFill>
              </a:rPr>
              <a:t>6 июня 1949 г</a:t>
            </a:r>
            <a:r>
              <a:rPr lang="ru-RU" sz="2400" b="1" i="1" dirty="0" smtClean="0"/>
              <a:t>. </a:t>
            </a:r>
            <a:r>
              <a:rPr lang="ru-RU" sz="2400" b="1" i="1" dirty="0" smtClean="0"/>
              <a:t>было </a:t>
            </a:r>
            <a:r>
              <a:rPr lang="ru-RU" sz="2400" b="1" i="1" dirty="0" smtClean="0"/>
              <a:t>принято решение об оборудовании общежитий для далеко живущих учеников, в том числе в Станице Луганской на </a:t>
            </a:r>
            <a:r>
              <a:rPr lang="ru-RU" sz="2400" b="1" i="1" dirty="0" smtClean="0">
                <a:solidFill>
                  <a:srgbClr val="FF0000"/>
                </a:solidFill>
              </a:rPr>
              <a:t>21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человек, </a:t>
            </a:r>
            <a:r>
              <a:rPr lang="ru-RU" sz="2400" b="1" i="1" dirty="0" smtClean="0"/>
              <a:t>в Герасимовке </a:t>
            </a:r>
            <a:r>
              <a:rPr lang="ru-RU" sz="2400" b="1" i="1" dirty="0" smtClean="0"/>
              <a:t>- на </a:t>
            </a:r>
            <a:r>
              <a:rPr lang="ru-RU" sz="2400" b="1" i="1" dirty="0" smtClean="0">
                <a:solidFill>
                  <a:srgbClr val="FF0000"/>
                </a:solidFill>
              </a:rPr>
              <a:t>6</a:t>
            </a:r>
            <a:r>
              <a:rPr lang="ru-RU" sz="2400" b="1" i="1" dirty="0" smtClean="0"/>
              <a:t>, в Чугинке </a:t>
            </a:r>
            <a:r>
              <a:rPr lang="ru-RU" sz="2400" b="1" i="1" dirty="0" smtClean="0"/>
              <a:t>- на </a:t>
            </a:r>
            <a:r>
              <a:rPr lang="ru-RU" sz="2400" b="1" i="1" dirty="0" smtClean="0">
                <a:solidFill>
                  <a:srgbClr val="FF0000"/>
                </a:solidFill>
              </a:rPr>
              <a:t>27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и </a:t>
            </a:r>
            <a:r>
              <a:rPr lang="ru-RU" sz="2400" b="1" i="1" dirty="0" smtClean="0"/>
              <a:t>в Петровке - на </a:t>
            </a:r>
            <a:r>
              <a:rPr lang="ru-RU" sz="2400" b="1" i="1" dirty="0" smtClean="0">
                <a:solidFill>
                  <a:srgbClr val="FF0000"/>
                </a:solidFill>
              </a:rPr>
              <a:t>19</a:t>
            </a:r>
            <a:r>
              <a:rPr lang="ru-RU" sz="2400" b="1" i="1" dirty="0" smtClean="0"/>
              <a:t> человек, а также рекомендовано организовать подвоз детей к школам. В августе было принято решение об открытии интернатов в  школах, а в </a:t>
            </a:r>
            <a:r>
              <a:rPr lang="ru-RU" sz="2400" b="1" i="1" dirty="0" smtClean="0"/>
              <a:t>декабре </a:t>
            </a:r>
          </a:p>
          <a:p>
            <a:r>
              <a:rPr lang="en-US" sz="2400" b="1" i="1" dirty="0" smtClean="0"/>
              <a:t>”</a:t>
            </a:r>
            <a:r>
              <a:rPr lang="ru-RU" sz="2400" b="1" i="1" dirty="0" smtClean="0"/>
              <a:t>О выделении материальной помощи школам для приобретения одежды и обуви ученикам, которым не в чем ходить в школу</a:t>
            </a:r>
            <a:r>
              <a:rPr lang="en-US" sz="2400" b="1" i="1" dirty="0" smtClean="0"/>
              <a:t>”</a:t>
            </a:r>
            <a:r>
              <a:rPr lang="ru-RU" sz="2400" b="1" i="1" dirty="0" smtClean="0"/>
              <a:t>. Летом </a:t>
            </a:r>
            <a:r>
              <a:rPr lang="ru-RU" sz="2400" b="1" i="1" dirty="0" smtClean="0">
                <a:solidFill>
                  <a:srgbClr val="FF0000"/>
                </a:solidFill>
              </a:rPr>
              <a:t>1950 г</a:t>
            </a:r>
            <a:r>
              <a:rPr lang="ru-RU" sz="2400" b="1" i="1" dirty="0" smtClean="0"/>
              <a:t>. впервые  была введена отправка детей в спецшколы. </a:t>
            </a:r>
            <a:endParaRPr lang="ru-RU" sz="2400" b="1" i="1" dirty="0" smtClean="0"/>
          </a:p>
          <a:p>
            <a:r>
              <a:rPr lang="ru-RU" sz="2400" b="1" i="1" dirty="0" smtClean="0"/>
              <a:t> </a:t>
            </a:r>
            <a:r>
              <a:rPr lang="ru-RU" sz="2400" b="1" i="1" dirty="0" smtClean="0"/>
              <a:t>   </a:t>
            </a:r>
            <a:r>
              <a:rPr lang="ru-RU" sz="2400" b="1" i="1" dirty="0" smtClean="0">
                <a:solidFill>
                  <a:srgbClr val="FF0000"/>
                </a:solidFill>
              </a:rPr>
              <a:t>В </a:t>
            </a:r>
            <a:r>
              <a:rPr lang="ru-RU" sz="2400" b="1" i="1" dirty="0" smtClean="0">
                <a:solidFill>
                  <a:srgbClr val="FF0000"/>
                </a:solidFill>
              </a:rPr>
              <a:t>апреле 1950 г. 10 лучших учителей района были отмечены наградами, в том числе 5 из них </a:t>
            </a:r>
            <a:r>
              <a:rPr lang="ru-RU" sz="2400" b="1" i="1" dirty="0" smtClean="0">
                <a:solidFill>
                  <a:srgbClr val="FF0000"/>
                </a:solidFill>
              </a:rPr>
              <a:t>- знаками </a:t>
            </a:r>
            <a:r>
              <a:rPr lang="en-US" sz="2400" b="1" i="1" dirty="0" smtClean="0">
                <a:solidFill>
                  <a:srgbClr val="FF0000"/>
                </a:solidFill>
              </a:rPr>
              <a:t>“</a:t>
            </a:r>
            <a:r>
              <a:rPr lang="ru-RU" sz="2400" b="1" i="1" dirty="0" smtClean="0">
                <a:solidFill>
                  <a:srgbClr val="FF0000"/>
                </a:solidFill>
              </a:rPr>
              <a:t>Отличник народного образования</a:t>
            </a:r>
            <a:r>
              <a:rPr lang="en-US" sz="2400" b="1" i="1" dirty="0" smtClean="0">
                <a:solidFill>
                  <a:srgbClr val="FF0000"/>
                </a:solidFill>
              </a:rPr>
              <a:t>”</a:t>
            </a:r>
            <a:r>
              <a:rPr lang="ru-RU" sz="2400" b="1" i="1" dirty="0" smtClean="0">
                <a:solidFill>
                  <a:srgbClr val="FF0000"/>
                </a:solidFill>
              </a:rPr>
              <a:t>, 4 учителя </a:t>
            </a:r>
            <a:r>
              <a:rPr lang="ru-RU" sz="2400" b="1" i="1" dirty="0" smtClean="0">
                <a:solidFill>
                  <a:srgbClr val="FF0000"/>
                </a:solidFill>
              </a:rPr>
              <a:t>- медалью </a:t>
            </a:r>
            <a:r>
              <a:rPr lang="en-US" sz="2400" b="1" i="1" dirty="0" smtClean="0">
                <a:solidFill>
                  <a:srgbClr val="FF0000"/>
                </a:solidFill>
              </a:rPr>
              <a:t>“</a:t>
            </a:r>
            <a:r>
              <a:rPr lang="ru-RU" sz="2400" b="1" i="1" dirty="0" smtClean="0">
                <a:solidFill>
                  <a:srgbClr val="FF0000"/>
                </a:solidFill>
              </a:rPr>
              <a:t>За трудовое отличие</a:t>
            </a:r>
            <a:r>
              <a:rPr lang="en-US" sz="2400" b="1" i="1" dirty="0" smtClean="0">
                <a:solidFill>
                  <a:srgbClr val="FF0000"/>
                </a:solidFill>
              </a:rPr>
              <a:t>”.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282</TotalTime>
  <Words>1350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                                        Станично-Луганский район  в период   послевоенного восстановления  </dc:title>
  <dc:creator>Ноут</dc:creator>
  <cp:lastModifiedBy>Сервер</cp:lastModifiedBy>
  <cp:revision>32</cp:revision>
  <dcterms:created xsi:type="dcterms:W3CDTF">2013-12-01T15:10:16Z</dcterms:created>
  <dcterms:modified xsi:type="dcterms:W3CDTF">2013-12-03T06:23:57Z</dcterms:modified>
</cp:coreProperties>
</file>