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57" r:id="rId3"/>
    <p:sldId id="260" r:id="rId4"/>
    <p:sldId id="259" r:id="rId5"/>
    <p:sldId id="261" r:id="rId6"/>
    <p:sldId id="263" r:id="rId7"/>
    <p:sldId id="264" r:id="rId8"/>
    <p:sldId id="265" r:id="rId9"/>
    <p:sldId id="266" r:id="rId10"/>
    <p:sldId id="268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D1E825DB-145D-42B9-A67D-FA94B424FEE2}" type="datetimeFigureOut">
              <a:rPr lang="ru-RU" smtClean="0"/>
              <a:pPr/>
              <a:t>13.09.2015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7DAE79E-8423-44A5-B78F-51781E29A5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825DB-145D-42B9-A67D-FA94B424FEE2}" type="datetimeFigureOut">
              <a:rPr lang="ru-RU" smtClean="0"/>
              <a:pPr/>
              <a:t>13.09.2015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AE79E-8423-44A5-B78F-51781E29A5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D1E825DB-145D-42B9-A67D-FA94B424FEE2}" type="datetimeFigureOut">
              <a:rPr lang="ru-RU" smtClean="0"/>
              <a:pPr/>
              <a:t>13.09.2015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47DAE79E-8423-44A5-B78F-51781E29A5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825DB-145D-42B9-A67D-FA94B424FEE2}" type="datetimeFigureOut">
              <a:rPr lang="ru-RU" smtClean="0"/>
              <a:pPr/>
              <a:t>13.09.2015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7DAE79E-8423-44A5-B78F-51781E29A53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825DB-145D-42B9-A67D-FA94B424FEE2}" type="datetimeFigureOut">
              <a:rPr lang="ru-RU" smtClean="0"/>
              <a:pPr/>
              <a:t>13.09.2015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47DAE79E-8423-44A5-B78F-51781E29A53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D1E825DB-145D-42B9-A67D-FA94B424FEE2}" type="datetimeFigureOut">
              <a:rPr lang="ru-RU" smtClean="0"/>
              <a:pPr/>
              <a:t>13.09.2015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47DAE79E-8423-44A5-B78F-51781E29A53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D1E825DB-145D-42B9-A67D-FA94B424FEE2}" type="datetimeFigureOut">
              <a:rPr lang="ru-RU" smtClean="0"/>
              <a:pPr/>
              <a:t>13.09.2015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47DAE79E-8423-44A5-B78F-51781E29A53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825DB-145D-42B9-A67D-FA94B424FEE2}" type="datetimeFigureOut">
              <a:rPr lang="ru-RU" smtClean="0"/>
              <a:pPr/>
              <a:t>13.09.2015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7DAE79E-8423-44A5-B78F-51781E29A5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825DB-145D-42B9-A67D-FA94B424FEE2}" type="datetimeFigureOut">
              <a:rPr lang="ru-RU" smtClean="0"/>
              <a:pPr/>
              <a:t>13.09.2015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7DAE79E-8423-44A5-B78F-51781E29A5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825DB-145D-42B9-A67D-FA94B424FEE2}" type="datetimeFigureOut">
              <a:rPr lang="ru-RU" smtClean="0"/>
              <a:pPr/>
              <a:t>13.09.2015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7DAE79E-8423-44A5-B78F-51781E29A53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D1E825DB-145D-42B9-A67D-FA94B424FEE2}" type="datetimeFigureOut">
              <a:rPr lang="ru-RU" smtClean="0"/>
              <a:pPr/>
              <a:t>13.09.2015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47DAE79E-8423-44A5-B78F-51781E29A53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D1E825DB-145D-42B9-A67D-FA94B424FEE2}" type="datetimeFigureOut">
              <a:rPr lang="ru-RU" smtClean="0"/>
              <a:pPr/>
              <a:t>13.09.2015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47DAE79E-8423-44A5-B78F-51781E29A53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Безымянный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44" y="2428868"/>
            <a:ext cx="2886075" cy="3390900"/>
          </a:xfrm>
          <a:prstGeom prst="rect">
            <a:avLst/>
          </a:prstGeom>
        </p:spPr>
      </p:pic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0" y="785794"/>
            <a:ext cx="8572528" cy="33316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26941" tIns="152352" rIns="91440" bIns="38088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Times New Roman" pitchFamily="18" charset="0"/>
              </a:rPr>
              <a:t>Тема уроку: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Times New Roman" pitchFamily="18" charset="0"/>
              </a:rPr>
              <a:t>     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Times New Roman" pitchFamily="18" charset="0"/>
              </a:rPr>
              <a:t>            </a:t>
            </a:r>
            <a:r>
              <a:rPr kumimoji="0" lang="uk-UA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М. Грушевський 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Times New Roman" pitchFamily="18" charset="0"/>
              </a:rPr>
              <a:t>                             – видатна постать</a:t>
            </a: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Times New Roman" pitchFamily="18" charset="0"/>
              </a:rPr>
              <a:t>                                        в історії України.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Домашнє завдання.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uk-UA" dirty="0" smtClean="0"/>
              <a:t> 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  Скласти </a:t>
            </a:r>
            <a:r>
              <a:rPr lang="uk-UA" dirty="0" smtClean="0"/>
              <a:t>історичний  портрет М.С. Грушевського враховуючи  і ту інформацію, яку отримали на уроці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428604"/>
            <a:ext cx="8153400" cy="990600"/>
          </a:xfrm>
        </p:spPr>
        <p:txBody>
          <a:bodyPr anchor="t">
            <a:normAutofit fontScale="90000"/>
          </a:bodyPr>
          <a:lstStyle/>
          <a:p>
            <a:r>
              <a:rPr lang="uk-UA" sz="4000" i="1" dirty="0" smtClean="0"/>
              <a:t>Після уроку кожен учень повинен: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uk-UA" i="1" dirty="0" smtClean="0"/>
              <a:t>- </a:t>
            </a:r>
            <a:r>
              <a:rPr lang="uk-UA" dirty="0" smtClean="0"/>
              <a:t>характеризувати основні віхи біографії М.С. Грушевського</a:t>
            </a:r>
            <a:endParaRPr lang="ru-RU" dirty="0" smtClean="0"/>
          </a:p>
          <a:p>
            <a:r>
              <a:rPr lang="uk-UA" dirty="0" smtClean="0"/>
              <a:t>- оцінювати його наукову діяльність</a:t>
            </a:r>
            <a:endParaRPr lang="ru-RU" dirty="0" smtClean="0"/>
          </a:p>
          <a:p>
            <a:r>
              <a:rPr lang="uk-UA" dirty="0" smtClean="0"/>
              <a:t>- визначати його внесок в розвиток   українського національного руху і державне будівництво       Української держави в період  діяльності ЦР</a:t>
            </a:r>
            <a:endParaRPr lang="ru-RU" dirty="0" smtClean="0"/>
          </a:p>
          <a:p>
            <a:r>
              <a:rPr lang="uk-UA" dirty="0" smtClean="0"/>
              <a:t>- висловлювати власні оцінки діяльності М. Грушевського як науковця і як політика.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786182" y="1571612"/>
            <a:ext cx="5357818" cy="1976438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uk-UA" sz="3600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/>
            </a:r>
            <a:br>
              <a:rPr lang="uk-UA" sz="3600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</a:br>
            <a:r>
              <a:rPr lang="uk-UA" sz="3600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29 вересня 2016р. відзначатиметься </a:t>
            </a:r>
            <a:br>
              <a:rPr lang="uk-UA" sz="3600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</a:br>
            <a:r>
              <a:rPr lang="uk-UA" sz="3600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15 0-річчя з дня народження Михайла Грушевського (1866-1934),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Рисунок 4" descr="4211-7-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308690" cy="45720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half" idx="2"/>
          </p:nvPr>
        </p:nvSpPr>
        <p:spPr>
          <a:xfrm>
            <a:off x="3428992" y="1785926"/>
            <a:ext cx="5715008" cy="3500438"/>
          </a:xfrm>
        </p:spPr>
        <p:txBody>
          <a:bodyPr>
            <a:normAutofit/>
          </a:bodyPr>
          <a:lstStyle/>
          <a:p>
            <a:r>
              <a:rPr lang="uk-UA" sz="4400" dirty="0" smtClean="0">
                <a:latin typeface="Gabriola" pitchFamily="82" charset="0"/>
                <a:cs typeface="FrankRuehl" pitchFamily="34" charset="-79"/>
              </a:rPr>
              <a:t>             </a:t>
            </a:r>
            <a:r>
              <a:rPr lang="uk-UA" sz="4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briola" pitchFamily="82" charset="0"/>
                <a:cs typeface="FrankRuehl" pitchFamily="34" charset="-79"/>
              </a:rPr>
              <a:t>- </a:t>
            </a:r>
            <a:r>
              <a:rPr lang="uk-UA" sz="4400" dirty="0" smtClean="0">
                <a:latin typeface="Gabriola" pitchFamily="82" charset="0"/>
                <a:cs typeface="FrankRuehl" pitchFamily="34" charset="-79"/>
              </a:rPr>
              <a:t>Хто ж він такий?</a:t>
            </a:r>
          </a:p>
          <a:p>
            <a:r>
              <a:rPr lang="uk-UA" sz="4400" dirty="0" smtClean="0">
                <a:latin typeface="Gabriola" pitchFamily="82" charset="0"/>
                <a:cs typeface="FrankRuehl" pitchFamily="34" charset="-79"/>
              </a:rPr>
              <a:t>      - Яким він бачив себе сам?       </a:t>
            </a:r>
          </a:p>
          <a:p>
            <a:r>
              <a:rPr lang="uk-UA" sz="4400" dirty="0" smtClean="0">
                <a:latin typeface="Gabriola" pitchFamily="82" charset="0"/>
                <a:cs typeface="FrankRuehl" pitchFamily="34" charset="-79"/>
              </a:rPr>
              <a:t> - Яким маємо сприймати </a:t>
            </a:r>
          </a:p>
          <a:p>
            <a:r>
              <a:rPr lang="uk-UA" sz="4400" dirty="0" smtClean="0">
                <a:latin typeface="Gabriola" pitchFamily="82" charset="0"/>
                <a:cs typeface="FrankRuehl" pitchFamily="34" charset="-79"/>
              </a:rPr>
              <a:t>  його ми, його нащадки?</a:t>
            </a:r>
            <a:endParaRPr lang="ru-RU" sz="4400" dirty="0">
              <a:latin typeface="Gabriola" pitchFamily="82" charset="0"/>
              <a:cs typeface="FrankRuehl" pitchFamily="34" charset="-79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500430" y="1000108"/>
            <a:ext cx="5143536" cy="685800"/>
          </a:xfrm>
        </p:spPr>
        <p:txBody>
          <a:bodyPr>
            <a:noAutofit/>
          </a:bodyPr>
          <a:lstStyle/>
          <a:p>
            <a:r>
              <a:rPr lang="uk-UA" sz="4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briola" pitchFamily="82" charset="0"/>
                <a:cs typeface="FrankRuehl" pitchFamily="34" charset="-79"/>
              </a:rPr>
              <a:t>Михайло Грушевський:</a:t>
            </a:r>
            <a:endParaRPr lang="ru-RU" sz="44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1" name="Рисунок 10" descr="1901vik.jp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0" y="0"/>
            <a:ext cx="3571868" cy="5436825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/>
          </a:scene3d>
          <a:sp3d>
            <a:bevelB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План уроку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uk-UA" dirty="0" smtClean="0"/>
              <a:t>	1.  Віхи біографії.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	2." Найбільший творець живої історії".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	3. «Між історією і політикою".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 	4. "Совість української державності".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i="1" dirty="0" smtClean="0">
                <a:solidFill>
                  <a:schemeClr val="accent4">
                    <a:lumMod val="75000"/>
                  </a:schemeClr>
                </a:solidFill>
                <a:latin typeface="Century Schoolbook" pitchFamily="18" charset="0"/>
                <a:cs typeface="Times New Roman" pitchFamily="18" charset="0"/>
              </a:rPr>
              <a:t>Робота в групах</a:t>
            </a:r>
            <a:endParaRPr lang="ru-RU" b="1" i="1" dirty="0">
              <a:solidFill>
                <a:schemeClr val="accent4">
                  <a:lumMod val="75000"/>
                </a:schemeClr>
              </a:solidFill>
              <a:latin typeface="Century Schoolbook" pitchFamily="18" charset="0"/>
              <a:cs typeface="Times New Roman" pitchFamily="18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4786314" y="4643446"/>
            <a:ext cx="3886200" cy="2000264"/>
          </a:xfrm>
        </p:spPr>
        <p:txBody>
          <a:bodyPr anchor="t">
            <a:normAutofit/>
          </a:bodyPr>
          <a:lstStyle/>
          <a:p>
            <a:r>
              <a:rPr lang="uk-UA" i="1" u="sng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Група 4</a:t>
            </a:r>
            <a:r>
              <a:rPr lang="uk-UA" dirty="0" smtClean="0"/>
              <a:t>.  Знайомиться з оцінкою діяльності М.Грушевського і  дати власну оцінку.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8" name="Текст 4"/>
          <p:cNvSpPr txBox="1">
            <a:spLocks/>
          </p:cNvSpPr>
          <p:nvPr/>
        </p:nvSpPr>
        <p:spPr>
          <a:xfrm>
            <a:off x="428596" y="1785926"/>
            <a:ext cx="3886200" cy="2714644"/>
          </a:xfrm>
          <a:prstGeom prst="rect">
            <a:avLst/>
          </a:prstGeom>
          <a:solidFill>
            <a:schemeClr val="accent2"/>
          </a:solidFill>
        </p:spPr>
        <p:txBody>
          <a:bodyPr vert="horz" rtlCol="0" anchor="ctr">
            <a:normAutofit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buFontTx/>
              <a:buNone/>
              <a:tabLst/>
              <a:defRPr/>
            </a:pPr>
            <a:r>
              <a:rPr kumimoji="0" lang="uk-UA" sz="2000" b="1" i="1" u="sng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Aharoni" pitchFamily="2" charset="-79"/>
              </a:rPr>
              <a:t>Група 1</a:t>
            </a:r>
            <a:r>
              <a:rPr kumimoji="0" lang="uk-UA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Ознайомитися з біографією М. Грушевського та скласти хронологічну таблицю його життя та діяльності. Опрацьовується інформація з «Довідника з історії України» ст. 183-186.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Текст 5"/>
          <p:cNvSpPr txBox="1">
            <a:spLocks/>
          </p:cNvSpPr>
          <p:nvPr/>
        </p:nvSpPr>
        <p:spPr>
          <a:xfrm>
            <a:off x="357158" y="4572008"/>
            <a:ext cx="3886200" cy="2071702"/>
          </a:xfrm>
          <a:prstGeom prst="rect">
            <a:avLst/>
          </a:prstGeom>
          <a:solidFill>
            <a:schemeClr val="accent4"/>
          </a:solidFill>
        </p:spPr>
        <p:txBody>
          <a:bodyPr vert="horz" rtlCol="0" anchor="t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buFontTx/>
              <a:buNone/>
              <a:tabLst/>
              <a:defRPr/>
            </a:pPr>
            <a:r>
              <a:rPr kumimoji="0" lang="uk-UA" sz="2000" b="1" i="1" u="sng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Група 3</a:t>
            </a:r>
            <a:r>
              <a:rPr kumimoji="0" lang="uk-UA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 Опрацювати уривки з творів Грушевського, які підготував  вчитель,  та скласти схему «Погляди Грушевського».</a:t>
            </a: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buFontTx/>
              <a:buNone/>
              <a:tabLst/>
              <a:defRPr/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Текст 4"/>
          <p:cNvSpPr txBox="1">
            <a:spLocks/>
          </p:cNvSpPr>
          <p:nvPr/>
        </p:nvSpPr>
        <p:spPr>
          <a:xfrm>
            <a:off x="4786314" y="1785926"/>
            <a:ext cx="3886200" cy="2714644"/>
          </a:xfrm>
          <a:prstGeom prst="rect">
            <a:avLst/>
          </a:prstGeom>
          <a:solidFill>
            <a:schemeClr val="accent2"/>
          </a:solidFill>
        </p:spPr>
        <p:txBody>
          <a:bodyPr vert="horz" rtlCol="0" anchor="ctr">
            <a:normAutofit lnSpcReduction="10000"/>
          </a:bodyPr>
          <a:lstStyle/>
          <a:p>
            <a:pPr lvl="0">
              <a:spcBef>
                <a:spcPts val="700"/>
              </a:spcBef>
              <a:buClr>
                <a:schemeClr val="accent2"/>
              </a:buClr>
              <a:buSzPct val="60000"/>
              <a:defRPr/>
            </a:pPr>
            <a:r>
              <a:rPr lang="uk-UA" sz="2000" b="1" i="1" u="sng" dirty="0">
                <a:solidFill>
                  <a:schemeClr val="tx1">
                    <a:lumMod val="95000"/>
                    <a:lumOff val="5000"/>
                  </a:schemeClr>
                </a:solidFill>
              </a:rPr>
              <a:t>Група 2</a:t>
            </a:r>
            <a:r>
              <a:rPr lang="uk-UA" sz="2000" b="1" dirty="0">
                <a:solidFill>
                  <a:srgbClr val="FFFFFF"/>
                </a:solidFill>
              </a:rPr>
              <a:t>.  Скласти план  «Наукова діяльність М.Грушевського», користуючись  вказаним вище довідником , с.183-185 та Шаров І. 100 видатних імен України. К.: Альтернатив, 1999, с. 370-378.</a:t>
            </a:r>
            <a:endParaRPr lang="ru-RU" sz="2000" b="1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714356"/>
            <a:ext cx="8153400" cy="70007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Біографія М. С. Грушевського.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58" y="1500174"/>
            <a:ext cx="8501122" cy="5143536"/>
          </a:xfrm>
        </p:spPr>
        <p:txBody>
          <a:bodyPr>
            <a:normAutofit fontScale="40000" lnSpcReduction="20000"/>
          </a:bodyPr>
          <a:lstStyle/>
          <a:p>
            <a:r>
              <a:rPr lang="uk-UA" dirty="0" smtClean="0"/>
              <a:t>17 (29) вересня 1866 року    у </a:t>
            </a:r>
            <a:r>
              <a:rPr lang="uk-UA" dirty="0" err="1" smtClean="0"/>
              <a:t>Холмі</a:t>
            </a:r>
            <a:r>
              <a:rPr lang="uk-UA" dirty="0" smtClean="0"/>
              <a:t> (нині Польща)народився М. С. Грушевський в     родині вчителя словесності ,але виріс на Кавказі;  </a:t>
            </a:r>
            <a:endParaRPr lang="ru-RU" dirty="0" smtClean="0"/>
          </a:p>
          <a:p>
            <a:r>
              <a:rPr lang="uk-UA" dirty="0" smtClean="0"/>
              <a:t>1880-1886 </a:t>
            </a:r>
            <a:r>
              <a:rPr lang="uk-UA" dirty="0" err="1" smtClean="0"/>
              <a:t>р.р</a:t>
            </a:r>
            <a:r>
              <a:rPr lang="uk-UA" dirty="0" smtClean="0"/>
              <a:t>. навчався в </a:t>
            </a:r>
            <a:r>
              <a:rPr lang="uk-UA" dirty="0" err="1" smtClean="0"/>
              <a:t>Тифліській</a:t>
            </a:r>
            <a:r>
              <a:rPr lang="uk-UA" dirty="0" smtClean="0"/>
              <a:t> гімназії, де почалося свідоме  захоплення українською історією та літературою  </a:t>
            </a:r>
            <a:endParaRPr lang="ru-RU" dirty="0" smtClean="0"/>
          </a:p>
          <a:p>
            <a:r>
              <a:rPr lang="uk-UA" dirty="0" smtClean="0"/>
              <a:t>1886 р. продовжує здобувати освіту на історико-філологічному факультеті Київського університету ; під керівництвом В. Антоновича підготував свої студентські наукові праці</a:t>
            </a:r>
            <a:endParaRPr lang="ru-RU" dirty="0" smtClean="0"/>
          </a:p>
          <a:p>
            <a:r>
              <a:rPr lang="uk-UA" dirty="0" smtClean="0"/>
              <a:t>1894 р. За рекомендацією В. Антоновича отримав посаду професора першої на українських землях кафедри історії     України у Львівському університеті;</a:t>
            </a:r>
          </a:p>
          <a:p>
            <a:r>
              <a:rPr lang="uk-UA" dirty="0" smtClean="0"/>
              <a:t>1894-1914р.р. курси лекцій в університеті, створення власної історичної  наукової школи, напружена праця в Науковому  товаристві імені Шевченка; </a:t>
            </a:r>
            <a:endParaRPr lang="ru-RU" dirty="0" smtClean="0"/>
          </a:p>
          <a:p>
            <a:r>
              <a:rPr lang="uk-UA" dirty="0" smtClean="0"/>
              <a:t>1897 р. по 1913 р. очолював Наукове товариство імені Шевченка</a:t>
            </a:r>
            <a:endParaRPr lang="ru-RU" dirty="0" smtClean="0"/>
          </a:p>
          <a:p>
            <a:r>
              <a:rPr lang="uk-UA" dirty="0" smtClean="0"/>
              <a:t>1898 р. побачив світ перший том   фундаментальної «</a:t>
            </a:r>
            <a:r>
              <a:rPr lang="uk-UA" dirty="0" err="1" smtClean="0"/>
              <a:t>України-Руси</a:t>
            </a:r>
            <a:r>
              <a:rPr lang="uk-UA" dirty="0" smtClean="0"/>
              <a:t>»;</a:t>
            </a:r>
            <a:endParaRPr lang="ru-RU" dirty="0" smtClean="0"/>
          </a:p>
          <a:p>
            <a:r>
              <a:rPr lang="uk-UA" dirty="0" smtClean="0"/>
              <a:t>1899р. заснував в Галичині Українську національно-демократичну партію;</a:t>
            </a:r>
            <a:endParaRPr lang="ru-RU" dirty="0" smtClean="0"/>
          </a:p>
          <a:p>
            <a:r>
              <a:rPr lang="uk-UA" dirty="0" smtClean="0"/>
              <a:t>1905р. повернувся в Київ, : створює наукове товариство; </a:t>
            </a:r>
          </a:p>
          <a:p>
            <a:r>
              <a:rPr lang="uk-UA" dirty="0" smtClean="0"/>
              <a:t>1908р. створює в Києві позапартійне «Товариство українських поступовців»;</a:t>
            </a:r>
            <a:endParaRPr lang="ru-RU" dirty="0" smtClean="0"/>
          </a:p>
          <a:p>
            <a:r>
              <a:rPr lang="uk-UA" dirty="0" smtClean="0"/>
              <a:t>1914-1917р.р. з початком І світової війни відразу ж був заарештований Заслання відбував у Симбірську, Казані, Москві;</a:t>
            </a:r>
            <a:endParaRPr lang="ru-RU" dirty="0" smtClean="0"/>
          </a:p>
          <a:p>
            <a:r>
              <a:rPr lang="uk-UA" dirty="0" smtClean="0"/>
              <a:t>1917 – 1918р.р. лідер Української революції, голова Центральної Ради за його участі були  складені та прийняті всі чотири  універсали  Центральної Ради;</a:t>
            </a:r>
            <a:endParaRPr lang="ru-RU" dirty="0" smtClean="0"/>
          </a:p>
          <a:p>
            <a:r>
              <a:rPr lang="uk-UA" dirty="0" smtClean="0"/>
              <a:t> 1919р. емігрував, проживав у Празі, Відні;    </a:t>
            </a:r>
            <a:endParaRPr lang="ru-RU" dirty="0" smtClean="0"/>
          </a:p>
          <a:p>
            <a:r>
              <a:rPr lang="uk-UA" dirty="0" smtClean="0"/>
              <a:t> 1924 р. пішов на компроміс з встановленою в Україні радянською владою і повернувся на Батьківщину; </a:t>
            </a:r>
            <a:endParaRPr lang="ru-RU" dirty="0" smtClean="0"/>
          </a:p>
          <a:p>
            <a:r>
              <a:rPr lang="uk-UA" dirty="0" smtClean="0"/>
              <a:t>1931 р. виїхав до Москви, підданий короткочасному арешту у справі так званого "Українського національного центру".</a:t>
            </a:r>
            <a:endParaRPr lang="ru-RU" dirty="0" smtClean="0"/>
          </a:p>
          <a:p>
            <a:r>
              <a:rPr lang="uk-UA" dirty="0" smtClean="0"/>
              <a:t>24 листопада 1934р.      перебуваючи в санаторії в Кисловодську помер, похований В Києві на Байковому кладовищі.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70007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58" y="1142984"/>
            <a:ext cx="8572560" cy="5286412"/>
          </a:xfrm>
        </p:spPr>
        <p:txBody>
          <a:bodyPr>
            <a:noAutofit/>
          </a:bodyPr>
          <a:lstStyle/>
          <a:p>
            <a:pPr>
              <a:buNone/>
            </a:pPr>
            <a:endParaRPr lang="ru-RU" sz="1400" dirty="0" smtClean="0"/>
          </a:p>
          <a:p>
            <a:pPr>
              <a:buNone/>
            </a:pPr>
            <a:r>
              <a:rPr lang="uk-UA" sz="1400" dirty="0" smtClean="0"/>
              <a:t>І.  М.Грушевський видатний історик.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uk-UA" sz="1400" dirty="0" smtClean="0"/>
              <a:t>      а). наукову діяльність розпочав під керівництвом В.Антоновича в студентські роки;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uk-UA" sz="1400" dirty="0" smtClean="0"/>
              <a:t>      б). створив 10-томну першу системну «Історію </a:t>
            </a:r>
            <a:r>
              <a:rPr lang="uk-UA" sz="1400" dirty="0" err="1" smtClean="0"/>
              <a:t>України-Руси</a:t>
            </a:r>
            <a:r>
              <a:rPr lang="uk-UA" sz="1400" dirty="0" smtClean="0"/>
              <a:t>»;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uk-UA" sz="1400" dirty="0" smtClean="0"/>
              <a:t>      в). автор більш ніж 2 тис. наукових праць серед  яких «</a:t>
            </a:r>
            <a:r>
              <a:rPr lang="uk-UA" sz="1400" dirty="0" err="1" smtClean="0"/>
              <a:t>Очерки</a:t>
            </a:r>
            <a:r>
              <a:rPr lang="uk-UA" sz="1400" dirty="0" smtClean="0"/>
              <a:t> </a:t>
            </a:r>
            <a:r>
              <a:rPr lang="uk-UA" sz="1400" dirty="0" err="1" smtClean="0"/>
              <a:t>истории</a:t>
            </a:r>
            <a:r>
              <a:rPr lang="uk-UA" sz="1400" dirty="0" smtClean="0"/>
              <a:t>   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uk-UA" sz="1400" dirty="0" smtClean="0"/>
              <a:t>                 </a:t>
            </a:r>
            <a:r>
              <a:rPr lang="uk-UA" sz="1400" dirty="0" err="1" smtClean="0"/>
              <a:t>украинского</a:t>
            </a:r>
            <a:r>
              <a:rPr lang="uk-UA" sz="1400" dirty="0" smtClean="0"/>
              <a:t> </a:t>
            </a:r>
            <a:r>
              <a:rPr lang="uk-UA" sz="1400" dirty="0" err="1" smtClean="0"/>
              <a:t>народа</a:t>
            </a:r>
            <a:r>
              <a:rPr lang="uk-UA" sz="1400" dirty="0" smtClean="0"/>
              <a:t>», «Ілюстрована історія  України», «Середні віки Європи»,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uk-UA" sz="1400" dirty="0" smtClean="0"/>
              <a:t>                 «</a:t>
            </a:r>
            <a:r>
              <a:rPr lang="uk-UA" sz="1400" dirty="0" err="1" smtClean="0"/>
              <a:t>Греко-римський</a:t>
            </a:r>
            <a:r>
              <a:rPr lang="uk-UA" sz="1400" dirty="0" smtClean="0"/>
              <a:t>  світ», «Всесвітня історія в короткому огляді»(6 частин);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uk-UA" sz="1400" dirty="0" smtClean="0"/>
              <a:t>      г). створив власну  історичну школу, виховав видатних </a:t>
            </a:r>
            <a:r>
              <a:rPr lang="uk-UA" sz="1400" dirty="0" err="1" smtClean="0"/>
              <a:t>вчених-історикив</a:t>
            </a:r>
            <a:r>
              <a:rPr lang="uk-UA" sz="1400" dirty="0" smtClean="0"/>
              <a:t> – Мирона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uk-UA" sz="1400" dirty="0" smtClean="0"/>
              <a:t>              </a:t>
            </a:r>
            <a:r>
              <a:rPr lang="uk-UA" sz="1400" dirty="0" err="1" smtClean="0"/>
              <a:t>Кордуба</a:t>
            </a:r>
            <a:r>
              <a:rPr lang="uk-UA" sz="1400" dirty="0" smtClean="0"/>
              <a:t>, Івана Крип</a:t>
            </a:r>
            <a:r>
              <a:rPr lang="ru-RU" sz="1400" dirty="0" smtClean="0"/>
              <a:t>`</a:t>
            </a:r>
            <a:r>
              <a:rPr lang="uk-UA" sz="1400" dirty="0" err="1" smtClean="0"/>
              <a:t>якевича</a:t>
            </a:r>
            <a:r>
              <a:rPr lang="uk-UA" sz="1400" dirty="0" smtClean="0"/>
              <a:t>, Степана </a:t>
            </a:r>
            <a:r>
              <a:rPr lang="uk-UA" sz="1400" dirty="0" err="1" smtClean="0"/>
              <a:t>Томашевського</a:t>
            </a:r>
            <a:r>
              <a:rPr lang="uk-UA" sz="1400" dirty="0" smtClean="0"/>
              <a:t> та ін.;</a:t>
            </a:r>
            <a:endParaRPr lang="ru-RU" sz="1400" dirty="0" smtClean="0"/>
          </a:p>
          <a:p>
            <a:pPr>
              <a:buNone/>
            </a:pPr>
            <a:r>
              <a:rPr lang="uk-UA" sz="1400" dirty="0" smtClean="0"/>
              <a:t>ІІ.  М.Грушевський - організатор української науки.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uk-UA" sz="1400" dirty="0" smtClean="0"/>
              <a:t>      а). очолював кафедру історії Східної Європи у Львівському університеті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uk-UA" sz="1400" dirty="0" smtClean="0"/>
              <a:t>      б). обраний головою  Наукового  товариства  ім. Шевченка;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uk-UA" sz="1400" dirty="0" smtClean="0"/>
              <a:t>      в). створив і очолив Археологічну комісію Наукового товариства ім. Шевченка;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uk-UA" sz="1400" dirty="0" smtClean="0"/>
              <a:t>      г).  був дійсним членом  Історичного товариства Нестора Літописця, </a:t>
            </a:r>
            <a:r>
              <a:rPr lang="uk-UA" sz="1400" dirty="0" err="1" smtClean="0"/>
              <a:t>членом-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uk-UA" sz="1400" dirty="0" smtClean="0"/>
              <a:t>           кореспондентом Краківської академії  наук, Археологічної комісії  </a:t>
            </a:r>
            <a:r>
              <a:rPr lang="uk-UA" sz="1400" dirty="0" err="1" smtClean="0"/>
              <a:t>Московсь-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uk-UA" sz="1400" dirty="0" smtClean="0"/>
              <a:t>           кого археологічного товариства , дійсним членом Чеської академії наук;   </a:t>
            </a:r>
          </a:p>
          <a:p>
            <a:pPr>
              <a:buNone/>
            </a:pPr>
            <a:r>
              <a:rPr lang="uk-UA" sz="1400" dirty="0" smtClean="0"/>
              <a:t>ІІІ.  Літературно-публіцистична діяльність .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uk-UA" sz="1400" dirty="0" smtClean="0"/>
              <a:t>        а). разом з І. Франком започаткував  видання «Літературно – наукового  вісника»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uk-UA" sz="1400" dirty="0" smtClean="0"/>
              <a:t>        б).  в юнацькі роки він надрукував ряд художніх оповідань («</a:t>
            </a:r>
            <a:r>
              <a:rPr lang="uk-UA" sz="1400" dirty="0" err="1" smtClean="0"/>
              <a:t>Бех-аль-Джугур</a:t>
            </a:r>
            <a:r>
              <a:rPr lang="uk-UA" sz="1400" dirty="0" smtClean="0"/>
              <a:t>»,                     «П'ятниця», «Бідна дівчина», «Божий попуст» )але ряд його новел так  і не вийшов                    друком, художня проза в збірці «Під зорями»(1928р.);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uk-UA" sz="1400" dirty="0" smtClean="0"/>
              <a:t>        в).  створив п</a:t>
            </a:r>
            <a:r>
              <a:rPr lang="ru-RU" sz="1400" dirty="0" smtClean="0"/>
              <a:t>`</a:t>
            </a:r>
            <a:r>
              <a:rPr lang="uk-UA" sz="1400" dirty="0" err="1" smtClean="0"/>
              <a:t>ятитомник</a:t>
            </a:r>
            <a:r>
              <a:rPr lang="uk-UA" sz="1400" dirty="0" smtClean="0"/>
              <a:t>  історії української літератури (1923-1927);</a:t>
            </a:r>
            <a:endParaRPr lang="ru-RU" sz="1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142976" y="285728"/>
            <a:ext cx="635798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dirty="0" smtClean="0"/>
              <a:t>Найбільший творець живої історії</a:t>
            </a:r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857224" y="857232"/>
            <a:ext cx="635798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dirty="0" smtClean="0"/>
              <a:t>План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785786" y="2000240"/>
            <a:ext cx="2071702" cy="10715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>
                <a:solidFill>
                  <a:schemeClr val="accent2">
                    <a:lumMod val="50000"/>
                  </a:schemeClr>
                </a:solidFill>
              </a:rPr>
              <a:t>Політичні ідеали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500430" y="2071678"/>
            <a:ext cx="2071702" cy="10715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accent2">
                    <a:lumMod val="50000"/>
                  </a:schemeClr>
                </a:solidFill>
              </a:rPr>
              <a:t>Майбутня </a:t>
            </a:r>
            <a:r>
              <a:rPr lang="uk-UA" dirty="0">
                <a:solidFill>
                  <a:schemeClr val="accent2">
                    <a:lumMod val="50000"/>
                  </a:schemeClr>
                </a:solidFill>
              </a:rPr>
              <a:t>доля України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215074" y="2071678"/>
            <a:ext cx="2071702" cy="10715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>
                <a:solidFill>
                  <a:schemeClr val="accent2">
                    <a:lumMod val="50000"/>
                  </a:schemeClr>
                </a:solidFill>
              </a:rPr>
              <a:t>Вирішення національного питання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9" name="Прямоугольник с двумя скругленными противолежащими углами 8"/>
          <p:cNvSpPr/>
          <p:nvPr/>
        </p:nvSpPr>
        <p:spPr>
          <a:xfrm>
            <a:off x="857224" y="3286124"/>
            <a:ext cx="1928826" cy="3429024"/>
          </a:xfrm>
          <a:prstGeom prst="round2DiagRect">
            <a:avLst>
              <a:gd name="adj1" fmla="val 38182"/>
              <a:gd name="adj2" fmla="val 4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1400" dirty="0">
                <a:solidFill>
                  <a:schemeClr val="accent2">
                    <a:lumMod val="50000"/>
                  </a:schemeClr>
                </a:solidFill>
              </a:rPr>
              <a:t>- </a:t>
            </a:r>
            <a:r>
              <a:rPr lang="uk-UA" sz="1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відродження </a:t>
            </a:r>
            <a:r>
              <a:rPr lang="uk-UA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Української </a:t>
            </a:r>
            <a:r>
              <a:rPr lang="uk-UA" sz="1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держави</a:t>
            </a:r>
            <a:endParaRPr lang="ru-RU" sz="14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1400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uk-UA" sz="1400" b="1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державні</a:t>
            </a:r>
            <a:r>
              <a:rPr lang="uk-UA" sz="1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права</a:t>
            </a:r>
            <a:endParaRPr lang="ru-RU" sz="14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українському народу</a:t>
            </a:r>
            <a:endParaRPr lang="ru-RU" sz="14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-державність-запорука вільного розвитку народу</a:t>
            </a:r>
            <a:endParaRPr lang="ru-RU" sz="14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1400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-державність</a:t>
            </a:r>
            <a:r>
              <a:rPr lang="uk-UA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будована на </a:t>
            </a:r>
            <a:r>
              <a:rPr lang="uk-UA" sz="1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демократичних </a:t>
            </a:r>
            <a:r>
              <a:rPr lang="uk-UA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підвалинах</a:t>
            </a:r>
            <a:endParaRPr lang="ru-RU" sz="14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с двумя скругленными противолежащими углами 9"/>
          <p:cNvSpPr/>
          <p:nvPr/>
        </p:nvSpPr>
        <p:spPr>
          <a:xfrm>
            <a:off x="6357950" y="3357562"/>
            <a:ext cx="1857388" cy="3214710"/>
          </a:xfrm>
          <a:prstGeom prst="round2DiagRect">
            <a:avLst>
              <a:gd name="adj1" fmla="val 0"/>
              <a:gd name="adj2" fmla="val 3711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1400" dirty="0">
                <a:solidFill>
                  <a:schemeClr val="accent2">
                    <a:lumMod val="50000"/>
                  </a:schemeClr>
                </a:solidFill>
              </a:rPr>
              <a:t>- вільний, </a:t>
            </a:r>
            <a:r>
              <a:rPr lang="uk-UA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великий український народ</a:t>
            </a:r>
            <a:endParaRPr lang="ru-RU" sz="14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1400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-будує</a:t>
            </a:r>
            <a:r>
              <a:rPr lang="uk-UA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свою долю  в нових умовах свободи</a:t>
            </a:r>
            <a:endParaRPr lang="ru-RU" sz="14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Україна не тільки для українців, а для всіх, хто живе на Україні</a:t>
            </a:r>
            <a:endParaRPr lang="ru-RU" sz="14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571868" y="3357562"/>
            <a:ext cx="1928826" cy="32861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1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від</a:t>
            </a:r>
            <a:endParaRPr lang="ru-RU" sz="14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1400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-національно-територіальаої</a:t>
            </a:r>
            <a:endParaRPr lang="ru-RU" sz="14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автономії України в Російській федеративній республіці </a:t>
            </a:r>
            <a:endParaRPr lang="ru-RU" sz="14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1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 </a:t>
            </a:r>
            <a:endParaRPr lang="ru-RU" sz="14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1400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-державної</a:t>
            </a:r>
            <a:r>
              <a:rPr lang="uk-UA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незалежності.</a:t>
            </a:r>
            <a:endParaRPr lang="ru-RU" sz="14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1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будущині:</a:t>
            </a:r>
            <a:endParaRPr lang="ru-RU" sz="14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1400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-Україна</a:t>
            </a:r>
            <a:r>
              <a:rPr lang="uk-UA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ввійде в склад федерації Європейської</a:t>
            </a:r>
            <a:endParaRPr lang="ru-RU" sz="14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714480" y="214290"/>
            <a:ext cx="5429288" cy="1500198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800" b="1" dirty="0" smtClean="0">
                <a:solidFill>
                  <a:schemeClr val="accent4">
                    <a:lumMod val="75000"/>
                  </a:schemeClr>
                </a:solidFill>
                <a:latin typeface="AnastasiaScript" pitchFamily="2" charset="0"/>
              </a:rPr>
              <a:t>Погляди М.С.Грушевського</a:t>
            </a:r>
            <a:endParaRPr lang="ru-RU" sz="4800" b="1" dirty="0" smtClean="0">
              <a:solidFill>
                <a:schemeClr val="accent4">
                  <a:lumMod val="75000"/>
                </a:schemeClr>
              </a:solidFill>
              <a:latin typeface="AnastasiaScript" pitchFamily="2" charset="0"/>
            </a:endParaRPr>
          </a:p>
          <a:p>
            <a:pPr algn="ctr"/>
            <a:endParaRPr lang="ru-RU" dirty="0"/>
          </a:p>
        </p:txBody>
      </p:sp>
      <p:cxnSp>
        <p:nvCxnSpPr>
          <p:cNvPr id="19" name="Прямая соединительная линия 18"/>
          <p:cNvCxnSpPr>
            <a:stCxn id="12" idx="2"/>
          </p:cNvCxnSpPr>
          <p:nvPr/>
        </p:nvCxnSpPr>
        <p:spPr>
          <a:xfrm rot="5400000">
            <a:off x="4286248" y="1857364"/>
            <a:ext cx="28575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6357950" y="1714488"/>
            <a:ext cx="500066" cy="2857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rot="10800000" flipV="1">
            <a:off x="2214546" y="1714488"/>
            <a:ext cx="428628" cy="2143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212</TotalTime>
  <Words>595</Words>
  <Application>Microsoft Office PowerPoint</Application>
  <PresentationFormat>Экран (4:3)</PresentationFormat>
  <Paragraphs>73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Обычная</vt:lpstr>
      <vt:lpstr>Слайд 1</vt:lpstr>
      <vt:lpstr>Після уроку кожен учень повинен: </vt:lpstr>
      <vt:lpstr> 29 вересня 2016р. відзначатиметься  15 0-річчя з дня народження Михайла Грушевського (1866-1934),  </vt:lpstr>
      <vt:lpstr>Михайло Грушевський:</vt:lpstr>
      <vt:lpstr>План уроку</vt:lpstr>
      <vt:lpstr>Робота в групах</vt:lpstr>
      <vt:lpstr>Біографія М. С. Грушевського. </vt:lpstr>
      <vt:lpstr> </vt:lpstr>
      <vt:lpstr>Слайд 9</vt:lpstr>
      <vt:lpstr>Домашнє завдання.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21</cp:revision>
  <dcterms:created xsi:type="dcterms:W3CDTF">2015-09-13T10:03:52Z</dcterms:created>
  <dcterms:modified xsi:type="dcterms:W3CDTF">2015-09-13T13:59:52Z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139180</vt:lpwstr>
  </property>
  <property fmtid="{D5CDD505-2E9C-101B-9397-08002B2CF9AE}" name="NXPowerLiteVersion" pid="3">
    <vt:lpwstr>D4.1.4</vt:lpwstr>
  </property>
</Properties>
</file>