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3" r:id="rId3"/>
    <p:sldId id="258" r:id="rId4"/>
    <p:sldId id="274" r:id="rId5"/>
    <p:sldId id="259" r:id="rId6"/>
    <p:sldId id="260" r:id="rId7"/>
    <p:sldId id="261" r:id="rId8"/>
    <p:sldId id="275" r:id="rId9"/>
    <p:sldId id="263" r:id="rId10"/>
    <p:sldId id="262" r:id="rId11"/>
    <p:sldId id="265" r:id="rId12"/>
    <p:sldId id="266" r:id="rId13"/>
    <p:sldId id="276" r:id="rId14"/>
    <p:sldId id="267" r:id="rId15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3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phe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0374" y="0"/>
            <a:ext cx="2293626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3581400"/>
            <a:ext cx="3962400" cy="2133600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2438400" y="1447800"/>
            <a:ext cx="3962400" cy="2133600"/>
          </a:xfrm>
        </p:spPr>
        <p:txBody>
          <a:bodyPr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>
          <a:xfrm>
            <a:off x="3582988" y="6426201"/>
            <a:ext cx="2819399" cy="126999"/>
          </a:xfrm>
        </p:spPr>
        <p:txBody>
          <a:bodyPr/>
          <a:lstStyle/>
          <a:p>
            <a:fld id="{C0A23B1F-0C7A-44B1-9ED8-7B0FE0F159C0}" type="datetimeFigureOut">
              <a:rPr lang="uk-UA" smtClean="0"/>
              <a:t>17.08.2015</a:t>
            </a:fld>
            <a:endParaRPr lang="uk-UA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>
          <a:xfrm>
            <a:off x="6414976" y="6400800"/>
            <a:ext cx="457200" cy="152400"/>
          </a:xfrm>
        </p:spPr>
        <p:txBody>
          <a:bodyPr/>
          <a:lstStyle>
            <a:lvl1pPr algn="r">
              <a:defRPr/>
            </a:lvl1pPr>
          </a:lstStyle>
          <a:p>
            <a:fld id="{89ACEDA6-C5A4-4765-BB9D-E9E54FB2F6BD}" type="slidenum">
              <a:rPr lang="uk-UA" smtClean="0"/>
              <a:t>‹#›</a:t>
            </a:fld>
            <a:endParaRPr lang="uk-UA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>
          <a:xfrm>
            <a:off x="3581400" y="6296248"/>
            <a:ext cx="2820987" cy="152400"/>
          </a:xfrm>
        </p:spPr>
        <p:txBody>
          <a:bodyPr/>
          <a:lstStyle/>
          <a:p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23B1F-0C7A-44B1-9ED8-7B0FE0F159C0}" type="datetimeFigureOut">
              <a:rPr lang="uk-UA" smtClean="0"/>
              <a:t>17.08.2015</a:t>
            </a:fld>
            <a:endParaRPr lang="uk-UA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9ACEDA6-C5A4-4765-BB9D-E9E54FB2F6BD}" type="slidenum">
              <a:rPr lang="uk-UA" smtClean="0"/>
              <a:t>‹#›</a:t>
            </a:fld>
            <a:endParaRPr lang="uk-UA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23B1F-0C7A-44B1-9ED8-7B0FE0F159C0}" type="datetimeFigureOut">
              <a:rPr lang="uk-UA" smtClean="0"/>
              <a:t>17.08.2015</a:t>
            </a:fld>
            <a:endParaRPr lang="uk-UA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9ACEDA6-C5A4-4765-BB9D-E9E54FB2F6BD}" type="slidenum">
              <a:rPr lang="uk-UA" smtClean="0"/>
              <a:t>‹#›</a:t>
            </a:fld>
            <a:endParaRPr lang="uk-UA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3657600" cy="5714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23B1F-0C7A-44B1-9ED8-7B0FE0F159C0}" type="datetimeFigureOut">
              <a:rPr lang="uk-UA" smtClean="0"/>
              <a:t>17.08.2015</a:t>
            </a:fld>
            <a:endParaRPr lang="uk-UA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9ACEDA6-C5A4-4765-BB9D-E9E54FB2F6BD}" type="slidenum">
              <a:rPr lang="uk-UA" smtClean="0"/>
              <a:t>‹#›</a:t>
            </a:fld>
            <a:endParaRPr lang="uk-UA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phe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0" y="0"/>
            <a:ext cx="2293626" cy="6858000"/>
          </a:xfrm>
          <a:prstGeom prst="rect">
            <a:avLst/>
          </a:prstGeom>
        </p:spPr>
      </p:pic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839788" y="6426201"/>
            <a:ext cx="2819399" cy="126999"/>
          </a:xfrm>
        </p:spPr>
        <p:txBody>
          <a:bodyPr/>
          <a:lstStyle/>
          <a:p>
            <a:fld id="{C0A23B1F-0C7A-44B1-9ED8-7B0FE0F159C0}" type="datetimeFigureOut">
              <a:rPr lang="uk-UA" smtClean="0"/>
              <a:t>17.08.2015</a:t>
            </a:fld>
            <a:endParaRPr lang="uk-UA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4116388" y="6400800"/>
            <a:ext cx="533400" cy="152400"/>
          </a:xfrm>
        </p:spPr>
        <p:txBody>
          <a:bodyPr/>
          <a:lstStyle/>
          <a:p>
            <a:fld id="{89ACEDA6-C5A4-4765-BB9D-E9E54FB2F6BD}" type="slidenum">
              <a:rPr lang="uk-UA" smtClean="0"/>
              <a:t>‹#›</a:t>
            </a:fld>
            <a:endParaRPr lang="uk-UA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838200" y="6296248"/>
            <a:ext cx="2820987" cy="152400"/>
          </a:xfrm>
        </p:spPr>
        <p:txBody>
          <a:bodyPr/>
          <a:lstStyle/>
          <a:p>
            <a:endParaRPr lang="uk-UA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457200" y="1828800"/>
            <a:ext cx="3200400" cy="1752600"/>
          </a:xfrm>
        </p:spPr>
        <p:txBody>
          <a:bodyPr anchor="b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3578224"/>
            <a:ext cx="3200645" cy="1459767"/>
          </a:xfrm>
        </p:spPr>
        <p:txBody>
          <a:bodyPr anchor="t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 lang="en-US" sz="14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34290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572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23B1F-0C7A-44B1-9ED8-7B0FE0F159C0}" type="datetimeFigureOut">
              <a:rPr lang="uk-UA" smtClean="0"/>
              <a:t>17.08.2015</a:t>
            </a:fld>
            <a:endParaRPr lang="uk-UA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9ACEDA6-C5A4-4765-BB9D-E9E54FB2F6BD}" type="slidenum">
              <a:rPr lang="uk-UA" smtClean="0"/>
              <a:t>‹#›</a:t>
            </a:fld>
            <a:endParaRPr lang="uk-UA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75238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675288"/>
            <a:ext cx="3581400" cy="2525112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 baseline="0"/>
            </a:lvl4pPr>
            <a:lvl5pPr>
              <a:buFont typeface="Wingdings" pitchFamily="2" charset="2"/>
              <a:buChar char="§"/>
              <a:defRPr sz="1400"/>
            </a:lvl5pPr>
            <a:lvl6pPr>
              <a:buFont typeface="Wingdings" pitchFamily="2" charset="2"/>
              <a:buChar char="§"/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199" y="3429000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199" y="3840162"/>
            <a:ext cx="3581400" cy="2515198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23B1F-0C7A-44B1-9ED8-7B0FE0F159C0}" type="datetimeFigureOut">
              <a:rPr lang="uk-UA" smtClean="0"/>
              <a:t>17.08.2015</a:t>
            </a:fld>
            <a:endParaRPr lang="uk-UA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9ACEDA6-C5A4-4765-BB9D-E9E54FB2F6BD}" type="slidenum">
              <a:rPr lang="uk-UA" smtClean="0"/>
              <a:t>‹#›</a:t>
            </a:fld>
            <a:endParaRPr lang="uk-UA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3800" y="457200"/>
            <a:ext cx="3962400" cy="571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23B1F-0C7A-44B1-9ED8-7B0FE0F159C0}" type="datetimeFigureOut">
              <a:rPr lang="uk-UA" smtClean="0"/>
              <a:t>17.08.2015</a:t>
            </a:fld>
            <a:endParaRPr lang="uk-UA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9ACEDA6-C5A4-4765-BB9D-E9E54FB2F6BD}" type="slidenum">
              <a:rPr lang="uk-UA" smtClean="0"/>
              <a:t>‹#›</a:t>
            </a:fld>
            <a:endParaRPr lang="uk-UA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23B1F-0C7A-44B1-9ED8-7B0FE0F159C0}" type="datetimeFigureOut">
              <a:rPr lang="uk-UA" smtClean="0"/>
              <a:t>17.08.2015</a:t>
            </a:fld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9ACEDA6-C5A4-4765-BB9D-E9E54FB2F6BD}" type="slidenum">
              <a:rPr lang="uk-UA" smtClean="0"/>
              <a:t>‹#›</a:t>
            </a:fld>
            <a:endParaRPr lang="uk-UA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1600" y="1676400"/>
            <a:ext cx="2514600" cy="1874837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76400"/>
            <a:ext cx="4700016" cy="3505200"/>
          </a:xfrm>
        </p:spPr>
        <p:txBody>
          <a:bodyPr>
            <a:normAutofit/>
          </a:bodyPr>
          <a:lstStyle>
            <a:lvl1pPr marL="228600" indent="-182880"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00" y="3552372"/>
            <a:ext cx="22098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23B1F-0C7A-44B1-9ED8-7B0FE0F159C0}" type="datetimeFigureOut">
              <a:rPr lang="uk-UA" smtClean="0"/>
              <a:t>17.08.2015</a:t>
            </a:fld>
            <a:endParaRPr lang="uk-UA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9ACEDA6-C5A4-4765-BB9D-E9E54FB2F6BD}" type="slidenum">
              <a:rPr lang="uk-UA" smtClean="0"/>
              <a:t>‹#›</a:t>
            </a:fld>
            <a:endParaRPr lang="uk-UA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800" y="1676400"/>
            <a:ext cx="4696967" cy="3505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181600" y="1676400"/>
            <a:ext cx="2514600" cy="1875972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00" y="3552372"/>
            <a:ext cx="22098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23B1F-0C7A-44B1-9ED8-7B0FE0F159C0}" type="datetimeFigureOut">
              <a:rPr lang="uk-UA" smtClean="0"/>
              <a:t>17.08.2015</a:t>
            </a:fld>
            <a:endParaRPr lang="uk-UA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9ACEDA6-C5A4-4765-BB9D-E9E54FB2F6BD}" type="slidenum">
              <a:rPr lang="uk-UA" smtClean="0"/>
              <a:t>‹#›</a:t>
            </a:fld>
            <a:endParaRPr lang="uk-UA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phere2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8823693" y="0"/>
            <a:ext cx="320307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57200"/>
            <a:ext cx="3657600" cy="5714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7772400" y="6400800"/>
            <a:ext cx="533400" cy="152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9ACEDA6-C5A4-4765-BB9D-E9E54FB2F6BD}" type="slidenum">
              <a:rPr lang="uk-UA" smtClean="0"/>
              <a:t>‹#›</a:t>
            </a:fld>
            <a:endParaRPr lang="uk-UA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2"/>
          </p:nvPr>
        </p:nvSpPr>
        <p:spPr>
          <a:xfrm>
            <a:off x="4876801" y="6426201"/>
            <a:ext cx="2819399" cy="126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0A23B1F-0C7A-44B1-9ED8-7B0FE0F159C0}" type="datetimeFigureOut">
              <a:rPr lang="uk-UA" smtClean="0"/>
              <a:t>17.08.2015</a:t>
            </a:fld>
            <a:endParaRPr lang="uk-UA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875213" y="6296248"/>
            <a:ext cx="2820987" cy="1524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r" defTabSz="914400" rtl="0" eaLnBrk="1" latinLnBrk="0" hangingPunct="1">
        <a:spcBef>
          <a:spcPct val="0"/>
        </a:spcBef>
        <a:buNone/>
        <a:defRPr sz="2800" kern="1200">
          <a:gradFill>
            <a:gsLst>
              <a:gs pos="0">
                <a:schemeClr val="tx1">
                  <a:lumMod val="50000"/>
                </a:schemeClr>
              </a:gs>
              <a:gs pos="61000">
                <a:schemeClr val="tx1"/>
              </a:gs>
            </a:gsLst>
            <a:lin ang="5400000" scaled="0"/>
          </a:gradFill>
          <a:effectLst/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8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2pPr>
      <a:lvl3pPr marL="59436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3pPr>
      <a:lvl4pPr marL="77724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4pPr>
      <a:lvl5pPr marL="96012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5pPr>
      <a:lvl6pPr marL="114300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32588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50876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69164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5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0.xml.rels><?xml version="1.0" encoding="UTF-8" standalone="yes" ?><Relationships xmlns="http://schemas.openxmlformats.org/package/2006/relationships"><Relationship Id="rId8" Target="../media/image38.jpeg" Type="http://schemas.openxmlformats.org/officeDocument/2006/relationships/image"/><Relationship Id="rId3" Target="../media/image33.jpeg" Type="http://schemas.openxmlformats.org/officeDocument/2006/relationships/image"/><Relationship Id="rId7" Target="../media/image37.jpeg" Type="http://schemas.openxmlformats.org/officeDocument/2006/relationships/image"/><Relationship Id="rId2" Target="../media/image32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36.jpeg" Type="http://schemas.openxmlformats.org/officeDocument/2006/relationships/image"/><Relationship Id="rId5" Target="../media/image35.jpeg" Type="http://schemas.openxmlformats.org/officeDocument/2006/relationships/image"/><Relationship Id="rId4" Target="../media/image34.jpeg" Type="http://schemas.openxmlformats.org/officeDocument/2006/relationships/image"/></Relationships>
</file>

<file path=ppt/slides/_rels/slide11.xml.rels><?xml version="1.0" encoding="UTF-8" standalone="yes" ?><Relationships xmlns="http://schemas.openxmlformats.org/package/2006/relationships"><Relationship Id="rId3" Target="../media/image40.jpeg" Type="http://schemas.openxmlformats.org/officeDocument/2006/relationships/image"/><Relationship Id="rId2" Target="../media/image39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43.jpeg" Type="http://schemas.openxmlformats.org/officeDocument/2006/relationships/image"/><Relationship Id="rId5" Target="../media/image42.jpeg" Type="http://schemas.openxmlformats.org/officeDocument/2006/relationships/image"/><Relationship Id="rId4" Target="../media/image41.jpeg" Type="http://schemas.openxmlformats.org/officeDocument/2006/relationships/image"/></Relationships>
</file>

<file path=ppt/slides/_rels/slide12.xml.rels><?xml version="1.0" encoding="UTF-8" standalone="yes" ?><Relationships xmlns="http://schemas.openxmlformats.org/package/2006/relationships"><Relationship Id="rId3" Target="../media/image45.jpeg" Type="http://schemas.openxmlformats.org/officeDocument/2006/relationships/image"/><Relationship Id="rId2" Target="../media/image44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48.jpeg" Type="http://schemas.openxmlformats.org/officeDocument/2006/relationships/image"/><Relationship Id="rId5" Target="../media/image47.jpeg" Type="http://schemas.openxmlformats.org/officeDocument/2006/relationships/image"/><Relationship Id="rId4" Target="../media/image46.jpeg" Type="http://schemas.openxmlformats.org/officeDocument/2006/relationships/image"/></Relationships>
</file>

<file path=ppt/slides/_rels/slide13.xml.rels><?xml version="1.0" encoding="UTF-8" standalone="yes" ?><Relationships xmlns="http://schemas.openxmlformats.org/package/2006/relationships"><Relationship Id="rId3" Target="../media/image50.jpeg" Type="http://schemas.openxmlformats.org/officeDocument/2006/relationships/image"/><Relationship Id="rId2" Target="../media/image49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51.jpeg" Type="http://schemas.openxmlformats.org/officeDocument/2006/relationships/image"/></Relationships>
</file>

<file path=ppt/slides/_rels/slide14.xml.rels><?xml version="1.0" encoding="UTF-8" standalone="yes" ?><Relationships xmlns="http://schemas.openxmlformats.org/package/2006/relationships"><Relationship Id="rId3" Target="../media/image53.jpeg" Type="http://schemas.openxmlformats.org/officeDocument/2006/relationships/image"/><Relationship Id="rId2" Target="../media/image52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54.jpeg" Type="http://schemas.openxmlformats.org/officeDocument/2006/relationships/image"/></Relationships>
</file>

<file path=ppt/slides/_rels/slide2.xml.rels><?xml version="1.0" encoding="UTF-8" standalone="yes" ?><Relationships xmlns="http://schemas.openxmlformats.org/package/2006/relationships"><Relationship Id="rId3" Target="../media/image7.png" Type="http://schemas.openxmlformats.org/officeDocument/2006/relationships/image"/><Relationship Id="rId2" Target="../media/image6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3.xml.rels><?xml version="1.0" encoding="UTF-8" standalone="yes" ?><Relationships xmlns="http://schemas.openxmlformats.org/package/2006/relationships"><Relationship Id="rId3" Target="../media/image9.jpe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10.png" Type="http://schemas.openxmlformats.org/officeDocument/2006/relationships/image"/></Relationships>
</file>

<file path=ppt/slides/_rels/slide4.xml.rels><?xml version="1.0" encoding="UTF-8" standalone="yes" ?><Relationships xmlns="http://schemas.openxmlformats.org/package/2006/relationships"><Relationship Id="rId2" Target="../media/image1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5.xml.rels><?xml version="1.0" encoding="UTF-8" standalone="yes" ?><Relationships xmlns="http://schemas.openxmlformats.org/package/2006/relationships"><Relationship Id="rId3" Target="../media/image13.png" Type="http://schemas.openxmlformats.org/officeDocument/2006/relationships/image"/><Relationship Id="rId2" Target="../media/image12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14.png" Type="http://schemas.openxmlformats.org/officeDocument/2006/relationships/image"/></Relationships>
</file>

<file path=ppt/slides/_rels/slide6.xml.rels><?xml version="1.0" encoding="UTF-8" standalone="yes" ?><Relationships xmlns="http://schemas.openxmlformats.org/package/2006/relationships"><Relationship Id="rId3" Target="../media/image16.jpeg" Type="http://schemas.openxmlformats.org/officeDocument/2006/relationships/image"/><Relationship Id="rId2" Target="../media/image15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19.jpeg" Type="http://schemas.openxmlformats.org/officeDocument/2006/relationships/image"/><Relationship Id="rId5" Target="../media/image18.jpeg" Type="http://schemas.openxmlformats.org/officeDocument/2006/relationships/image"/><Relationship Id="rId4" Target="../media/image17.jpeg" Type="http://schemas.openxmlformats.org/officeDocument/2006/relationships/image"/></Relationships>
</file>

<file path=ppt/slides/_rels/slide7.xml.rels><?xml version="1.0" encoding="UTF-8" standalone="yes" ?><Relationships xmlns="http://schemas.openxmlformats.org/package/2006/relationships"><Relationship Id="rId2" Target="../media/image2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8.xml.rels><?xml version="1.0" encoding="UTF-8" standalone="yes" ?><Relationships xmlns="http://schemas.openxmlformats.org/package/2006/relationships"><Relationship Id="rId3" Target="../media/image22.jpeg" Type="http://schemas.openxmlformats.org/officeDocument/2006/relationships/image"/><Relationship Id="rId2" Target="../media/image21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24.jpeg" Type="http://schemas.openxmlformats.org/officeDocument/2006/relationships/image"/><Relationship Id="rId4" Target="../media/image23.jpeg" Type="http://schemas.openxmlformats.org/officeDocument/2006/relationships/image"/></Relationships>
</file>

<file path=ppt/slides/_rels/slide9.xml.rels><?xml version="1.0" encoding="UTF-8" standalone="yes" ?><Relationships xmlns="http://schemas.openxmlformats.org/package/2006/relationships"><Relationship Id="rId8" Target="../media/image31.jpeg" Type="http://schemas.openxmlformats.org/officeDocument/2006/relationships/image"/><Relationship Id="rId3" Target="../media/image26.jpeg" Type="http://schemas.openxmlformats.org/officeDocument/2006/relationships/image"/><Relationship Id="rId7" Target="../media/image30.jpeg" Type="http://schemas.openxmlformats.org/officeDocument/2006/relationships/image"/><Relationship Id="rId2" Target="../media/image25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29.jpeg" Type="http://schemas.openxmlformats.org/officeDocument/2006/relationships/image"/><Relationship Id="rId5" Target="../media/image28.jpeg" Type="http://schemas.openxmlformats.org/officeDocument/2006/relationships/image"/><Relationship Id="rId4" Target="../media/image27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404" y="1989713"/>
            <a:ext cx="9144000" cy="4879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81099">
            <a:off x="381599" y="206752"/>
            <a:ext cx="2582732" cy="2317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5976" y="5157193"/>
            <a:ext cx="4608512" cy="1644766"/>
          </a:xfrm>
        </p:spPr>
        <p:txBody>
          <a:bodyPr>
            <a:normAutofit/>
          </a:bodyPr>
          <a:lstStyle/>
          <a:p>
            <a:pPr lvl="0" algn="l" fontAlgn="base">
              <a:spcBef>
                <a:spcPct val="0"/>
              </a:spcBef>
              <a:spcAft>
                <a:spcPct val="0"/>
              </a:spcAft>
            </a:pPr>
            <a:r>
              <a:rPr lang="uk-UA" sz="24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Arial" pitchFamily="34" charset="0"/>
              </a:rPr>
              <a:t>Вчитель історії та права </a:t>
            </a:r>
          </a:p>
          <a:p>
            <a:pPr lvl="0" algn="l" fontAlgn="base">
              <a:spcBef>
                <a:spcPct val="0"/>
              </a:spcBef>
              <a:spcAft>
                <a:spcPct val="0"/>
              </a:spcAft>
            </a:pPr>
            <a:r>
              <a:rPr lang="uk-UA" sz="24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Arial" pitchFamily="34" charset="0"/>
              </a:rPr>
              <a:t>НВК «Ковалівська гімназія»</a:t>
            </a:r>
          </a:p>
          <a:p>
            <a:pPr lvl="0" algn="l" fontAlgn="base">
              <a:spcBef>
                <a:spcPct val="0"/>
              </a:spcBef>
              <a:spcAft>
                <a:spcPct val="0"/>
              </a:spcAft>
            </a:pPr>
            <a:r>
              <a:rPr lang="uk-UA" sz="24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Arial" pitchFamily="34" charset="0"/>
              </a:rPr>
              <a:t>Бондаренко Галина Богданівна</a:t>
            </a:r>
          </a:p>
          <a:p>
            <a:endParaRPr lang="uk-UA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72965" y="657983"/>
            <a:ext cx="6427427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tabLst>
                <a:tab pos="88900" algn="l"/>
              </a:tabLst>
            </a:pPr>
            <a:r>
              <a:rPr lang="uk-UA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 </a:t>
            </a:r>
            <a:r>
              <a:rPr lang="uk-UA" sz="4000" b="1" cap="none" spc="0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Урок № 7.</a:t>
            </a:r>
            <a:r>
              <a:rPr lang="uk-UA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  </a:t>
            </a:r>
          </a:p>
          <a:p>
            <a:pPr algn="ctr">
              <a:tabLst>
                <a:tab pos="88900" algn="l"/>
              </a:tabLst>
            </a:pPr>
            <a:r>
              <a:rPr lang="uk-UA" sz="40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Тема: </a:t>
            </a:r>
            <a:r>
              <a:rPr lang="uk-UA" sz="54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Трипільська культура. </a:t>
            </a:r>
            <a:endParaRPr lang="uk-UA" sz="5400" b="1" cap="none" spc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921768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8568" y="358872"/>
            <a:ext cx="2268252" cy="1926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27610" y="2285680"/>
            <a:ext cx="423039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>
                <a:latin typeface="Times New Roman" pitchFamily="18" charset="0"/>
                <a:cs typeface="Times New Roman" pitchFamily="18" charset="0"/>
              </a:rPr>
              <a:t>Запитання до групи культурологів</a:t>
            </a:r>
          </a:p>
          <a:p>
            <a:endParaRPr lang="uk-UA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Що свідчить про те, що на початкових етапах існування трипільської культури у даних племен був матріархат?</a:t>
            </a:r>
          </a:p>
          <a:p>
            <a:r>
              <a:rPr lang="uk-UA" dirty="0">
                <a:latin typeface="Times New Roman" pitchFamily="18" charset="0"/>
                <a:cs typeface="Times New Roman" pitchFamily="18" charset="0"/>
              </a:rPr>
              <a:t>2. Чому жінка у трипільців була символом родючості?</a:t>
            </a:r>
          </a:p>
          <a:p>
            <a:r>
              <a:rPr lang="uk-UA" dirty="0">
                <a:latin typeface="Times New Roman" pitchFamily="18" charset="0"/>
                <a:cs typeface="Times New Roman" pitchFamily="18" charset="0"/>
              </a:rPr>
              <a:t>3. Що вам відомо про духовне життя трипільського суспільства?</a:t>
            </a:r>
          </a:p>
          <a:p>
            <a:r>
              <a:rPr lang="uk-UA" dirty="0">
                <a:latin typeface="Times New Roman" pitchFamily="18" charset="0"/>
                <a:cs typeface="Times New Roman" pitchFamily="18" charset="0"/>
              </a:rPr>
              <a:t>4. Чому незважаючи на високий рівень розвитку трипільські племена зазнають занепаду і зникають.</a:t>
            </a:r>
          </a:p>
          <a:p>
            <a:r>
              <a:rPr lang="uk-UA" dirty="0">
                <a:latin typeface="Times New Roman" pitchFamily="18" charset="0"/>
                <a:cs typeface="Times New Roman" pitchFamily="18" charset="0"/>
              </a:rPr>
              <a:t>5. Куди на вашу думку зникли представники трипільської культури? </a:t>
            </a:r>
          </a:p>
          <a:p>
            <a:endParaRPr lang="uk-UA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62338">
            <a:off x="6562142" y="3316076"/>
            <a:ext cx="2247101" cy="3096344"/>
          </a:xfrm>
          <a:prstGeom prst="ellips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96489">
            <a:off x="206266" y="189210"/>
            <a:ext cx="2882054" cy="2266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22248">
            <a:off x="227093" y="3921564"/>
            <a:ext cx="2195347" cy="263805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251"/>
            <a:ext cx="2022752" cy="210460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91" y="2453699"/>
            <a:ext cx="2232248" cy="1997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34228">
            <a:off x="6952522" y="404664"/>
            <a:ext cx="1905000" cy="286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5785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19872" y="260648"/>
            <a:ext cx="525658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Запитання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групи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експертів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1.Чому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жінка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займала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особливу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роль у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житті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трипільського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суспільства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2.Які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факти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вказують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на те,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трипільці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були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мирним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войовничим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народом?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3.Які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факти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свідчать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про те,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трипільців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мідний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наступив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раніше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ніж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інших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народностей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світу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483" y="692696"/>
            <a:ext cx="2960137" cy="3217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2190" y="4845156"/>
            <a:ext cx="2657220" cy="2012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116384"/>
            <a:ext cx="5142678" cy="2124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6066" y="2493606"/>
            <a:ext cx="3362054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845971"/>
            <a:ext cx="2924175" cy="156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1670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793" y="1916832"/>
            <a:ext cx="2176463" cy="1652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8" y="0"/>
            <a:ext cx="6505575" cy="1785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57200"/>
            <a:ext cx="8147248" cy="5714999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Проблемні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питання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Чому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трипільську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культуру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характеризують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як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найяскравішу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хліборобську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культуру на наших землях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Чому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трипільську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культуру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дослідники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визначають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як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таку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впритул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наблизилась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до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виникнення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цивілізації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536006"/>
            <a:ext cx="3312368" cy="2133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17714"/>
            <a:ext cx="3131840" cy="2030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2190682"/>
            <a:ext cx="2088232" cy="1918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97757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0125" y="3356992"/>
            <a:ext cx="2086371" cy="338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1582341"/>
            <a:ext cx="8208912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Підсумок  уроку</a:t>
            </a:r>
          </a:p>
          <a:p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 indent="354013" algn="just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Близько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семи тисяч років тому на території сучасної України зародилася землеробська культура яка вважається найдосконалішою і найрозвинутішою культурою того часу. Це була перша  землеробська  культура в  Європі з прекрасною, незабутньою та неповторною керамікою, яка  однією з перших освоїла виплавку міді, та створила культуру, яка не поступалась, а в дечому і переважала цивілізації   Стародавнього Сходу. Українська вишивка, гончарство, вірування, обряди беруть свій початок саме від трипільців</a:t>
            </a:r>
            <a:r>
              <a:rPr lang="uk-UA" sz="2400" dirty="0"/>
              <a:t>.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95250"/>
            <a:ext cx="5169446" cy="217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5250"/>
            <a:ext cx="3096344" cy="1893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0358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16632"/>
            <a:ext cx="2764126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8850" y="113278"/>
            <a:ext cx="2297286" cy="1875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48963">
            <a:off x="147694" y="94999"/>
            <a:ext cx="2896620" cy="2083342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9054" y="1916832"/>
            <a:ext cx="891543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</a:t>
            </a:r>
            <a:r>
              <a:rPr lang="uk-UA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Домашнє </a:t>
            </a:r>
            <a:r>
              <a:rPr lang="uk-UA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uk-UA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1. Підручник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Всесвітня історія. Історія України: </a:t>
            </a:r>
            <a:r>
              <a:rPr lang="uk-UA" sz="2000" dirty="0" err="1">
                <a:latin typeface="Times New Roman" pitchFamily="18" charset="0"/>
                <a:cs typeface="Times New Roman" pitchFamily="18" charset="0"/>
              </a:rPr>
              <a:t>підруч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. для 6-го </a:t>
            </a:r>
            <a:r>
              <a:rPr lang="uk-UA" sz="2000" dirty="0" err="1">
                <a:latin typeface="Times New Roman" pitchFamily="18" charset="0"/>
                <a:cs typeface="Times New Roman" pitchFamily="18" charset="0"/>
              </a:rPr>
              <a:t>кл.загальноосвіт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000" dirty="0" err="1"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000" dirty="0" err="1">
                <a:latin typeface="Times New Roman" pitchFamily="18" charset="0"/>
                <a:cs typeface="Times New Roman" pitchFamily="18" charset="0"/>
              </a:rPr>
              <a:t>Закл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. / О.Г. </a:t>
            </a:r>
            <a:r>
              <a:rPr lang="uk-UA" sz="2000" dirty="0" err="1">
                <a:latin typeface="Times New Roman" pitchFamily="18" charset="0"/>
                <a:cs typeface="Times New Roman" pitchFamily="18" charset="0"/>
              </a:rPr>
              <a:t>Бандровський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, В.С.Власов. – К. : </a:t>
            </a:r>
            <a:r>
              <a:rPr lang="uk-UA" sz="2000" dirty="0" err="1">
                <a:latin typeface="Times New Roman" pitchFamily="18" charset="0"/>
                <a:cs typeface="Times New Roman" pitchFamily="18" charset="0"/>
              </a:rPr>
              <a:t>Генеза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, 2014. – ст. 37-43 (опрацювати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endParaRPr lang="uk-UA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2.Всесвітня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історія. Історія України: робочий зошит: 6 кл. / В.С. Власов. – К. : </a:t>
            </a:r>
            <a:r>
              <a:rPr lang="uk-UA" sz="2000" dirty="0" err="1">
                <a:latin typeface="Times New Roman" pitchFamily="18" charset="0"/>
                <a:cs typeface="Times New Roman" pitchFamily="18" charset="0"/>
              </a:rPr>
              <a:t>Генеза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, 2014. – ст.19-21(самостійно опрацювати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endParaRPr lang="uk-UA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3.Скласти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кросворд на тему «Трипільська Культура», який повинен містити не менше 15 слів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uk-UA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4.Написати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твір-есе моя подорож до трипільського протоміста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uk-UA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5.Переглянути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документальний фільм Трипілля. Забута цивілізація Старої Європи //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https://www.youtube.com/watch</a:t>
            </a:r>
          </a:p>
        </p:txBody>
      </p:sp>
    </p:spTree>
    <p:extLst>
      <p:ext uri="{BB962C8B-B14F-4D97-AF65-F5344CB8AC3E}">
        <p14:creationId xmlns:p14="http://schemas.microsoft.com/office/powerpoint/2010/main" val="3564556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2880320" cy="1224137"/>
          </a:xfrm>
        </p:spPr>
        <p:txBody>
          <a:bodyPr>
            <a:noAutofit/>
          </a:bodyPr>
          <a:lstStyle/>
          <a:p>
            <a:r>
              <a:rPr lang="uk-UA" sz="3600" b="1" i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Мета уроку:</a:t>
            </a:r>
            <a:r>
              <a:rPr lang="uk-UA" sz="3600" b="1" i="1" dirty="0">
                <a:solidFill>
                  <a:srgbClr val="FF0000"/>
                </a:solidFill>
                <a:ea typeface="Calibri"/>
                <a:cs typeface="Times New Roman"/>
              </a:rPr>
              <a:t/>
            </a:r>
            <a:br>
              <a:rPr lang="uk-UA" sz="3600" b="1" i="1" dirty="0">
                <a:solidFill>
                  <a:srgbClr val="FF0000"/>
                </a:solidFill>
                <a:ea typeface="Calibri"/>
                <a:cs typeface="Times New Roman"/>
              </a:rPr>
            </a:br>
            <a:endParaRPr lang="uk-UA" sz="3600" b="1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404665"/>
            <a:ext cx="5317430" cy="4176464"/>
          </a:xfrm>
        </p:spPr>
        <p:txBody>
          <a:bodyPr>
            <a:normAutofit fontScale="70000" lnSpcReduction="20000"/>
          </a:bodyPr>
          <a:lstStyle/>
          <a:p>
            <a:pPr marL="0" lvl="0" indent="354013" algn="just">
              <a:lnSpc>
                <a:spcPct val="150000"/>
              </a:lnSpc>
              <a:buNone/>
            </a:pPr>
            <a:r>
              <a:rPr lang="uk-UA" sz="27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При вивчені теми забезпечити засвоєння учнями основних її питань</a:t>
            </a:r>
            <a:r>
              <a:rPr lang="uk-UA" sz="27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:</a:t>
            </a:r>
          </a:p>
          <a:p>
            <a:pPr marL="0" lvl="0" indent="0" algn="just">
              <a:lnSpc>
                <a:spcPct val="150000"/>
              </a:lnSpc>
              <a:buNone/>
            </a:pPr>
            <a:endParaRPr lang="uk-UA" sz="20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>
              <a:lnSpc>
                <a:spcPct val="150000"/>
              </a:lnSpc>
              <a:buFont typeface="+mj-lt"/>
              <a:buAutoNum type="arabicPeriod"/>
            </a:pPr>
            <a:r>
              <a:rPr lang="uk-UA" sz="27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Наслідки </a:t>
            </a:r>
            <a:r>
              <a:rPr lang="uk-UA" sz="27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неолітичної революції</a:t>
            </a:r>
            <a:endParaRPr lang="uk-UA" sz="2000" dirty="0" smtClean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>
              <a:lnSpc>
                <a:spcPct val="150000"/>
              </a:lnSpc>
              <a:buFont typeface="+mj-lt"/>
              <a:buAutoNum type="arabicPeriod"/>
            </a:pPr>
            <a:r>
              <a:rPr lang="uk-UA" sz="27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Археологічна культура – що це таке?</a:t>
            </a:r>
            <a:endParaRPr lang="uk-UA" sz="2000" dirty="0" smtClean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>
              <a:lnSpc>
                <a:spcPct val="150000"/>
              </a:lnSpc>
              <a:buFont typeface="+mj-lt"/>
              <a:buAutoNum type="arabicPeriod"/>
            </a:pPr>
            <a:r>
              <a:rPr lang="uk-UA" sz="27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Найдавніші </a:t>
            </a:r>
            <a:r>
              <a:rPr lang="uk-UA" sz="27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землероби (господарство трипільців)</a:t>
            </a:r>
            <a:endParaRPr lang="uk-UA" sz="20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>
              <a:lnSpc>
                <a:spcPct val="150000"/>
              </a:lnSpc>
              <a:buFont typeface="+mj-lt"/>
              <a:buAutoNum type="arabicPeriod"/>
            </a:pPr>
            <a:r>
              <a:rPr lang="uk-UA" sz="27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Трипільське суспільство</a:t>
            </a:r>
            <a:endParaRPr lang="uk-UA" sz="20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>
              <a:lnSpc>
                <a:spcPct val="150000"/>
              </a:lnSpc>
              <a:buFont typeface="+mj-lt"/>
              <a:buAutoNum type="arabicPeriod"/>
            </a:pPr>
            <a:r>
              <a:rPr lang="uk-UA" sz="27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Духовний світ представників трипільської культур</a:t>
            </a:r>
            <a:endParaRPr lang="uk-U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72816"/>
            <a:ext cx="3024337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0144" y="4293096"/>
            <a:ext cx="3311570" cy="2537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9710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844824"/>
            <a:ext cx="2304256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1303">
            <a:off x="5781422" y="1493283"/>
            <a:ext cx="3033580" cy="4725759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1595" y="715755"/>
            <a:ext cx="8420025" cy="595360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ru-RU" sz="1800" b="1" i="0" dirty="0" smtClean="0">
              <a:solidFill>
                <a:srgbClr val="333333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900" b="1" i="0" dirty="0" smtClean="0"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1893</a:t>
            </a:r>
            <a:r>
              <a:rPr lang="ru-RU" sz="1900" i="0" dirty="0" smtClean="0"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900" i="0" dirty="0" err="1" smtClean="0"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офіційний</a:t>
            </a:r>
            <a:r>
              <a:rPr lang="ru-RU" sz="1900" i="0" dirty="0" smtClean="0"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i="0" dirty="0" err="1" smtClean="0"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рік</a:t>
            </a:r>
            <a:r>
              <a:rPr lang="ru-RU" sz="1900" i="0" dirty="0" smtClean="0"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i="0" dirty="0" err="1" smtClean="0"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відкриття</a:t>
            </a:r>
            <a:r>
              <a:rPr lang="ru-RU" sz="1900" i="0" dirty="0" smtClean="0"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i="0" dirty="0" err="1" smtClean="0"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Трипільської</a:t>
            </a:r>
            <a:r>
              <a:rPr lang="ru-RU" sz="1900" i="0" dirty="0" smtClean="0"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i="0" dirty="0" err="1" smtClean="0"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культури</a:t>
            </a:r>
            <a:r>
              <a:rPr lang="ru-RU" sz="1900" i="0" dirty="0" smtClean="0"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 в </a:t>
            </a:r>
            <a:r>
              <a:rPr lang="ru-RU" sz="1900" i="0" dirty="0" err="1" smtClean="0"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Україні</a:t>
            </a:r>
            <a:endParaRPr lang="ru-RU" sz="1900" i="0" dirty="0" smtClean="0">
              <a:solidFill>
                <a:srgbClr val="333333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900" i="0" dirty="0" smtClean="0">
              <a:solidFill>
                <a:srgbClr val="333333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900" b="1" i="0" dirty="0" smtClean="0"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VI—III тис. до </a:t>
            </a:r>
            <a:r>
              <a:rPr lang="ru-RU" sz="1900" b="1" i="0" dirty="0" err="1" smtClean="0"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н.е</a:t>
            </a:r>
            <a:r>
              <a:rPr lang="ru-RU" sz="1900" i="0" dirty="0" smtClean="0"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. - </a:t>
            </a:r>
            <a:r>
              <a:rPr lang="ru-RU" sz="1900" i="0" dirty="0" err="1" smtClean="0"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період</a:t>
            </a:r>
            <a:r>
              <a:rPr lang="ru-RU" sz="1900" i="0" dirty="0" smtClean="0"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i="0" dirty="0" err="1" smtClean="0"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існування</a:t>
            </a:r>
            <a:r>
              <a:rPr lang="ru-RU" sz="1900" i="0" dirty="0" smtClean="0"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r>
              <a:rPr lang="ru-RU" sz="1900" dirty="0" err="1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Трипільської</a:t>
            </a:r>
            <a:r>
              <a:rPr lang="ru-RU" sz="19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культури</a:t>
            </a:r>
            <a:endParaRPr lang="ru-RU" sz="1900" dirty="0" smtClean="0">
              <a:solidFill>
                <a:srgbClr val="333333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900" dirty="0" smtClean="0">
              <a:solidFill>
                <a:srgbClr val="333333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900" b="1" i="0" dirty="0" smtClean="0"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5500 и 2750 гг. до н. е</a:t>
            </a:r>
            <a:r>
              <a:rPr lang="ru-RU" sz="1900" i="0" dirty="0" smtClean="0"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. - </a:t>
            </a:r>
            <a:r>
              <a:rPr lang="ru-RU" sz="1900" i="0" dirty="0" err="1" smtClean="0"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період</a:t>
            </a:r>
            <a:r>
              <a:rPr lang="ru-RU" sz="1900" i="0" dirty="0" smtClean="0"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r>
              <a:rPr lang="ru-RU" sz="1900" i="0" dirty="0" err="1" smtClean="0"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розквіту</a:t>
            </a:r>
            <a:r>
              <a:rPr lang="ru-RU" sz="1900" i="0" dirty="0" smtClean="0"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i="0" dirty="0" err="1" smtClean="0"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культури</a:t>
            </a:r>
            <a:r>
              <a:rPr lang="ru-RU" sz="1900" i="0" dirty="0" smtClean="0"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i="0" dirty="0" err="1" smtClean="0"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Трипільців</a:t>
            </a:r>
            <a:endParaRPr lang="ru-RU" sz="1900" i="0" dirty="0" smtClean="0">
              <a:solidFill>
                <a:srgbClr val="333333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uk-UA" sz="1900" b="1" dirty="0" smtClean="0">
              <a:solidFill>
                <a:srgbClr val="252525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1900" b="1" dirty="0" smtClean="0">
                <a:solidFill>
                  <a:srgbClr val="252525"/>
                </a:solidFill>
                <a:latin typeface="Times New Roman" pitchFamily="18" charset="0"/>
                <a:cs typeface="Times New Roman" pitchFamily="18" charset="0"/>
              </a:rPr>
              <a:t>Вікентій </a:t>
            </a:r>
            <a:r>
              <a:rPr lang="uk-UA" sz="1900" b="1" dirty="0">
                <a:solidFill>
                  <a:srgbClr val="252525"/>
                </a:solidFill>
                <a:latin typeface="Times New Roman" pitchFamily="18" charset="0"/>
                <a:cs typeface="Times New Roman" pitchFamily="18" charset="0"/>
              </a:rPr>
              <a:t>В'ячеславович </a:t>
            </a:r>
            <a:r>
              <a:rPr lang="uk-UA" sz="1900" b="1" dirty="0" smtClean="0">
                <a:solidFill>
                  <a:srgbClr val="252525"/>
                </a:solidFill>
                <a:latin typeface="Times New Roman" pitchFamily="18" charset="0"/>
                <a:cs typeface="Times New Roman" pitchFamily="18" charset="0"/>
              </a:rPr>
              <a:t>Хвойка </a:t>
            </a:r>
            <a:r>
              <a:rPr lang="uk-UA" sz="1900" dirty="0" smtClean="0">
                <a:solidFill>
                  <a:srgbClr val="252525"/>
                </a:solidFill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pPr marL="0" indent="0">
              <a:buNone/>
            </a:pPr>
            <a:r>
              <a:rPr lang="uk-UA" sz="1900" dirty="0" smtClean="0">
                <a:solidFill>
                  <a:srgbClr val="252525"/>
                </a:solidFill>
                <a:latin typeface="Times New Roman" pitchFamily="18" charset="0"/>
                <a:cs typeface="Times New Roman" pitchFamily="18" charset="0"/>
              </a:rPr>
              <a:t>український археолог ,</a:t>
            </a:r>
          </a:p>
          <a:p>
            <a:pPr marL="0" indent="0">
              <a:buNone/>
            </a:pPr>
            <a:r>
              <a:rPr lang="uk-UA" sz="1900" dirty="0" smtClean="0">
                <a:solidFill>
                  <a:srgbClr val="252525"/>
                </a:solidFill>
                <a:latin typeface="Times New Roman" pitchFamily="18" charset="0"/>
                <a:cs typeface="Times New Roman" pitchFamily="18" charset="0"/>
              </a:rPr>
              <a:t>відкрив </a:t>
            </a:r>
            <a:r>
              <a:rPr lang="uk-UA" sz="1900" dirty="0">
                <a:solidFill>
                  <a:srgbClr val="252525"/>
                </a:solidFill>
                <a:latin typeface="Times New Roman" pitchFamily="18" charset="0"/>
                <a:cs typeface="Times New Roman" pitchFamily="18" charset="0"/>
              </a:rPr>
              <a:t>пам'ятки </a:t>
            </a:r>
            <a:r>
              <a:rPr lang="uk-UA" sz="1900" dirty="0" smtClean="0">
                <a:solidFill>
                  <a:srgbClr val="252525"/>
                </a:solidFill>
                <a:latin typeface="Times New Roman" pitchFamily="18" charset="0"/>
                <a:cs typeface="Times New Roman" pitchFamily="18" charset="0"/>
              </a:rPr>
              <a:t>трипільської культури</a:t>
            </a:r>
          </a:p>
          <a:p>
            <a:pPr marL="0" indent="0">
              <a:buNone/>
            </a:pPr>
            <a:endParaRPr lang="uk-UA" sz="1900" dirty="0" smtClean="0">
              <a:solidFill>
                <a:srgbClr val="252525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vi-VN" sz="1900" b="1" dirty="0" smtClean="0">
                <a:latin typeface="Times New Roman" pitchFamily="18" charset="0"/>
                <a:cs typeface="Times New Roman" pitchFamily="18" charset="0"/>
              </a:rPr>
              <a:t>Енеоліт </a:t>
            </a:r>
            <a:r>
              <a:rPr lang="vi-VN" sz="1900" dirty="0">
                <a:latin typeface="Times New Roman" pitchFamily="18" charset="0"/>
                <a:cs typeface="Times New Roman" pitchFamily="18" charset="0"/>
              </a:rPr>
              <a:t>- мі́дна доба́, халколі́т (від лат. </a:t>
            </a:r>
            <a:r>
              <a:rPr lang="en-US" sz="1900" dirty="0" err="1">
                <a:latin typeface="Times New Roman" pitchFamily="18" charset="0"/>
                <a:cs typeface="Times New Roman" pitchFamily="18" charset="0"/>
              </a:rPr>
              <a:t>Aeneus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 – </a:t>
            </a:r>
            <a:endParaRPr lang="uk-UA" sz="19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vi-VN" sz="1900" dirty="0" smtClean="0">
                <a:latin typeface="Times New Roman" pitchFamily="18" charset="0"/>
                <a:cs typeface="Times New Roman" pitchFamily="18" charset="0"/>
              </a:rPr>
              <a:t>мідний </a:t>
            </a:r>
            <a:r>
              <a:rPr lang="vi-VN" sz="1900" dirty="0">
                <a:latin typeface="Times New Roman" pitchFamily="18" charset="0"/>
                <a:cs typeface="Times New Roman" pitchFamily="18" charset="0"/>
              </a:rPr>
              <a:t>і грец. </a:t>
            </a:r>
            <a:r>
              <a:rPr lang="el-GR" sz="1900" dirty="0">
                <a:latin typeface="Times New Roman" pitchFamily="18" charset="0"/>
                <a:cs typeface="Times New Roman" pitchFamily="18" charset="0"/>
              </a:rPr>
              <a:t>λίθος- </a:t>
            </a:r>
            <a:r>
              <a:rPr lang="vi-VN" sz="1900" dirty="0">
                <a:latin typeface="Times New Roman" pitchFamily="18" charset="0"/>
                <a:cs typeface="Times New Roman" pitchFamily="18" charset="0"/>
              </a:rPr>
              <a:t>камінь) назва перехідного часу </a:t>
            </a:r>
            <a:endParaRPr lang="uk-UA" sz="19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vi-VN" sz="1900" dirty="0" smtClean="0">
                <a:latin typeface="Times New Roman" pitchFamily="18" charset="0"/>
                <a:cs typeface="Times New Roman" pitchFamily="18" charset="0"/>
              </a:rPr>
              <a:t>від </a:t>
            </a:r>
            <a:r>
              <a:rPr lang="vi-VN" sz="1900" dirty="0">
                <a:latin typeface="Times New Roman" pitchFamily="18" charset="0"/>
                <a:cs typeface="Times New Roman" pitchFamily="18" charset="0"/>
              </a:rPr>
              <a:t>неоліту добронзової доби, яку </a:t>
            </a:r>
            <a:r>
              <a:rPr lang="vi-VN" sz="1900" dirty="0" smtClean="0">
                <a:latin typeface="Times New Roman" pitchFamily="18" charset="0"/>
                <a:cs typeface="Times New Roman" pitchFamily="18" charset="0"/>
              </a:rPr>
              <a:t>застосовують</a:t>
            </a:r>
            <a:endParaRPr lang="uk-UA" sz="19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vi-VN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1900" dirty="0">
                <a:latin typeface="Times New Roman" pitchFamily="18" charset="0"/>
                <a:cs typeface="Times New Roman" pitchFamily="18" charset="0"/>
              </a:rPr>
              <a:t>археологи в зв'язку з появою й поширенням у той </a:t>
            </a:r>
            <a:endParaRPr lang="uk-UA" sz="19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vi-VN" sz="1900" dirty="0" smtClean="0">
                <a:latin typeface="Times New Roman" pitchFamily="18" charset="0"/>
                <a:cs typeface="Times New Roman" pitchFamily="18" charset="0"/>
              </a:rPr>
              <a:t>час </a:t>
            </a:r>
            <a:r>
              <a:rPr lang="vi-VN" sz="1900" dirty="0">
                <a:latin typeface="Times New Roman" pitchFamily="18" charset="0"/>
                <a:cs typeface="Times New Roman" pitchFamily="18" charset="0"/>
              </a:rPr>
              <a:t>виробів із міді. Мідні знаряддя вживалися </a:t>
            </a:r>
            <a:endParaRPr lang="uk-UA" sz="19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vi-VN" sz="1900" dirty="0" smtClean="0">
                <a:latin typeface="Times New Roman" pitchFamily="18" charset="0"/>
                <a:cs typeface="Times New Roman" pitchFamily="18" charset="0"/>
              </a:rPr>
              <a:t>поряд з </a:t>
            </a:r>
            <a:r>
              <a:rPr lang="vi-VN" sz="1900" dirty="0">
                <a:latin typeface="Times New Roman" pitchFamily="18" charset="0"/>
                <a:cs typeface="Times New Roman" pitchFamily="18" charset="0"/>
              </a:rPr>
              <a:t>кам’яними, які </a:t>
            </a:r>
            <a:r>
              <a:rPr lang="vi-VN" sz="1900" dirty="0" smtClean="0">
                <a:latin typeface="Times New Roman" pitchFamily="18" charset="0"/>
                <a:cs typeface="Times New Roman" pitchFamily="18" charset="0"/>
              </a:rPr>
              <a:t>переважали</a:t>
            </a:r>
            <a:r>
              <a:rPr lang="uk-UA" sz="19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19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uk-UA" sz="1800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649" y="208110"/>
            <a:ext cx="4032448" cy="1015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1874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9327">
            <a:off x="5940152" y="2708920"/>
            <a:ext cx="3024336" cy="3771262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548680"/>
            <a:ext cx="8579296" cy="5577483"/>
          </a:xfrm>
        </p:spPr>
        <p:txBody>
          <a:bodyPr>
            <a:normAutofit fontScale="77500" lnSpcReduction="20000"/>
          </a:bodyPr>
          <a:lstStyle/>
          <a:p>
            <a:pPr marL="0" indent="442913"/>
            <a:r>
              <a:rPr lang="uk-UA" sz="2900" b="1" dirty="0">
                <a:latin typeface="Times New Roman" pitchFamily="18" charset="0"/>
                <a:cs typeface="Times New Roman" pitchFamily="18" charset="0"/>
              </a:rPr>
              <a:t>Археологічна культура </a:t>
            </a:r>
            <a:r>
              <a:rPr lang="uk-UA" sz="2900" dirty="0">
                <a:latin typeface="Times New Roman" pitchFamily="18" charset="0"/>
                <a:cs typeface="Times New Roman" pitchFamily="18" charset="0"/>
              </a:rPr>
              <a:t>– термін, уживаний для позначення </a:t>
            </a:r>
            <a:r>
              <a:rPr lang="uk-UA" sz="2900" dirty="0" smtClean="0">
                <a:latin typeface="Times New Roman" pitchFamily="18" charset="0"/>
                <a:cs typeface="Times New Roman" pitchFamily="18" charset="0"/>
              </a:rPr>
              <a:t>спільності (комплексу</a:t>
            </a:r>
            <a:r>
              <a:rPr lang="uk-UA" sz="2900" dirty="0">
                <a:latin typeface="Times New Roman" pitchFamily="18" charset="0"/>
                <a:cs typeface="Times New Roman" pitchFamily="18" charset="0"/>
              </a:rPr>
              <a:t>) подібних між собою археологічних пам’яток, що відносяться до одного часу і поширені в певній місцевості.</a:t>
            </a:r>
          </a:p>
          <a:p>
            <a:endParaRPr lang="uk-UA" sz="29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54013"/>
            <a:r>
              <a:rPr lang="vi-VN" sz="2900" b="1" dirty="0" smtClean="0">
                <a:latin typeface="Times New Roman" pitchFamily="18" charset="0"/>
                <a:cs typeface="Times New Roman" pitchFamily="18" charset="0"/>
              </a:rPr>
              <a:t>Трипільська </a:t>
            </a:r>
            <a:r>
              <a:rPr lang="vi-VN" sz="2900" b="1" dirty="0">
                <a:latin typeface="Times New Roman" pitchFamily="18" charset="0"/>
                <a:cs typeface="Times New Roman" pitchFamily="18" charset="0"/>
              </a:rPr>
              <a:t>культура </a:t>
            </a:r>
            <a:r>
              <a:rPr lang="vi-VN" sz="2900" dirty="0">
                <a:latin typeface="Times New Roman" pitchFamily="18" charset="0"/>
                <a:cs typeface="Times New Roman" pitchFamily="18" charset="0"/>
              </a:rPr>
              <a:t>– археологічна культура часів енеоліту, назва </a:t>
            </a:r>
            <a:r>
              <a:rPr lang="vi-VN" sz="2900" dirty="0" smtClean="0">
                <a:latin typeface="Times New Roman" pitchFamily="18" charset="0"/>
                <a:cs typeface="Times New Roman" pitchFamily="18" charset="0"/>
              </a:rPr>
              <a:t>якої</a:t>
            </a:r>
            <a:r>
              <a:rPr lang="uk-UA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900" dirty="0" smtClean="0">
                <a:latin typeface="Times New Roman" pitchFamily="18" charset="0"/>
                <a:cs typeface="Times New Roman" pitchFamily="18" charset="0"/>
              </a:rPr>
              <a:t>походить </a:t>
            </a:r>
            <a:r>
              <a:rPr lang="vi-VN" sz="2900" dirty="0">
                <a:latin typeface="Times New Roman" pitchFamily="18" charset="0"/>
                <a:cs typeface="Times New Roman" pitchFamily="18" charset="0"/>
              </a:rPr>
              <a:t>від назви села Трипілля на </a:t>
            </a:r>
            <a:r>
              <a:rPr lang="vi-VN" sz="2900" dirty="0" smtClean="0">
                <a:latin typeface="Times New Roman" pitchFamily="18" charset="0"/>
                <a:cs typeface="Times New Roman" pitchFamily="18" charset="0"/>
              </a:rPr>
              <a:t>Київщині. </a:t>
            </a:r>
            <a:endParaRPr lang="uk-UA" sz="2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vi-VN" sz="29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900" b="1" dirty="0" smtClean="0">
                <a:latin typeface="Times New Roman" pitchFamily="18" charset="0"/>
                <a:cs typeface="Times New Roman" pitchFamily="18" charset="0"/>
              </a:rPr>
              <a:t>Матріархат</a:t>
            </a:r>
            <a:r>
              <a:rPr lang="vi-VN" sz="2900" dirty="0" smtClean="0">
                <a:latin typeface="Times New Roman" pitchFamily="18" charset="0"/>
                <a:cs typeface="Times New Roman" pitchFamily="18" charset="0"/>
              </a:rPr>
              <a:t> – форма суспільного устрою, при </a:t>
            </a:r>
            <a:endParaRPr lang="uk-UA" sz="29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vi-VN" sz="2900" dirty="0" smtClean="0">
                <a:latin typeface="Times New Roman" pitchFamily="18" charset="0"/>
                <a:cs typeface="Times New Roman" pitchFamily="18" charset="0"/>
              </a:rPr>
              <a:t>якому </a:t>
            </a:r>
            <a:r>
              <a:rPr lang="vi-VN" sz="2900" dirty="0">
                <a:latin typeface="Times New Roman" pitchFamily="18" charset="0"/>
                <a:cs typeface="Times New Roman" pitchFamily="18" charset="0"/>
              </a:rPr>
              <a:t>влада належить жінкам, успадкування </a:t>
            </a:r>
            <a:endParaRPr lang="uk-UA" sz="29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vi-VN" sz="2900" dirty="0" smtClean="0">
                <a:latin typeface="Times New Roman" pitchFamily="18" charset="0"/>
                <a:cs typeface="Times New Roman" pitchFamily="18" charset="0"/>
              </a:rPr>
              <a:t>та облік спорідненості здійснюються по </a:t>
            </a:r>
            <a:endParaRPr lang="uk-UA" sz="29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vi-VN" sz="2900" dirty="0" smtClean="0">
                <a:latin typeface="Times New Roman" pitchFamily="18" charset="0"/>
                <a:cs typeface="Times New Roman" pitchFamily="18" charset="0"/>
              </a:rPr>
              <a:t>жіночій </a:t>
            </a:r>
            <a:r>
              <a:rPr lang="vi-VN" sz="2900" dirty="0">
                <a:latin typeface="Times New Roman" pitchFamily="18" charset="0"/>
                <a:cs typeface="Times New Roman" pitchFamily="18" charset="0"/>
              </a:rPr>
              <a:t>лінії; (тип сімейних відносин, де </a:t>
            </a:r>
            <a:endParaRPr lang="uk-UA" sz="29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vi-VN" sz="2900" dirty="0" smtClean="0">
                <a:latin typeface="Times New Roman" pitchFamily="18" charset="0"/>
                <a:cs typeface="Times New Roman" pitchFamily="18" charset="0"/>
              </a:rPr>
              <a:t>головою </a:t>
            </a:r>
            <a:r>
              <a:rPr lang="vi-VN" sz="2900" dirty="0">
                <a:latin typeface="Times New Roman" pitchFamily="18" charset="0"/>
                <a:cs typeface="Times New Roman" pitchFamily="18" charset="0"/>
              </a:rPr>
              <a:t>сім’ї є мати</a:t>
            </a:r>
            <a:r>
              <a:rPr lang="vi-VN" sz="2900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uk-UA" sz="2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vi-VN" sz="29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900" b="1" dirty="0">
                <a:latin typeface="Times New Roman" pitchFamily="18" charset="0"/>
                <a:cs typeface="Times New Roman" pitchFamily="18" charset="0"/>
              </a:rPr>
              <a:t>Перелогова система землеробства (перелі́г</a:t>
            </a:r>
            <a:r>
              <a:rPr lang="vi-VN" sz="29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uk-UA" sz="29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vi-VN" sz="29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vi-VN" sz="2900" dirty="0">
                <a:latin typeface="Times New Roman" pitchFamily="18" charset="0"/>
                <a:cs typeface="Times New Roman" pitchFamily="18" charset="0"/>
              </a:rPr>
              <a:t>система землеробства, при якій поле після </a:t>
            </a:r>
            <a:endParaRPr lang="uk-UA" sz="29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vi-VN" sz="2900" dirty="0" smtClean="0">
                <a:latin typeface="Times New Roman" pitchFamily="18" charset="0"/>
                <a:cs typeface="Times New Roman" pitchFamily="18" charset="0"/>
              </a:rPr>
              <a:t>зняття </a:t>
            </a:r>
            <a:r>
              <a:rPr lang="vi-VN" sz="2900" dirty="0">
                <a:latin typeface="Times New Roman" pitchFamily="18" charset="0"/>
                <a:cs typeface="Times New Roman" pitchFamily="18" charset="0"/>
              </a:rPr>
              <a:t>декількох врожаїв залишалося як пар </a:t>
            </a:r>
            <a:endParaRPr lang="uk-UA" sz="29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vi-VN" sz="29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vi-VN" sz="2900" dirty="0">
                <a:latin typeface="Times New Roman" pitchFamily="18" charset="0"/>
                <a:cs typeface="Times New Roman" pitchFamily="18" charset="0"/>
              </a:rPr>
              <a:t>обробки на 8-15 років. 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17054396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72064">
            <a:off x="101487" y="276546"/>
            <a:ext cx="3290562" cy="222828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1582" y="1772817"/>
            <a:ext cx="3340898" cy="395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839" y="276546"/>
            <a:ext cx="7848872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51520" y="2637331"/>
            <a:ext cx="624289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Що 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таке неолітична революція?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Які 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ви знаєте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привласнюючі 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типи господарювання? 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Що 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належить до відтворюючих типів господарювання?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Назвіть 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хронологічні межі неолітичної революції</a:t>
            </a:r>
          </a:p>
        </p:txBody>
      </p:sp>
    </p:spTree>
    <p:extLst>
      <p:ext uri="{BB962C8B-B14F-4D97-AF65-F5344CB8AC3E}">
        <p14:creationId xmlns:p14="http://schemas.microsoft.com/office/powerpoint/2010/main" val="1254904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88640"/>
            <a:ext cx="1653467" cy="3061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96673">
            <a:off x="133514" y="4013225"/>
            <a:ext cx="2440687" cy="2602125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093" y="332655"/>
            <a:ext cx="2740379" cy="3492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4986" y="1052736"/>
            <a:ext cx="4148152" cy="2804170"/>
          </a:xfrm>
          <a:ln>
            <a:noFill/>
          </a:ln>
        </p:spPr>
        <p:txBody>
          <a:bodyPr>
            <a:normAutofit/>
          </a:bodyPr>
          <a:lstStyle/>
          <a:p>
            <a:pPr marL="0" lvl="0" indent="0" algn="ctr">
              <a:spcBef>
                <a:spcPts val="600"/>
              </a:spcBef>
              <a:buClr>
                <a:srgbClr val="B13F9A"/>
              </a:buClr>
              <a:buSzPct val="73000"/>
              <a:buNone/>
              <a:defRPr/>
            </a:pPr>
            <a:r>
              <a:rPr lang="uk-UA" sz="1700" b="1" dirty="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uk-UA" sz="3200" b="1" dirty="0">
              <a:solidFill>
                <a:srgbClr val="66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spcBef>
                <a:spcPts val="600"/>
              </a:spcBef>
              <a:buClr>
                <a:srgbClr val="B13F9A"/>
              </a:buClr>
              <a:buSzPct val="73000"/>
              <a:buNone/>
              <a:defRPr/>
            </a:pPr>
            <a:r>
              <a:rPr lang="uk-UA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збиральництво ---……--- </a:t>
            </a:r>
            <a:r>
              <a:rPr lang="uk-UA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осілий спосіб життя;</a:t>
            </a:r>
          </a:p>
          <a:p>
            <a:pPr marL="0" lvl="0" indent="0">
              <a:spcBef>
                <a:spcPts val="600"/>
              </a:spcBef>
              <a:buClr>
                <a:srgbClr val="B13F9A"/>
              </a:buClr>
              <a:buSzPct val="73000"/>
              <a:buNone/>
              <a:defRPr/>
            </a:pPr>
            <a:r>
              <a:rPr lang="uk-UA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uk-UA" sz="24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spcBef>
                <a:spcPts val="600"/>
              </a:spcBef>
              <a:buClr>
                <a:srgbClr val="B13F9A"/>
              </a:buClr>
              <a:buSzPct val="73000"/>
              <a:buNone/>
              <a:defRPr/>
            </a:pPr>
            <a:r>
              <a:rPr lang="uk-UA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полювання </a:t>
            </a:r>
            <a:r>
              <a:rPr lang="uk-UA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--- скотарство ----  ………    ………      ……;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95333">
            <a:off x="4754112" y="3834218"/>
            <a:ext cx="4064260" cy="2642487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51973">
            <a:off x="2237647" y="3804053"/>
            <a:ext cx="3143688" cy="2413659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19672" y="188640"/>
            <a:ext cx="45516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доповніть логічний  ланцюжок</a:t>
            </a:r>
          </a:p>
        </p:txBody>
      </p:sp>
    </p:spTree>
    <p:extLst>
      <p:ext uri="{BB962C8B-B14F-4D97-AF65-F5344CB8AC3E}">
        <p14:creationId xmlns:p14="http://schemas.microsoft.com/office/powerpoint/2010/main" val="3793978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3659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334957"/>
            <a:ext cx="3022602" cy="2161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3528" y="404664"/>
            <a:ext cx="631844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>
                <a:latin typeface="Times New Roman" pitchFamily="18" charset="0"/>
                <a:cs typeface="Times New Roman" pitchFamily="18" charset="0"/>
              </a:rPr>
              <a:t>Запитання до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групи істориків </a:t>
            </a:r>
          </a:p>
          <a:p>
            <a:endParaRPr lang="uk-UA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>
                <a:latin typeface="Times New Roman" pitchFamily="18" charset="0"/>
                <a:cs typeface="Times New Roman" pitchFamily="18" charset="0"/>
              </a:rPr>
              <a:t>1.Чому культура яку ми вивчаємо отримала назву Трипільська?</a:t>
            </a:r>
          </a:p>
          <a:p>
            <a:r>
              <a:rPr lang="uk-UA" dirty="0">
                <a:latin typeface="Times New Roman" pitchFamily="18" charset="0"/>
                <a:cs typeface="Times New Roman" pitchFamily="18" charset="0"/>
              </a:rPr>
              <a:t>2. Кому завдячуємо відкриттю трипільської культури?</a:t>
            </a:r>
          </a:p>
          <a:p>
            <a:r>
              <a:rPr lang="uk-UA" dirty="0">
                <a:latin typeface="Times New Roman" pitchFamily="18" charset="0"/>
                <a:cs typeface="Times New Roman" pitchFamily="18" charset="0"/>
              </a:rPr>
              <a:t>3. Про що свідчить ареал поширення трипільської культури?</a:t>
            </a:r>
          </a:p>
          <a:p>
            <a:r>
              <a:rPr lang="uk-UA" dirty="0">
                <a:latin typeface="Times New Roman" pitchFamily="18" charset="0"/>
                <a:cs typeface="Times New Roman" pitchFamily="18" charset="0"/>
              </a:rPr>
              <a:t>4. Назвіть основні заняття трипільців?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70062">
            <a:off x="6402486" y="-37644"/>
            <a:ext cx="2376264" cy="269228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07152">
            <a:off x="3851920" y="2924944"/>
            <a:ext cx="4762500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75739">
            <a:off x="130423" y="2372012"/>
            <a:ext cx="2857500" cy="2295525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4325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2255" y="5070528"/>
            <a:ext cx="2819400" cy="1741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52877">
            <a:off x="158564" y="4984516"/>
            <a:ext cx="2634186" cy="1757578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49394">
            <a:off x="121561" y="40032"/>
            <a:ext cx="2292280" cy="2470500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99996"/>
            <a:ext cx="2986112" cy="2377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95736" y="1166843"/>
            <a:ext cx="439248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Запитання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групи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етнографів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1.Чому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незважаючи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на те,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трипільці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займалися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скотарством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полюванням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рибальством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збиральництвом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ми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називаємо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землеробською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культурою?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2.Чому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незважаючи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на те,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трипільці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не знали гончарного кола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їхній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посуд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вважався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одним з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найкращих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світі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витвором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мистецтва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свого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часу?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3.Чи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можемо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ми довести,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трипільські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протоміста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були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досконалішими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з перших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міст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світу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? (на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основі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Чатал-Гуюка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).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4.Про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свідчить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сферична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колоподібна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забудова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поселень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племен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трипільської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культури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6974" y="2936312"/>
            <a:ext cx="2247900" cy="20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6" y="2697042"/>
            <a:ext cx="2152650" cy="212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5618139"/>
            <a:ext cx="2160240" cy="1242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2882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Составная">
  <a:themeElements>
    <a:clrScheme name="Составная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Состав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тав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5000"/>
                <a:satMod val="300000"/>
              </a:schemeClr>
            </a:gs>
            <a:gs pos="12000">
              <a:schemeClr val="phClr">
                <a:tint val="50000"/>
                <a:shade val="90000"/>
                <a:satMod val="250000"/>
              </a:schemeClr>
            </a:gs>
            <a:gs pos="100000">
              <a:schemeClr val="phClr">
                <a:tint val="85000"/>
                <a:shade val="75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75000"/>
                <a:shade val="95000"/>
                <a:satMod val="175000"/>
              </a:schemeClr>
            </a:gs>
            <a:gs pos="12000">
              <a:schemeClr val="phClr">
                <a:tint val="90000"/>
                <a:shade val="90000"/>
                <a:satMod val="150000"/>
              </a:schemeClr>
            </a:gs>
            <a:gs pos="100000">
              <a:schemeClr val="phClr">
                <a:tint val="100000"/>
                <a:shade val="75000"/>
                <a:satMod val="150000"/>
              </a:schemeClr>
            </a:gs>
          </a:gsLst>
          <a:lin ang="16200000" scaled="1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freezing" dir="t">
              <a:rot lat="0" lon="0" rev="6000000"/>
            </a:lightRig>
          </a:scene3d>
          <a:sp3d contourW="12700" prstMaterial="dkEdge">
            <a:bevelT w="44450" h="254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10000"/>
                <a:lumMod val="80000"/>
              </a:schemeClr>
            </a:gs>
            <a:gs pos="79000">
              <a:schemeClr val="phClr">
                <a:tint val="100000"/>
                <a:shade val="90000"/>
                <a:satMod val="105000"/>
                <a:lumMod val="10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1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hade val="100000"/>
                <a:satMod val="100000"/>
                <a:lumMod val="110000"/>
              </a:schemeClr>
            </a:gs>
            <a:gs pos="83000">
              <a:schemeClr val="phClr">
                <a:shade val="75000"/>
                <a:satMod val="200000"/>
              </a:schemeClr>
            </a:gs>
            <a:gs pos="100000">
              <a:schemeClr val="phClr">
                <a:shade val="90000"/>
                <a:satMod val="200000"/>
              </a:schemeClr>
            </a:gs>
          </a:gsLst>
          <a:path path="circle">
            <a:fillToRect l="75000" t="100000" b="3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Composite</Template>
  <TotalTime>357</TotalTime>
  <Words>675</Words>
  <Application>Microsoft Office PowerPoint</Application>
  <PresentationFormat>Экран (4:3)</PresentationFormat>
  <Paragraphs>107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Составная</vt:lpstr>
      <vt:lpstr>Презентация PowerPoint</vt:lpstr>
      <vt:lpstr>Мета уроку: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29</cp:revision>
  <dcterms:created xsi:type="dcterms:W3CDTF">2015-08-13T14:06:25Z</dcterms:created>
  <dcterms:modified xsi:type="dcterms:W3CDTF">2015-08-17T19:57:53Z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1669050</vt:lpwstr>
  </property>
  <property fmtid="{D5CDD505-2E9C-101B-9397-08002B2CF9AE}" name="NXPowerLiteVersion" pid="3">
    <vt:lpwstr>D4.1.4</vt:lpwstr>
  </property>
</Properties>
</file>