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2" r:id="rId5"/>
    <p:sldId id="263" r:id="rId6"/>
    <p:sldId id="264" r:id="rId7"/>
    <p:sldId id="268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2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28D1B-14E9-4F27-9B96-1C176475BFE5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42E6F-97BD-46F1-9094-9CD0F1F04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TEST\Documents\a2db3b974f4ebf.mp3" TargetMode="Externa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file:///C:\Users\TEST\Documents\&#1044;&#1091;&#1084;&#1072;%20&#1087;&#1088;&#1086;%20&#1052;&#1086;&#1088;&#1086;&#1079;&#1077;&#1085;&#1082;&#1072;%20(&#1057;&#1090;&#1072;&#1088;&#1086;&#1074;&#1080;&#1085;&#1085;&#1072;%20&#1082;&#1086;&#1079;&#1072;&#1094;&#1100;&#1082;&#1072;%20&#1076;&#1091;&#1084;&#1072;,%20XVII&#1089;&#1090;.).mp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TEST\Documents\191350ab22a004.mp3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1600200"/>
            <a:ext cx="8615394" cy="51149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ridna.ua/wp-content/uploads/2012/03/05.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volyn.rivne.com/content/images/big/2169_new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5" cy="635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звук 5">
            <a:hlinkClick r:id="rId5" action="ppaction://program" highlightClick="1">
              <a:snd r:embed="rId4" name="applause.wav" builtIn="1"/>
            </a:hlinkClick>
          </p:cNvPr>
          <p:cNvSpPr/>
          <p:nvPr/>
        </p:nvSpPr>
        <p:spPr>
          <a:xfrm>
            <a:off x="0" y="6357934"/>
            <a:ext cx="500066" cy="500066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243.photobucket.com/albums/ff277/aiwn/hetman_Bohdan_Khmelnitsky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71414"/>
            <a:ext cx="4929222" cy="6715172"/>
          </a:xfrm>
          <a:prstGeom prst="rect">
            <a:avLst/>
          </a:prstGeom>
          <a:ln w="88900" cap="sq" cmpd="thickThin">
            <a:solidFill>
              <a:srgbClr val="66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4357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Львівський єзуїтський колегіум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C:\Users\user_annia\Desktop\цифровий ресурс\252px-Єзуїтська_колегія_Львів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52"/>
            <a:ext cx="6500858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00702"/>
            <a:ext cx="8229600" cy="1000132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</a:rPr>
              <a:t>Филон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  <a:r>
              <a:rPr lang="uk-UA" b="1" dirty="0" err="1" smtClean="0">
                <a:solidFill>
                  <a:srgbClr val="C00000"/>
                </a:solidFill>
              </a:rPr>
              <a:t>Джалалій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http://www.litopys.com.ua/upload/medialibrary/278/27872f6d6abe4fe123069e7f0b6fb26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42852"/>
            <a:ext cx="4000528" cy="514353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3" y="5000636"/>
            <a:ext cx="3500461" cy="1357322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/>
              <a:t>Мартин </a:t>
            </a:r>
            <a:r>
              <a:rPr lang="uk-UA" sz="3600" dirty="0" err="1" smtClean="0"/>
              <a:t>Небаба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3" y="5286388"/>
            <a:ext cx="4143404" cy="107157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Григорій </a:t>
            </a:r>
            <a:r>
              <a:rPr lang="uk-UA" sz="4400" b="1" dirty="0" err="1" smtClean="0">
                <a:solidFill>
                  <a:srgbClr val="C00000"/>
                </a:solidFill>
              </a:rPr>
              <a:t>Гуляницький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ryhori Hulanyck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3357586" cy="4500594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https://upload.wikimedia.org/wikipedia/uk/c/ce/%D0%9C%D0%B0%D1%80%D1%82%D0%B8%D0%BD_%D0%9D%D0%B5%D0%B1%D0%B0%D0%B1%D0%B0_%D1%85%D1%83%D0%B4._%D0%94%D0%B0%D0%BD%D0%B8%D0%BB_%D0%9D%D0%B0%D1%80%D0%B1%D1%83%D1%8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57166"/>
            <a:ext cx="3286148" cy="4357718"/>
          </a:xfrm>
          <a:prstGeom prst="ellipse">
            <a:avLst/>
          </a:prstGeom>
          <a:ln w="635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5" y="5000636"/>
            <a:ext cx="4065588" cy="1428760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rgbClr val="C00000"/>
                </a:solidFill>
              </a:rPr>
              <a:t>Данило </a:t>
            </a:r>
            <a:br>
              <a:rPr lang="uk-UA" sz="4400" dirty="0" smtClean="0">
                <a:solidFill>
                  <a:srgbClr val="C00000"/>
                </a:solidFill>
              </a:rPr>
            </a:br>
            <a:r>
              <a:rPr lang="uk-UA" sz="4400" dirty="0" err="1" smtClean="0">
                <a:solidFill>
                  <a:srgbClr val="C00000"/>
                </a:solidFill>
              </a:rPr>
              <a:t>нечай</a:t>
            </a:r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5000636"/>
            <a:ext cx="3786214" cy="142876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</a:rPr>
              <a:t>Михайло Кричевський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Michael Krzyczewski, by Circle of M Merian or P Aubr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3500462" cy="44291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D1Nechay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3500462" cy="44291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3" y="5072074"/>
            <a:ext cx="3571901" cy="1357322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/>
              <a:t>Максим Кривоніс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5" y="5429264"/>
            <a:ext cx="3500462" cy="107157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</a:rPr>
              <a:t>Іван </a:t>
            </a:r>
          </a:p>
          <a:p>
            <a:pPr algn="ctr"/>
            <a:r>
              <a:rPr lang="uk-UA" sz="4400" b="1" dirty="0" smtClean="0">
                <a:solidFill>
                  <a:schemeClr val="tx1"/>
                </a:solidFill>
              </a:rPr>
              <a:t>Богун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user_annia\Desktop\220px-Bohu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3500462" cy="4500594"/>
          </a:xfrm>
          <a:prstGeom prst="ellipse">
            <a:avLst/>
          </a:prstGeom>
          <a:noFill/>
          <a:ln w="63500" cap="rnd">
            <a:solidFill>
              <a:srgbClr val="333333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C:\Users\user_annia\Desktop\0_50529_bf49f98d_L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57166"/>
            <a:ext cx="3357586" cy="45005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5286388"/>
            <a:ext cx="3714776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err="1" smtClean="0"/>
              <a:t>Тиміш</a:t>
            </a:r>
            <a:r>
              <a:rPr lang="uk-UA" dirty="0" smtClean="0"/>
              <a:t> Хмельницький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429264"/>
            <a:ext cx="2706679" cy="1000132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</a:rPr>
              <a:t>Остап Гоголь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i243.photobucket.com/albums/ff277/aiwn/Khmelnitsky_Tymofe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500042"/>
            <a:ext cx="3020955" cy="4071966"/>
          </a:xfrm>
          <a:prstGeom prst="rect">
            <a:avLst/>
          </a:prstGeom>
          <a:ln w="88900" cap="sq" cmpd="thickThin">
            <a:solidFill>
              <a:srgbClr val="66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http://www.kozatstvo.org.ua/ru/publications/uk_r.php?d=f&amp;i=154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00042"/>
            <a:ext cx="2928958" cy="40719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8686800" cy="60007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далее 3">
            <a:hlinkClick r:id="rId2" action="ppaction://program" highlightClick="1"/>
          </p:cNvPr>
          <p:cNvSpPr/>
          <p:nvPr/>
        </p:nvSpPr>
        <p:spPr>
          <a:xfrm>
            <a:off x="0" y="6357958"/>
            <a:ext cx="785786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https://i.ytimg.com/vi/pT_Cczj1zlo/maxresdefaul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42"/>
            <a:ext cx="9143999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57167"/>
            <a:ext cx="7772400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Заходи Б. </a:t>
            </a:r>
            <a:r>
              <a:rPr lang="ru-RU" dirty="0" err="1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Хмельницького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 </a:t>
            </a:r>
            <a:r>
              <a:rPr lang="ru-RU" dirty="0" err="1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з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 </a:t>
            </a:r>
            <a:r>
              <a:rPr lang="ru-RU" dirty="0" err="1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підготовки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 до </a:t>
            </a:r>
            <a:r>
              <a:rPr lang="ru-RU" dirty="0" err="1" smtClean="0">
                <a:ln>
                  <a:solidFill>
                    <a:srgbClr val="002060"/>
                  </a:solidFill>
                </a:ln>
                <a:solidFill>
                  <a:srgbClr val="008000"/>
                </a:solidFill>
              </a:rPr>
              <a:t>війни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857365"/>
            <a:ext cx="7772400" cy="4143404"/>
          </a:xfrm>
        </p:spPr>
        <p:txBody>
          <a:bodyPr/>
          <a:lstStyle/>
          <a:p>
            <a:r>
              <a:rPr lang="uk-UA" sz="2400" b="1" dirty="0" smtClean="0">
                <a:ln>
                  <a:solidFill>
                    <a:srgbClr val="663300"/>
                  </a:solidFill>
                </a:ln>
                <a:solidFill>
                  <a:schemeClr val="tx1"/>
                </a:solidFill>
              </a:rPr>
              <a:t>• Організація українського повстанського війська (заклик до українського народу вступати до козацького війська, налагодження виробництва пороху, купівля зброї і боєприпасів, домовленість з реєстровими козаками про їхню підтримку повстанського війська) </a:t>
            </a:r>
            <a:endParaRPr lang="ru-RU" sz="2400" dirty="0" smtClean="0">
              <a:ln>
                <a:solidFill>
                  <a:srgbClr val="663300"/>
                </a:solidFill>
              </a:ln>
              <a:solidFill>
                <a:schemeClr val="tx1"/>
              </a:solidFill>
            </a:endParaRPr>
          </a:p>
          <a:p>
            <a:r>
              <a:rPr lang="uk-UA" sz="2400" b="1" dirty="0" smtClean="0">
                <a:ln>
                  <a:solidFill>
                    <a:srgbClr val="663300"/>
                  </a:solidFill>
                </a:ln>
                <a:solidFill>
                  <a:schemeClr val="tx1"/>
                </a:solidFill>
              </a:rPr>
              <a:t>• Будівництво укріплень </a:t>
            </a:r>
            <a:endParaRPr lang="ru-RU" sz="2400" dirty="0" smtClean="0">
              <a:ln>
                <a:solidFill>
                  <a:srgbClr val="663300"/>
                </a:solidFill>
              </a:ln>
              <a:solidFill>
                <a:schemeClr val="tx1"/>
              </a:solidFill>
            </a:endParaRPr>
          </a:p>
          <a:p>
            <a:r>
              <a:rPr lang="uk-UA" sz="2400" b="1" dirty="0" smtClean="0">
                <a:ln>
                  <a:solidFill>
                    <a:srgbClr val="663300"/>
                  </a:solidFill>
                </a:ln>
                <a:solidFill>
                  <a:schemeClr val="tx1"/>
                </a:solidFill>
              </a:rPr>
              <a:t>• Пошук союзників (укладення угоди з кримським </a:t>
            </a:r>
            <a:r>
              <a:rPr lang="uk-UA" sz="2400" b="1" dirty="0" err="1" smtClean="0">
                <a:ln>
                  <a:solidFill>
                    <a:srgbClr val="663300"/>
                  </a:solidFill>
                </a:ln>
                <a:solidFill>
                  <a:schemeClr val="tx1"/>
                </a:solidFill>
              </a:rPr>
              <a:t>ханом</a:t>
            </a:r>
            <a:r>
              <a:rPr lang="uk-UA" sz="2400" b="1" dirty="0" smtClean="0">
                <a:ln>
                  <a:solidFill>
                    <a:srgbClr val="663300"/>
                  </a:solidFill>
                </a:ln>
                <a:solidFill>
                  <a:schemeClr val="tx1"/>
                </a:solidFill>
              </a:rPr>
              <a:t> </a:t>
            </a:r>
            <a:r>
              <a:rPr lang="uk-UA" sz="2400" b="1" dirty="0" err="1" smtClean="0">
                <a:ln>
                  <a:solidFill>
                    <a:srgbClr val="663300"/>
                  </a:solidFill>
                </a:ln>
                <a:solidFill>
                  <a:schemeClr val="tx1"/>
                </a:solidFill>
              </a:rPr>
              <a:t>Іслам-Гіреєм</a:t>
            </a:r>
            <a:r>
              <a:rPr lang="uk-UA" sz="2400" b="1" dirty="0" smtClean="0">
                <a:ln>
                  <a:solidFill>
                    <a:srgbClr val="663300"/>
                  </a:solidFill>
                </a:ln>
                <a:solidFill>
                  <a:schemeClr val="tx1"/>
                </a:solidFill>
              </a:rPr>
              <a:t> ІІІ про військову допомогу у війні проти Польщі) </a:t>
            </a:r>
            <a:endParaRPr lang="ru-RU" sz="2400" dirty="0" smtClean="0">
              <a:ln>
                <a:solidFill>
                  <a:srgbClr val="663300"/>
                </a:solidFill>
              </a:ln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rikolnovosti.com/wp-content/uploads/2014/07/Kfrtinki-Plakaty-pro-vojny-v-Ukraine-07-07-14-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786906" cy="61436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1110656/data/images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rikolnovosti.com/wp-content/uploads/2014/07/Kfrtinki-Plakaty-pro-vojny-v-Ukraine-07-07-14-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86874" cy="65008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rikolnovosti.com/wp-content/uploads/2014/07/Kfrtinki-Plakaty-pro-vojny-v-Ukraine-07-07-14-16.jpg" id="2" name="Рисунок 1"/>
          <p:cNvPicPr/>
          <p:nvPr/>
        </p:nvPicPr>
        <p:blipFill>
          <a:blip r:embed="rId2"/>
          <a:srcRect b="32"/>
          <a:stretch>
            <a:fillRect/>
          </a:stretch>
        </p:blipFill>
        <p:spPr bwMode="auto">
          <a:xfrm>
            <a:off x="1428728" y="214289"/>
            <a:ext cx="6072230" cy="65008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00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rikolnovosti.com/wp-content/uploads/2014/07/Kfrtinki-Plakaty-pro-vojny-v-Ukraine-07-07-14-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5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01156" cy="5257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звук 4">
            <a:hlinkClick r:id="rId4" action="ppaction://program" highlightClick="1">
              <a:snd r:embed="rId3" name="applause.wav" builtIn="1"/>
            </a:hlinkClick>
          </p:cNvPr>
          <p:cNvSpPr/>
          <p:nvPr/>
        </p:nvSpPr>
        <p:spPr>
          <a:xfrm>
            <a:off x="0" y="6357958"/>
            <a:ext cx="500034" cy="500042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0.joyreactor.cc/pics/post/%D0%A3%D0%BA%D1%80%D0%B0%D1%97%D0%BD%D0%B0-%D0%BF%D0%B5%D1%81%D0%BE%D1%87%D0%BD%D0%B8%D1%86%D0%B0-1098497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86874" cy="6429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narodna.pravda.com.ua/images/doc/60301-collectiondisplaymz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86873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narodna.pravda.com.ua/images/doc/3eeed-pistols58pv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643997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getmanat.org/wp-content/uploads/2015/01/50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gorod.cn.ua/image/news/kultura/kleynod_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071833"/>
          </a:xfrm>
        </p:spPr>
        <p:txBody>
          <a:bodyPr>
            <a:normAutofit/>
          </a:bodyPr>
          <a:lstStyle/>
          <a:p>
            <a:r>
              <a:rPr lang="uk-UA" sz="4000" b="1" dirty="0" smtClean="0"/>
              <a:t>Тема уроку: </a:t>
            </a:r>
            <a:br>
              <a:rPr lang="uk-UA" sz="4000" b="1" dirty="0" smtClean="0"/>
            </a:br>
            <a:r>
              <a:rPr lang="uk-UA" sz="3600" dirty="0" err="1" smtClean="0"/>
              <a:t>“Передумови</a:t>
            </a:r>
            <a:r>
              <a:rPr lang="uk-UA" sz="3600" dirty="0" smtClean="0"/>
              <a:t> </a:t>
            </a:r>
            <a:br>
              <a:rPr lang="uk-UA" sz="3600" dirty="0" smtClean="0"/>
            </a:br>
            <a:r>
              <a:rPr lang="uk-UA" sz="3600" dirty="0" smtClean="0"/>
              <a:t>Національно – визвольної війни. </a:t>
            </a:r>
            <a:br>
              <a:rPr lang="uk-UA" sz="3600" dirty="0" smtClean="0"/>
            </a:br>
            <a:r>
              <a:rPr lang="uk-UA" sz="3600" dirty="0" smtClean="0"/>
              <a:t>Б. Хмельницький, його </a:t>
            </a:r>
            <a:r>
              <a:rPr lang="uk-UA" sz="3600" dirty="0" err="1" smtClean="0"/>
              <a:t>сподвижники”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lai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928934"/>
            <a:ext cx="885831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786874" cy="61436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/>
              <a:t>Мета:</a:t>
            </a:r>
            <a:r>
              <a:rPr lang="ru-RU" sz="2400" dirty="0" smtClean="0"/>
              <a:t> </a:t>
            </a:r>
            <a:r>
              <a:rPr lang="ru-RU" sz="2400" dirty="0" err="1" smtClean="0"/>
              <a:t>визначити</a:t>
            </a:r>
            <a:r>
              <a:rPr lang="ru-RU" sz="2400" dirty="0" smtClean="0"/>
              <a:t> причини та </a:t>
            </a:r>
            <a:r>
              <a:rPr lang="ru-RU" sz="2400" dirty="0" err="1" smtClean="0"/>
              <a:t>передумови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Національно-визвольної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війни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українського</a:t>
            </a:r>
            <a:r>
              <a:rPr lang="ru-RU" sz="2400" dirty="0" smtClean="0"/>
              <a:t> народу </a:t>
            </a:r>
            <a:r>
              <a:rPr lang="ru-RU" sz="2400" dirty="0" err="1" smtClean="0"/>
              <a:t>проти</a:t>
            </a:r>
            <a:r>
              <a:rPr lang="ru-RU" sz="2400" dirty="0" smtClean="0"/>
              <a:t> </a:t>
            </a:r>
            <a:r>
              <a:rPr lang="ru-RU" sz="2400" dirty="0" err="1" smtClean="0"/>
              <a:t>польського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панування</a:t>
            </a:r>
            <a:r>
              <a:rPr lang="ru-RU" sz="2400" dirty="0" smtClean="0"/>
              <a:t>, </a:t>
            </a:r>
            <a:r>
              <a:rPr lang="ru-RU" sz="2400" dirty="0" err="1" smtClean="0"/>
              <a:t>дати</a:t>
            </a:r>
            <a:r>
              <a:rPr lang="ru-RU" sz="2400" dirty="0" smtClean="0"/>
              <a:t> характеристику </a:t>
            </a:r>
            <a:r>
              <a:rPr lang="ru-RU" sz="2400" dirty="0" err="1" smtClean="0"/>
              <a:t>історичної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постаті</a:t>
            </a:r>
            <a:r>
              <a:rPr lang="ru-RU" sz="2400" dirty="0" smtClean="0"/>
              <a:t> Богдана </a:t>
            </a:r>
            <a:r>
              <a:rPr lang="ru-RU" sz="2400" dirty="0" err="1" smtClean="0"/>
              <a:t>Хмельницького</a:t>
            </a:r>
            <a:r>
              <a:rPr lang="ru-RU" sz="2400" dirty="0" smtClean="0"/>
              <a:t> та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сподвижників</a:t>
            </a:r>
            <a:r>
              <a:rPr lang="ru-RU" sz="2400" dirty="0" smtClean="0"/>
              <a:t>; </a:t>
            </a:r>
            <a:r>
              <a:rPr lang="ru-RU" sz="2400" dirty="0" err="1" smtClean="0"/>
              <a:t>розвивати</a:t>
            </a:r>
            <a:r>
              <a:rPr lang="ru-RU" sz="2400" dirty="0" smtClean="0"/>
              <a:t> в </a:t>
            </a:r>
            <a:r>
              <a:rPr lang="ru-RU" sz="2400" dirty="0" err="1" smtClean="0"/>
              <a:t>учнів</a:t>
            </a:r>
            <a:r>
              <a:rPr lang="ru-RU" sz="2400" dirty="0" smtClean="0"/>
              <a:t> </a:t>
            </a:r>
            <a:r>
              <a:rPr lang="ru-RU" sz="2400" dirty="0" err="1" smtClean="0"/>
              <a:t>уміння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аналізувати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порівнювати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історичні</a:t>
            </a:r>
            <a:r>
              <a:rPr lang="ru-RU" sz="2400" dirty="0" smtClean="0"/>
              <a:t> </a:t>
            </a:r>
            <a:r>
              <a:rPr lang="ru-RU" sz="2400" dirty="0" err="1" smtClean="0"/>
              <a:t>джерела</a:t>
            </a:r>
            <a:r>
              <a:rPr lang="ru-RU" sz="2400" dirty="0" smtClean="0"/>
              <a:t>, </a:t>
            </a:r>
            <a:r>
              <a:rPr lang="ru-RU" sz="2400" dirty="0" err="1" smtClean="0"/>
              <a:t>зіставляючи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історичну</a:t>
            </a:r>
            <a:r>
              <a:rPr lang="ru-RU" sz="2400" dirty="0" smtClean="0"/>
              <a:t> </a:t>
            </a:r>
            <a:r>
              <a:rPr lang="ru-RU" sz="2400" dirty="0" err="1" smtClean="0"/>
              <a:t>інформацію</a:t>
            </a:r>
            <a:r>
              <a:rPr lang="ru-RU" sz="2400" dirty="0" smtClean="0"/>
              <a:t>, </a:t>
            </a:r>
            <a:r>
              <a:rPr lang="ru-RU" sz="2400" dirty="0" err="1" smtClean="0"/>
              <a:t>робити</a:t>
            </a:r>
            <a:r>
              <a:rPr lang="ru-RU" sz="2400" dirty="0" smtClean="0"/>
              <a:t> </a:t>
            </a:r>
            <a:r>
              <a:rPr lang="ru-RU" sz="2400" dirty="0" err="1" smtClean="0"/>
              <a:t>висновки</a:t>
            </a:r>
            <a:r>
              <a:rPr lang="ru-RU" sz="2400" dirty="0" smtClean="0"/>
              <a:t>, </a:t>
            </a:r>
            <a:r>
              <a:rPr lang="ru-RU" sz="2400" dirty="0" err="1" smtClean="0"/>
              <a:t>виділяти</a:t>
            </a:r>
            <a:r>
              <a:rPr lang="ru-RU" sz="2400" dirty="0" smtClean="0"/>
              <a:t> головне, </a:t>
            </a:r>
            <a:r>
              <a:rPr lang="ru-RU" sz="2400" dirty="0" err="1" smtClean="0"/>
              <a:t>визначати</a:t>
            </a:r>
            <a:r>
              <a:rPr lang="ru-RU" sz="2400" dirty="0" smtClean="0"/>
              <a:t> причини </a:t>
            </a:r>
            <a:r>
              <a:rPr lang="ru-RU" sz="2400" dirty="0" err="1" smtClean="0"/>
              <a:t>історичних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подій</a:t>
            </a:r>
            <a:r>
              <a:rPr lang="ru-RU" sz="2400" dirty="0" smtClean="0"/>
              <a:t>, </a:t>
            </a:r>
            <a:r>
              <a:rPr lang="ru-RU" sz="2400" dirty="0" err="1" smtClean="0"/>
              <a:t>визначати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місце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діячів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їх</a:t>
            </a:r>
            <a:r>
              <a:rPr lang="ru-RU" sz="2400" dirty="0" smtClean="0"/>
              <a:t> роль в </a:t>
            </a:r>
            <a:r>
              <a:rPr lang="ru-RU" sz="2400" dirty="0" err="1" smtClean="0"/>
              <a:t>історичному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процесі</a:t>
            </a:r>
            <a:r>
              <a:rPr lang="ru-RU" sz="2400" dirty="0" smtClean="0"/>
              <a:t>.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800" b="1" dirty="0" err="1" smtClean="0"/>
              <a:t>Очікувані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результати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400" dirty="0" smtClean="0"/>
              <a:t>• </a:t>
            </a:r>
            <a:r>
              <a:rPr lang="ru-RU" sz="2400" dirty="0" err="1" smtClean="0"/>
              <a:t>застосовувати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пояснювати</a:t>
            </a:r>
            <a:r>
              <a:rPr lang="ru-RU" sz="2400" dirty="0" smtClean="0"/>
              <a:t> на прикладах </a:t>
            </a:r>
            <a:r>
              <a:rPr lang="ru-RU" sz="2400" dirty="0" err="1" smtClean="0"/>
              <a:t>термін</a:t>
            </a:r>
            <a:r>
              <a:rPr lang="ru-RU" sz="2400" dirty="0" smtClean="0"/>
              <a:t> «</a:t>
            </a:r>
            <a:r>
              <a:rPr lang="ru-RU" sz="2400" dirty="0" err="1" smtClean="0"/>
              <a:t>Національно-визвольна</a:t>
            </a:r>
            <a:r>
              <a:rPr lang="ru-RU" sz="2400" dirty="0" smtClean="0"/>
              <a:t> </a:t>
            </a:r>
            <a:r>
              <a:rPr lang="ru-RU" sz="2400" dirty="0" err="1" smtClean="0"/>
              <a:t>війна</a:t>
            </a:r>
            <a:r>
              <a:rPr lang="ru-RU" sz="2400" dirty="0" smtClean="0"/>
              <a:t>»;</a:t>
            </a:r>
            <a:br>
              <a:rPr lang="ru-RU" sz="2400" dirty="0" smtClean="0"/>
            </a:br>
            <a:r>
              <a:rPr lang="ru-RU" sz="2400" dirty="0" smtClean="0"/>
              <a:t>• </a:t>
            </a:r>
            <a:r>
              <a:rPr lang="ru-RU" sz="2400" dirty="0" err="1" smtClean="0"/>
              <a:t>визначати</a:t>
            </a:r>
            <a:r>
              <a:rPr lang="ru-RU" sz="2400" dirty="0" smtClean="0"/>
              <a:t> причини та </a:t>
            </a:r>
            <a:r>
              <a:rPr lang="ru-RU" sz="2400" dirty="0" err="1" smtClean="0"/>
              <a:t>передумови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Національно-визвольної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війни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• </a:t>
            </a:r>
            <a:r>
              <a:rPr lang="ru-RU" sz="2400" dirty="0" err="1" smtClean="0"/>
              <a:t>скласти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історичний</a:t>
            </a:r>
            <a:r>
              <a:rPr lang="ru-RU" sz="2400" dirty="0" smtClean="0"/>
              <a:t> портрет Богдана </a:t>
            </a:r>
            <a:r>
              <a:rPr lang="ru-RU" sz="2400" dirty="0" err="1" smtClean="0"/>
              <a:t>Хмельницького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• </a:t>
            </a:r>
            <a:r>
              <a:rPr lang="ru-RU" sz="2400" dirty="0" err="1" smtClean="0"/>
              <a:t>називати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імена</a:t>
            </a:r>
            <a:r>
              <a:rPr lang="ru-RU" sz="2400" dirty="0" smtClean="0"/>
              <a:t> </a:t>
            </a:r>
            <a:r>
              <a:rPr lang="ru-RU" sz="2400" dirty="0" err="1" smtClean="0"/>
              <a:t>сподвижників</a:t>
            </a:r>
            <a:r>
              <a:rPr lang="ru-RU" sz="2400" dirty="0" smtClean="0"/>
              <a:t> Богдана </a:t>
            </a:r>
            <a:r>
              <a:rPr lang="ru-RU" sz="2400" dirty="0" err="1" smtClean="0"/>
              <a:t>Хмельницького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• </a:t>
            </a:r>
            <a:r>
              <a:rPr lang="ru-RU" sz="2400" dirty="0" err="1" smtClean="0"/>
              <a:t>аналізувати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порівнювати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історичні</a:t>
            </a:r>
            <a:r>
              <a:rPr lang="ru-RU" sz="2400" dirty="0" smtClean="0"/>
              <a:t> </a:t>
            </a:r>
            <a:r>
              <a:rPr lang="ru-RU" sz="2400" dirty="0" err="1" smtClean="0"/>
              <a:t>джерела</a:t>
            </a:r>
            <a:r>
              <a:rPr lang="ru-RU" sz="2400" dirty="0" smtClean="0"/>
              <a:t>, </a:t>
            </a:r>
            <a:r>
              <a:rPr lang="ru-RU" sz="2400" dirty="0" err="1" smtClean="0"/>
              <a:t>зіставляючи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історичну</a:t>
            </a:r>
            <a:r>
              <a:rPr lang="ru-RU" sz="2400" dirty="0" smtClean="0"/>
              <a:t> </a:t>
            </a:r>
            <a:r>
              <a:rPr lang="ru-RU" sz="2400" dirty="0" err="1" smtClean="0"/>
              <a:t>інформацію</a:t>
            </a:r>
            <a:r>
              <a:rPr lang="ru-RU" sz="2400" dirty="0" smtClean="0"/>
              <a:t>, </a:t>
            </a:r>
            <a:r>
              <a:rPr lang="ru-RU" sz="2400" dirty="0" err="1" smtClean="0"/>
              <a:t>робити</a:t>
            </a:r>
            <a:r>
              <a:rPr lang="ru-RU" sz="2400" dirty="0" smtClean="0"/>
              <a:t> </a:t>
            </a:r>
            <a:r>
              <a:rPr lang="ru-RU" sz="2400" dirty="0" err="1" smtClean="0"/>
              <a:t>висновки</a:t>
            </a:r>
            <a:r>
              <a:rPr lang="ru-RU" sz="2400" dirty="0" smtClean="0"/>
              <a:t>, </a:t>
            </a:r>
            <a:r>
              <a:rPr lang="ru-RU" sz="2400" dirty="0" err="1" smtClean="0"/>
              <a:t>виділяти</a:t>
            </a:r>
            <a:r>
              <a:rPr lang="ru-RU" sz="2400" dirty="0" smtClean="0"/>
              <a:t> головне, </a:t>
            </a:r>
            <a:r>
              <a:rPr lang="ru-RU" sz="2400" dirty="0" err="1" smtClean="0"/>
              <a:t>визначати</a:t>
            </a:r>
            <a:r>
              <a:rPr lang="ru-RU" sz="2400" dirty="0" smtClean="0"/>
              <a:t> причини </a:t>
            </a:r>
            <a:r>
              <a:rPr lang="ru-RU" sz="2400" dirty="0" err="1" smtClean="0"/>
              <a:t>історичних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подій</a:t>
            </a:r>
            <a:r>
              <a:rPr lang="ru-RU" sz="2400" dirty="0" smtClean="0"/>
              <a:t>, </a:t>
            </a:r>
            <a:r>
              <a:rPr lang="ru-RU" sz="2400" dirty="0" err="1" smtClean="0"/>
              <a:t>визначати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місце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діячів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їхню</a:t>
            </a:r>
            <a:r>
              <a:rPr lang="ru-RU" sz="2400" dirty="0" smtClean="0"/>
              <a:t> роль в </a:t>
            </a:r>
            <a:r>
              <a:rPr lang="ru-RU" sz="2400" dirty="0" err="1" smtClean="0"/>
              <a:t>історичному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процесі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7772400" cy="1357321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</a:rPr>
              <a:t>План</a:t>
            </a:r>
            <a:br>
              <a:rPr lang="uk-UA" sz="4800" b="1" dirty="0" smtClean="0">
                <a:solidFill>
                  <a:srgbClr val="C00000"/>
                </a:solidFill>
              </a:rPr>
            </a:br>
            <a:r>
              <a:rPr lang="uk-UA" sz="4800" b="1" dirty="0" smtClean="0">
                <a:solidFill>
                  <a:srgbClr val="C00000"/>
                </a:solidFill>
              </a:rPr>
              <a:t> нового матеріалу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1643050"/>
            <a:ext cx="5786446" cy="4929222"/>
          </a:xfrm>
        </p:spPr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tx1"/>
                </a:solidFill>
              </a:rPr>
              <a:t> 1.</a:t>
            </a:r>
            <a:r>
              <a:rPr lang="ru-RU" b="1" dirty="0" smtClean="0">
                <a:solidFill>
                  <a:schemeClr val="tx1"/>
                </a:solidFill>
              </a:rPr>
              <a:t>Причини </a:t>
            </a:r>
            <a:r>
              <a:rPr lang="ru-RU" b="1" dirty="0" err="1" smtClean="0">
                <a:solidFill>
                  <a:schemeClr val="tx1"/>
                </a:solidFill>
              </a:rPr>
              <a:t>Національно-визвольної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війни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українського</a:t>
            </a:r>
            <a:r>
              <a:rPr lang="ru-RU" b="1" dirty="0" smtClean="0">
                <a:solidFill>
                  <a:schemeClr val="tx1"/>
                </a:solidFill>
              </a:rPr>
              <a:t> народу </a:t>
            </a:r>
            <a:r>
              <a:rPr lang="ru-RU" b="1" dirty="0" err="1" smtClean="0">
                <a:solidFill>
                  <a:schemeClr val="tx1"/>
                </a:solidFill>
              </a:rPr>
              <a:t>проти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поляків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b="1" dirty="0" err="1" smtClean="0">
                <a:solidFill>
                  <a:schemeClr val="tx1"/>
                </a:solidFill>
              </a:rPr>
              <a:t>Постать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гетьмана</a:t>
            </a:r>
            <a:r>
              <a:rPr lang="ru-RU" b="1" dirty="0" smtClean="0">
                <a:solidFill>
                  <a:schemeClr val="tx1"/>
                </a:solidFill>
              </a:rPr>
              <a:t> Б. </a:t>
            </a:r>
            <a:r>
              <a:rPr lang="ru-RU" b="1" dirty="0" err="1" smtClean="0">
                <a:solidFill>
                  <a:schemeClr val="tx1"/>
                </a:solidFill>
              </a:rPr>
              <a:t>Хмельницького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uk-UA" b="1" dirty="0" smtClean="0">
                <a:solidFill>
                  <a:schemeClr val="tx1"/>
                </a:solidFill>
              </a:rPr>
              <a:t>3.Найближче оточення Богдана Хмельницького. </a:t>
            </a:r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b="1" dirty="0" smtClean="0">
                <a:solidFill>
                  <a:schemeClr val="tx1"/>
                </a:solidFill>
              </a:rPr>
              <a:t>4</a:t>
            </a:r>
            <a:r>
              <a:rPr lang="uk-UA" b="1" dirty="0" err="1" smtClean="0">
                <a:solidFill>
                  <a:schemeClr val="tx1"/>
                </a:solidFill>
              </a:rPr>
              <a:t>.Заходи</a:t>
            </a:r>
            <a:r>
              <a:rPr lang="uk-UA" b="1" dirty="0" smtClean="0">
                <a:solidFill>
                  <a:schemeClr val="tx1"/>
                </a:solidFill>
              </a:rPr>
              <a:t> по підготовці до війни.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Ivan Bohu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307183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622619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85728"/>
          <a:ext cx="9144000" cy="6927642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78581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Причини </a:t>
                      </a: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та </a:t>
                      </a: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передумови</a:t>
                      </a: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Національно-визвольної</a:t>
                      </a: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війни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7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i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Причини</a:t>
                      </a:r>
                      <a:endParaRPr lang="ru-RU" sz="28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7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i="1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Передумови</a:t>
                      </a:r>
                      <a:endParaRPr lang="ru-RU" sz="28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7E5"/>
                    </a:solidFill>
                  </a:tcPr>
                </a:tc>
              </a:tr>
              <a:tr h="52845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Загострення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національно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–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релігійних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утисків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українського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населення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під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владою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Польщі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Посилення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соціально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економічного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гніту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селян,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міщан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козаків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Нехтування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польською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владою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станових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інтересів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українського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козацтва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7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Перетворення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козацтва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на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провідну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політичну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силу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українського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суспільства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Засилля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Україні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польських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магнатів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і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шляхти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2400" dirty="0" smtClean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. Початок </a:t>
                      </a:r>
                      <a:r>
                        <a:rPr lang="ru-RU" sz="2400" dirty="0" err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формування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української</a:t>
                      </a:r>
                      <a:r>
                        <a:rPr lang="en-US" sz="2400" baseline="0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нації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7E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Найвизначніший військовий і політичний діяч України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ua.convdocs.org/pars_docs/refs/100/99042/99042_html_m663b51c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3571900" cy="4714908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Богдан Хмельницький, гетьман Визвольної армії, Великий гетьман Україн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71612"/>
            <a:ext cx="3643338" cy="47149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226</TotalTime>
  <Words>249</Words>
  <Application>Microsoft Office PowerPoint</Application>
  <PresentationFormat>Экран (4:3)</PresentationFormat>
  <Paragraphs>33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Тема уроку:  “Передумови  Національно – визвольної війни.  Б. Хмельницький, його сподвижники” </vt:lpstr>
      <vt:lpstr>Мета: визначити причини та передумови Національно-визвольної війни українського народу проти польського панування, дати характеристику історичної постаті Богдана Хмельницького та його сподвижників; розвивати в учнів уміння аналізувати та порівнювати історичні джерела, зіставляючи історичну інформацію, робити висновки, виділяти головне, визначати причини історичних подій, визначати місце історичних діячів та їх роль в історичному процесі.  Очікувані результати • застосовувати та пояснювати на прикладах термін «Національно-визвольна війна»; • визначати причини та передумови Національно-визвольної війни; • скласти історичний портрет Богдана Хмельницького; • називати імена сподвижників Богдана Хмельницького; • аналізувати та порівнювати історичні джерела, зіставляючи історичну інформацію, робити висновки, виділяти головне, визначати причини історичних подій, визначати місце історичних діячів та їхню роль в історичному процесі.   </vt:lpstr>
      <vt:lpstr>План  нового матеріалу</vt:lpstr>
      <vt:lpstr>Слайд 8</vt:lpstr>
      <vt:lpstr>Найвизначніший військовий і політичний діяч України</vt:lpstr>
      <vt:lpstr>Слайд 10</vt:lpstr>
      <vt:lpstr>Львівський єзуїтський колегіум  </vt:lpstr>
      <vt:lpstr>Филон Джалалій</vt:lpstr>
      <vt:lpstr>Мартин Небаба</vt:lpstr>
      <vt:lpstr>Данило  нечай </vt:lpstr>
      <vt:lpstr>Максим Кривоніс</vt:lpstr>
      <vt:lpstr>Тиміш Хмельницький</vt:lpstr>
      <vt:lpstr>Слайд 17</vt:lpstr>
      <vt:lpstr>Заходи Б. Хмельницького з підготовки до війни 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 “Передумови  Національно – визвольної війни.  Б. Хмельницький, його сподвижники”</dc:title>
  <dc:creator>TEST</dc:creator>
  <cp:lastModifiedBy>TEST</cp:lastModifiedBy>
  <cp:revision>38</cp:revision>
  <dcterms:created xsi:type="dcterms:W3CDTF">2015-11-01T11:00:15Z</dcterms:created>
  <dcterms:modified xsi:type="dcterms:W3CDTF">2015-11-01T20:43:36Z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1113684</vt:lpwstr>
  </property>
  <property fmtid="{D5CDD505-2E9C-101B-9397-08002B2CF9AE}" name="NXPowerLiteVersion" pid="3">
    <vt:lpwstr>D4.1.4</vt:lpwstr>
  </property>
</Properties>
</file>