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vnd.ms-photo" Extension="wdp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sldIdLst>
    <p:sldId id="256" r:id="rId2"/>
    <p:sldId id="286" r:id="rId3"/>
    <p:sldId id="287" r:id="rId4"/>
    <p:sldId id="266" r:id="rId5"/>
    <p:sldId id="258" r:id="rId6"/>
    <p:sldId id="278" r:id="rId7"/>
    <p:sldId id="264" r:id="rId8"/>
    <p:sldId id="260" r:id="rId9"/>
    <p:sldId id="273" r:id="rId10"/>
    <p:sldId id="257" r:id="rId11"/>
    <p:sldId id="279" r:id="rId12"/>
    <p:sldId id="281" r:id="rId13"/>
    <p:sldId id="268" r:id="rId14"/>
    <p:sldId id="269" r:id="rId15"/>
    <p:sldId id="271" r:id="rId16"/>
    <p:sldId id="274" r:id="rId17"/>
    <p:sldId id="275" r:id="rId18"/>
    <p:sldId id="276" r:id="rId19"/>
    <p:sldId id="284" r:id="rId20"/>
    <p:sldId id="282" r:id="rId21"/>
    <p:sldId id="280" r:id="rId22"/>
    <p:sldId id="277" r:id="rId23"/>
    <p:sldId id="283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05BB"/>
    <a:srgbClr val="DFF7AE"/>
    <a:srgbClr val="D60093"/>
    <a:srgbClr val="FCE0F4"/>
    <a:srgbClr val="FF3399"/>
    <a:srgbClr val="255E18"/>
    <a:srgbClr val="E70F2E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8" autoAdjust="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BDBB7F-8894-4276-AA62-1C54C628C0F6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F225BC-0CA5-4D30-A100-9B8D3CB0C1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366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F225BC-0CA5-4D30-A100-9B8D3CB0C1E8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006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D280D-30E6-4B7E-ABC6-D2819EB2502A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735B-00FB-4C30-80A3-5867F12E167B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D280D-30E6-4B7E-ABC6-D2819EB2502A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735B-00FB-4C30-80A3-5867F12E16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D280D-30E6-4B7E-ABC6-D2819EB2502A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735B-00FB-4C30-80A3-5867F12E16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D280D-30E6-4B7E-ABC6-D2819EB2502A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735B-00FB-4C30-80A3-5867F12E16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D280D-30E6-4B7E-ABC6-D2819EB2502A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735B-00FB-4C30-80A3-5867F12E16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D280D-30E6-4B7E-ABC6-D2819EB2502A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735B-00FB-4C30-80A3-5867F12E16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D280D-30E6-4B7E-ABC6-D2819EB2502A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735B-00FB-4C30-80A3-5867F12E16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D280D-30E6-4B7E-ABC6-D2819EB2502A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735B-00FB-4C30-80A3-5867F12E16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D280D-30E6-4B7E-ABC6-D2819EB2502A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735B-00FB-4C30-80A3-5867F12E16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D280D-30E6-4B7E-ABC6-D2819EB2502A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735B-00FB-4C30-80A3-5867F12E167B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D280D-30E6-4B7E-ABC6-D2819EB2502A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735B-00FB-4C30-80A3-5867F12E167B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FBD280D-30E6-4B7E-ABC6-D2819EB2502A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6AF735B-00FB-4C30-80A3-5867F12E167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8" Target="../media/image6.jpeg" Type="http://schemas.openxmlformats.org/officeDocument/2006/relationships/image"/><Relationship Id="rId13" Target="../media/image9.jpeg" Type="http://schemas.openxmlformats.org/officeDocument/2006/relationships/image"/><Relationship Id="rId3" Target="../media/image2.jpeg" Type="http://schemas.openxmlformats.org/officeDocument/2006/relationships/image"/><Relationship Id="rId7" Target="../media/image5.jpeg" Type="http://schemas.openxmlformats.org/officeDocument/2006/relationships/image"/><Relationship Id="rId12" Target="../media/hdphoto3.wdp" Type="http://schemas.microsoft.com/office/2007/relationships/hdphoto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Relationship Id="rId6" Target="../media/hdphoto1.wdp" Type="http://schemas.microsoft.com/office/2007/relationships/hdphoto"/><Relationship Id="rId11" Target="../media/image8.jpeg" Type="http://schemas.openxmlformats.org/officeDocument/2006/relationships/image"/><Relationship Id="rId5" Target="../media/image4.jpeg" Type="http://schemas.openxmlformats.org/officeDocument/2006/relationships/image"/><Relationship Id="rId10" Target="../media/image7.jpeg" Type="http://schemas.openxmlformats.org/officeDocument/2006/relationships/image"/><Relationship Id="rId4" Target="../media/image3.jpeg" Type="http://schemas.openxmlformats.org/officeDocument/2006/relationships/image"/><Relationship Id="rId9" Target="../media/hdphoto2.wdp" Type="http://schemas.microsoft.com/office/2007/relationships/hdphoto"/><Relationship Id="rId14" Target="../media/hdphoto4.wdp" Type="http://schemas.microsoft.com/office/2007/relationships/hdphoto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 ?><Relationships xmlns="http://schemas.openxmlformats.org/package/2006/relationships"><Relationship Id="rId3" Target="../media/hdphoto7.wdp" Type="http://schemas.microsoft.com/office/2007/relationships/hdphoto"/><Relationship Id="rId2" Target="../media/image1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openxmlformats.org/officeDocument/2006/relationships/image" Target="../media/image1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10.pn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99277" y="2348880"/>
            <a:ext cx="5492386" cy="2376479"/>
          </a:xfrm>
        </p:spPr>
        <p:txBody>
          <a:bodyPr>
            <a:noAutofit/>
          </a:bodyPr>
          <a:lstStyle/>
          <a:p>
            <a:pPr algn="ctr"/>
            <a:r>
              <a:rPr dirty="0" err="1" lang="en-US" sz="4800">
                <a:solidFill>
                  <a:srgbClr val="7030A0"/>
                </a:solidFill>
                <a:latin charset="0" pitchFamily="66" typeface="Comic Sans MS"/>
                <a:cs charset="-79" pitchFamily="2" typeface="Aharoni"/>
              </a:rPr>
              <a:t>Historia</a:t>
            </a:r>
            <a:r>
              <a:rPr dirty="0" lang="en-US" sz="4800">
                <a:solidFill>
                  <a:srgbClr val="7030A0"/>
                </a:solidFill>
                <a:latin charset="0" pitchFamily="66" typeface="Comic Sans MS"/>
                <a:cs charset="-79" pitchFamily="2" typeface="Aharoni"/>
              </a:rPr>
              <a:t> </a:t>
            </a:r>
            <a:r>
              <a:rPr dirty="0" err="1" lang="en-US" sz="4800">
                <a:solidFill>
                  <a:srgbClr val="7030A0"/>
                </a:solidFill>
                <a:latin charset="0" pitchFamily="66" typeface="Comic Sans MS"/>
                <a:cs charset="-79" pitchFamily="2" typeface="Aharoni"/>
              </a:rPr>
              <a:t>est</a:t>
            </a:r>
            <a:r>
              <a:rPr dirty="0" lang="en-US" sz="4800">
                <a:solidFill>
                  <a:srgbClr val="7030A0"/>
                </a:solidFill>
                <a:latin charset="0" pitchFamily="66" typeface="Comic Sans MS"/>
                <a:cs charset="-79" pitchFamily="2" typeface="Aharoni"/>
              </a:rPr>
              <a:t> m</a:t>
            </a:r>
            <a:r>
              <a:rPr dirty="0" lang="ru-RU" sz="4800">
                <a:solidFill>
                  <a:srgbClr val="7030A0"/>
                </a:solidFill>
                <a:latin charset="0" pitchFamily="66" typeface="Comic Sans MS"/>
                <a:cs charset="-79" pitchFamily="2" typeface="Aharoni"/>
              </a:rPr>
              <a:t>а</a:t>
            </a:r>
            <a:r>
              <a:rPr dirty="0" err="1" lang="en-US" sz="4800">
                <a:solidFill>
                  <a:srgbClr val="7030A0"/>
                </a:solidFill>
                <a:latin charset="0" pitchFamily="66" typeface="Comic Sans MS"/>
                <a:cs charset="-79" pitchFamily="2" typeface="Aharoni"/>
              </a:rPr>
              <a:t>gistra</a:t>
            </a:r>
            <a:r>
              <a:rPr dirty="0" lang="en-US" sz="4800">
                <a:solidFill>
                  <a:srgbClr val="7030A0"/>
                </a:solidFill>
                <a:latin charset="0" pitchFamily="66" typeface="Comic Sans MS"/>
                <a:cs charset="-79" pitchFamily="2" typeface="Aharoni"/>
              </a:rPr>
              <a:t> vitae</a:t>
            </a:r>
            <a:r>
              <a:rPr dirty="0" lang="ru-RU" sz="5400">
                <a:solidFill>
                  <a:srgbClr val="7030A0"/>
                </a:solidFill>
                <a:latin charset="0" pitchFamily="66" typeface="Comic Sans MS"/>
                <a:cs charset="-79" pitchFamily="2" typeface="Aharoni"/>
              </a:rPr>
              <a:t>!</a:t>
            </a:r>
            <a:br>
              <a:rPr dirty="0" lang="ru-RU" sz="5400">
                <a:solidFill>
                  <a:srgbClr val="7030A0"/>
                </a:solidFill>
                <a:latin charset="0" pitchFamily="66" typeface="Comic Sans MS"/>
                <a:cs charset="-79" pitchFamily="2" typeface="Aharoni"/>
              </a:rPr>
            </a:br>
            <a:endParaRPr dirty="0" lang="ru-RU" sz="4800">
              <a:solidFill>
                <a:srgbClr val="C00000"/>
              </a:solidFill>
              <a:latin charset="0" pitchFamily="66" typeface="Monotype Corsiva"/>
              <a:cs charset="0" pitchFamily="34" typeface="Iskoola Pota"/>
            </a:endParaRPr>
          </a:p>
        </p:txBody>
      </p:sp>
      <p:pic>
        <p:nvPicPr>
          <p:cNvPr id="1026" name="Picture 2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8926" y="2679781"/>
            <a:ext cx="1706921" cy="1280192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348" y="4221088"/>
            <a:ext cx="1706922" cy="2422728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349" y="167810"/>
            <a:ext cx="1652076" cy="2290981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rrowheads="1" noChangeAspect="1"/>
          </p:cNvPicPr>
          <p:nvPr/>
        </p:nvPicPr>
        <p:blipFill>
          <a:blip cstate="print"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4190" y="4152016"/>
            <a:ext cx="1895519" cy="262857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rrowheads="1" noChangeAspect="1"/>
          </p:cNvPicPr>
          <p:nvPr/>
        </p:nvPicPr>
        <p:blipFill>
          <a:blip cstate="print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5155164"/>
            <a:ext cx="2197778" cy="1584866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rrowheads="1"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35" y="362381"/>
            <a:ext cx="1010824" cy="1173862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rrowheads="1" noChangeAspect="1"/>
          </p:cNvPicPr>
          <p:nvPr/>
        </p:nvPicPr>
        <p:blipFill>
          <a:blip cstate="print"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162" y="136031"/>
            <a:ext cx="3263227" cy="1674594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13"/>
          <p:cNvPicPr>
            <a:picLocks noChangeArrowheads="1" noChangeAspect="1"/>
          </p:cNvPicPr>
          <p:nvPr/>
        </p:nvPicPr>
        <p:blipFill rotWithShape="1">
          <a:blip cstate="print"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4"/>
          <a:stretch/>
        </p:blipFill>
        <p:spPr bwMode="auto">
          <a:xfrm>
            <a:off x="92017" y="5125211"/>
            <a:ext cx="2592289" cy="1584866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4"/>
          <p:cNvPicPr>
            <a:picLocks noChangeArrowheads="1"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35"/>
          <a:stretch/>
        </p:blipFill>
        <p:spPr bwMode="auto">
          <a:xfrm>
            <a:off x="5093109" y="136031"/>
            <a:ext cx="1895519" cy="3834828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2640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0" spd="slow">
        <p14:window dir="vert"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На семынар\88778898_large_61954379_1280088924_b9c6e558b9a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5163" y="-647261"/>
            <a:ext cx="8299226" cy="7660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348049" y="68753"/>
            <a:ext cx="28113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Ю</a:t>
            </a:r>
            <a:r>
              <a:rPr lang="uk-UA" sz="3600" b="1" dirty="0" smtClean="0">
                <a:solidFill>
                  <a:srgbClr val="7030A0"/>
                </a:solidFill>
                <a:latin typeface="Monotype Corsiva" pitchFamily="66" charset="0"/>
              </a:rPr>
              <a:t>ні друзі!</a:t>
            </a:r>
            <a:endParaRPr lang="ru-RU" sz="36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548680"/>
            <a:ext cx="684076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rgbClr val="7030A0"/>
                </a:solidFill>
                <a:latin typeface="Monotype Corsiva" pitchFamily="66" charset="0"/>
              </a:rPr>
              <a:t>  </a:t>
            </a:r>
            <a:r>
              <a:rPr lang="uk-UA" sz="2800" b="1" dirty="0" smtClean="0">
                <a:solidFill>
                  <a:srgbClr val="7030A0"/>
                </a:solidFill>
                <a:latin typeface="Monotype Corsiva" pitchFamily="66" charset="0"/>
              </a:rPr>
              <a:t>До </a:t>
            </a:r>
            <a:r>
              <a:rPr lang="uk-UA" sz="2800" b="1" dirty="0">
                <a:solidFill>
                  <a:srgbClr val="7030A0"/>
                </a:solidFill>
                <a:latin typeface="Monotype Corsiva" pitchFamily="66" charset="0"/>
              </a:rPr>
              <a:t>вас звертаюсь я, </a:t>
            </a:r>
            <a:r>
              <a:rPr lang="uk-UA" sz="28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uk-UA" sz="2800" b="1" dirty="0">
                <a:solidFill>
                  <a:srgbClr val="7030A0"/>
                </a:solidFill>
                <a:latin typeface="Monotype Corsiva" pitchFamily="66" charset="0"/>
              </a:rPr>
              <a:t>муза історії </a:t>
            </a:r>
            <a:r>
              <a:rPr lang="uk-UA" sz="2800" b="1" dirty="0" err="1">
                <a:solidFill>
                  <a:srgbClr val="7030A0"/>
                </a:solidFill>
                <a:latin typeface="Monotype Corsiva" pitchFamily="66" charset="0"/>
              </a:rPr>
              <a:t>Кліо</a:t>
            </a:r>
            <a:r>
              <a:rPr lang="uk-UA" sz="2800" b="1" dirty="0">
                <a:solidFill>
                  <a:srgbClr val="7030A0"/>
                </a:solidFill>
                <a:latin typeface="Monotype Corsiva" pitchFamily="66" charset="0"/>
              </a:rPr>
              <a:t>. </a:t>
            </a:r>
            <a:r>
              <a:rPr lang="uk-UA" sz="2800" b="1" dirty="0" smtClean="0">
                <a:solidFill>
                  <a:srgbClr val="7030A0"/>
                </a:solidFill>
                <a:latin typeface="Monotype Corsiva" pitchFamily="66" charset="0"/>
              </a:rPr>
              <a:t>  Я</a:t>
            </a:r>
            <a:r>
              <a:rPr lang="uk-UA" sz="2800" b="1" dirty="0">
                <a:solidFill>
                  <a:srgbClr val="7030A0"/>
                </a:solidFill>
                <a:latin typeface="Monotype Corsiva" pitchFamily="66" charset="0"/>
              </a:rPr>
              <a:t>, покровителька однієї з наймудріших, найцікавіших  і найзахоплюючих наук </a:t>
            </a:r>
            <a:r>
              <a:rPr lang="uk-UA" sz="2800" b="1" dirty="0" smtClean="0">
                <a:solidFill>
                  <a:srgbClr val="7030A0"/>
                </a:solidFill>
                <a:latin typeface="Monotype Corsiva" pitchFamily="66" charset="0"/>
              </a:rPr>
              <a:t>.</a:t>
            </a:r>
            <a:r>
              <a:rPr lang="uk-UA" sz="2800" b="1" dirty="0"/>
              <a:t> </a:t>
            </a:r>
            <a:endParaRPr lang="uk-UA" sz="2800" b="1" dirty="0" smtClean="0"/>
          </a:p>
          <a:p>
            <a:r>
              <a:rPr lang="uk-UA" sz="2800" b="1" dirty="0" smtClean="0">
                <a:solidFill>
                  <a:srgbClr val="7030A0"/>
                </a:solidFill>
                <a:latin typeface="Monotype Corsiva" pitchFamily="66" charset="0"/>
              </a:rPr>
              <a:t>Сьогодні я пропоную вам, мої дорогенькі, попрацювати в групах та допомогти мені скласти  картки об</a:t>
            </a:r>
            <a:r>
              <a:rPr lang="en-US" sz="2800" b="1" dirty="0" smtClean="0">
                <a:solidFill>
                  <a:srgbClr val="7030A0"/>
                </a:solidFill>
                <a:latin typeface="Monotype Corsiva" pitchFamily="66" charset="0"/>
              </a:rPr>
              <a:t>’</a:t>
            </a:r>
            <a:r>
              <a:rPr lang="uk-UA" sz="2800" b="1" dirty="0" err="1" smtClean="0">
                <a:solidFill>
                  <a:srgbClr val="7030A0"/>
                </a:solidFill>
                <a:latin typeface="Monotype Corsiva" pitchFamily="66" charset="0"/>
              </a:rPr>
              <a:t>єктів</a:t>
            </a:r>
            <a:r>
              <a:rPr lang="uk-UA" sz="2800" b="1" dirty="0" smtClean="0">
                <a:solidFill>
                  <a:srgbClr val="7030A0"/>
                </a:solidFill>
                <a:latin typeface="Monotype Corsiva" pitchFamily="66" charset="0"/>
              </a:rPr>
              <a:t>  </a:t>
            </a:r>
            <a:r>
              <a:rPr lang="uk-UA" sz="2800" b="1" dirty="0" err="1" smtClean="0">
                <a:solidFill>
                  <a:srgbClr val="7030A0"/>
                </a:solidFill>
                <a:latin typeface="Monotype Corsiva" pitchFamily="66" charset="0"/>
              </a:rPr>
              <a:t>памятків</a:t>
            </a:r>
            <a:r>
              <a:rPr lang="uk-UA" sz="2800" b="1" dirty="0" smtClean="0">
                <a:solidFill>
                  <a:srgbClr val="7030A0"/>
                </a:solidFill>
                <a:latin typeface="Monotype Corsiva" pitchFamily="66" charset="0"/>
              </a:rPr>
              <a:t> культури вашого міста.  Мені дуже цікаво ,чи справитесь ви з завданням, чи вмієте ви працювати разом? Бо як любить говорити мій батько Зевс – Бог над усіма богами: </a:t>
            </a:r>
          </a:p>
          <a:p>
            <a:r>
              <a:rPr lang="uk-UA" sz="2400" b="1" dirty="0" smtClean="0">
                <a:solidFill>
                  <a:srgbClr val="7030A0"/>
                </a:solidFill>
                <a:latin typeface="Monotype Corsiva" pitchFamily="66" charset="0"/>
              </a:rPr>
              <a:t>                                                                                                                           </a:t>
            </a:r>
            <a:endParaRPr lang="ru-RU" sz="2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3" name="Picture 2" descr="C:\Users\Виктория\Desktop\0002-007-Mir-istorii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90114"/>
            <a:ext cx="2915816" cy="5985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71057" y="4780608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  <a:latin typeface="Monotype Corsiva" pitchFamily="66" charset="0"/>
              </a:rPr>
              <a:t>«</a:t>
            </a:r>
            <a:r>
              <a:rPr lang="en-US" sz="3200" b="1" dirty="0" smtClean="0">
                <a:solidFill>
                  <a:srgbClr val="FF0000"/>
                </a:solidFill>
                <a:latin typeface="Monotype Corsiva" pitchFamily="66" charset="0"/>
              </a:rPr>
              <a:t>Concordia </a:t>
            </a:r>
            <a:r>
              <a:rPr lang="en-US" sz="3200" b="1" dirty="0" err="1">
                <a:solidFill>
                  <a:srgbClr val="FF0000"/>
                </a:solidFill>
                <a:latin typeface="Monotype Corsiva" pitchFamily="66" charset="0"/>
              </a:rPr>
              <a:t>victoriam</a:t>
            </a:r>
            <a:r>
              <a:rPr lang="en-US" sz="3200" b="1" dirty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Monotype Corsiva" pitchFamily="66" charset="0"/>
              </a:rPr>
              <a:t>gignit</a:t>
            </a:r>
            <a:r>
              <a:rPr lang="uk-UA" sz="3200" b="1" dirty="0" smtClean="0">
                <a:solidFill>
                  <a:srgbClr val="FF0000"/>
                </a:solidFill>
                <a:latin typeface="Monotype Corsiva" pitchFamily="66" charset="0"/>
              </a:rPr>
              <a:t>»</a:t>
            </a:r>
            <a:endParaRPr lang="uk-UA" sz="3200" b="1" dirty="0">
              <a:solidFill>
                <a:srgbClr val="FF0000"/>
              </a:solidFill>
              <a:latin typeface="Monotype Corsiva" pitchFamily="66" charset="0"/>
            </a:endParaRPr>
          </a:p>
          <a:p>
            <a:r>
              <a:rPr lang="en-US" sz="3200" b="1" dirty="0">
                <a:solidFill>
                  <a:srgbClr val="FF0000"/>
                </a:solidFill>
                <a:latin typeface="Monotype Corsiva" pitchFamily="66" charset="0"/>
              </a:rPr>
              <a:t>- </a:t>
            </a:r>
            <a:r>
              <a:rPr lang="ru-RU" sz="3200" b="1" dirty="0" err="1">
                <a:solidFill>
                  <a:srgbClr val="FF0000"/>
                </a:solidFill>
                <a:latin typeface="Monotype Corsiva" pitchFamily="66" charset="0"/>
              </a:rPr>
              <a:t>згода</a:t>
            </a:r>
            <a:r>
              <a:rPr lang="ru-RU" sz="3200" b="1" dirty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  <a:latin typeface="Monotype Corsiva" pitchFamily="66" charset="0"/>
              </a:rPr>
              <a:t>породжує</a:t>
            </a: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 перемогу.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029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774576"/>
            <a:ext cx="8784976" cy="5966792"/>
          </a:xfrm>
        </p:spPr>
        <p:txBody>
          <a:bodyPr>
            <a:noAutofit/>
          </a:bodyPr>
          <a:lstStyle/>
          <a:p>
            <a:pPr>
              <a:buClr>
                <a:srgbClr val="1B05BB"/>
              </a:buClr>
              <a:buFont typeface="Wingdings" pitchFamily="2" charset="2"/>
              <a:buChar char="Ø"/>
            </a:pPr>
            <a:r>
              <a:rPr lang="uk-UA" sz="1800" b="1" dirty="0" smtClean="0">
                <a:solidFill>
                  <a:srgbClr val="1B05BB"/>
                </a:solidFill>
                <a:latin typeface="Comic Sans MS" pitchFamily="66" charset="0"/>
              </a:rPr>
              <a:t>Правила </a:t>
            </a:r>
            <a:r>
              <a:rPr lang="uk-UA" sz="1800" b="1" dirty="0">
                <a:solidFill>
                  <a:srgbClr val="1B05BB"/>
                </a:solidFill>
                <a:latin typeface="Comic Sans MS" pitchFamily="66" charset="0"/>
              </a:rPr>
              <a:t>дружної роботи</a:t>
            </a:r>
            <a:endParaRPr lang="ru-RU" sz="1800" b="1" dirty="0">
              <a:solidFill>
                <a:srgbClr val="1B05BB"/>
              </a:solidFill>
              <a:latin typeface="Comic Sans MS" pitchFamily="66" charset="0"/>
            </a:endParaRPr>
          </a:p>
          <a:p>
            <a:pPr>
              <a:buFont typeface="Wingdings" pitchFamily="2" charset="2"/>
              <a:buChar char="Ø"/>
            </a:pPr>
            <a:r>
              <a:rPr lang="uk-UA" sz="1100" dirty="0"/>
              <a:t> </a:t>
            </a:r>
            <a:r>
              <a:rPr lang="uk-UA" sz="1800" b="1" i="1" dirty="0">
                <a:solidFill>
                  <a:srgbClr val="7030A0"/>
                </a:solidFill>
              </a:rPr>
              <a:t>1. Перед роботою потрібно домовитися, хто її буде виконувати.</a:t>
            </a:r>
            <a:endParaRPr lang="ru-RU" sz="1800" b="1" i="1" dirty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uk-UA" sz="1800" b="1" i="1" dirty="0">
                <a:solidFill>
                  <a:srgbClr val="7030A0"/>
                </a:solidFill>
              </a:rPr>
              <a:t> 2. Марно не сперечатися.</a:t>
            </a:r>
            <a:endParaRPr lang="ru-RU" sz="1800" b="1" i="1" dirty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uk-UA" sz="1800" b="1" i="1" dirty="0">
                <a:solidFill>
                  <a:srgbClr val="7030A0"/>
                </a:solidFill>
              </a:rPr>
              <a:t> 3. Намагатися зрозуміти один одного.</a:t>
            </a:r>
            <a:endParaRPr lang="ru-RU" sz="1800" b="1" i="1" dirty="0">
              <a:solidFill>
                <a:srgbClr val="7030A0"/>
              </a:solidFill>
            </a:endParaRPr>
          </a:p>
          <a:p>
            <a:pPr>
              <a:buClr>
                <a:srgbClr val="1B05BB"/>
              </a:buClr>
              <a:buFont typeface="Wingdings" pitchFamily="2" charset="2"/>
              <a:buChar char="Ø"/>
            </a:pPr>
            <a:r>
              <a:rPr lang="uk-UA" sz="1800" b="1" dirty="0">
                <a:solidFill>
                  <a:srgbClr val="1B05BB"/>
                </a:solidFill>
                <a:latin typeface="Comic Sans MS" pitchFamily="66" charset="0"/>
              </a:rPr>
              <a:t>Правила продуктивної роботи</a:t>
            </a:r>
            <a:endParaRPr lang="ru-RU" sz="1800" b="1" dirty="0">
              <a:solidFill>
                <a:srgbClr val="1B05BB"/>
              </a:solidFill>
              <a:latin typeface="Comic Sans MS" pitchFamily="66" charset="0"/>
            </a:endParaRPr>
          </a:p>
          <a:p>
            <a:pPr>
              <a:buFont typeface="Wingdings" pitchFamily="2" charset="2"/>
              <a:buChar char="Ø"/>
            </a:pPr>
            <a:r>
              <a:rPr lang="uk-UA" sz="1050" dirty="0"/>
              <a:t> </a:t>
            </a:r>
            <a:r>
              <a:rPr lang="uk-UA" sz="1800" b="1" i="1" dirty="0">
                <a:solidFill>
                  <a:srgbClr val="7030A0"/>
                </a:solidFill>
              </a:rPr>
              <a:t>1. Уважно читати завдання-інструкцію.</a:t>
            </a:r>
            <a:endParaRPr lang="ru-RU" sz="1800" b="1" i="1" dirty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uk-UA" sz="1800" b="1" i="1" dirty="0">
                <a:solidFill>
                  <a:srgbClr val="7030A0"/>
                </a:solidFill>
              </a:rPr>
              <a:t> 2. Працювати так, щоб не заважати іншим.</a:t>
            </a:r>
            <a:endParaRPr lang="ru-RU" sz="1800" b="1" i="1" dirty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uk-UA" sz="1800" b="1" i="1" dirty="0">
                <a:solidFill>
                  <a:srgbClr val="7030A0"/>
                </a:solidFill>
              </a:rPr>
              <a:t> 3. Заслуховувати думки кожного члена групи.</a:t>
            </a:r>
            <a:endParaRPr lang="ru-RU" sz="1800" b="1" i="1" dirty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uk-UA" sz="1800" b="1" i="1" dirty="0">
                <a:solidFill>
                  <a:srgbClr val="7030A0"/>
                </a:solidFill>
              </a:rPr>
              <a:t> 4. Користуватися додатковою літературою.</a:t>
            </a:r>
            <a:endParaRPr lang="ru-RU" sz="1800" b="1" i="1" dirty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uk-UA" sz="1800" b="1" i="1" dirty="0">
                <a:solidFill>
                  <a:srgbClr val="7030A0"/>
                </a:solidFill>
              </a:rPr>
              <a:t> 5. Дотримуватися регламенту.</a:t>
            </a:r>
            <a:endParaRPr lang="ru-RU" sz="1800" b="1" i="1" dirty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uk-UA" sz="1800" b="1" i="1" dirty="0">
                <a:solidFill>
                  <a:srgbClr val="7030A0"/>
                </a:solidFill>
              </a:rPr>
              <a:t> 6. Давати можливість презентувати результати</a:t>
            </a:r>
            <a:r>
              <a:rPr lang="uk-UA" sz="1800" dirty="0"/>
              <a:t> </a:t>
            </a:r>
            <a:r>
              <a:rPr lang="uk-UA" sz="1800" b="1" i="1" dirty="0">
                <a:solidFill>
                  <a:srgbClr val="7030A0"/>
                </a:solidFill>
              </a:rPr>
              <a:t>дослідження всім членам  групи.</a:t>
            </a:r>
            <a:endParaRPr lang="ru-RU" sz="1800" b="1" i="1" dirty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uk-UA" sz="1800" b="1" i="1" dirty="0">
                <a:solidFill>
                  <a:srgbClr val="7030A0"/>
                </a:solidFill>
              </a:rPr>
              <a:t> 7. Дотримуватися </a:t>
            </a:r>
            <a:r>
              <a:rPr lang="uk-UA" sz="1800" b="1" i="1" dirty="0" err="1">
                <a:solidFill>
                  <a:srgbClr val="7030A0"/>
                </a:solidFill>
              </a:rPr>
              <a:t>„Правила</a:t>
            </a:r>
            <a:r>
              <a:rPr lang="uk-UA" sz="1800" b="1" i="1" dirty="0">
                <a:solidFill>
                  <a:srgbClr val="7030A0"/>
                </a:solidFill>
              </a:rPr>
              <a:t> піднятої руки”.</a:t>
            </a:r>
            <a:endParaRPr lang="ru-RU" sz="1800" b="1" i="1" dirty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uk-UA" b="1" dirty="0">
                <a:solidFill>
                  <a:srgbClr val="1B05BB"/>
                </a:solidFill>
                <a:latin typeface="Comic Sans MS" pitchFamily="66" charset="0"/>
              </a:rPr>
              <a:t>Правила презентації</a:t>
            </a:r>
            <a:endParaRPr lang="ru-RU" b="1" dirty="0">
              <a:solidFill>
                <a:srgbClr val="1B05BB"/>
              </a:solidFill>
              <a:latin typeface="Comic Sans MS" pitchFamily="66" charset="0"/>
            </a:endParaRPr>
          </a:p>
          <a:p>
            <a:pPr>
              <a:buFont typeface="Wingdings" pitchFamily="2" charset="2"/>
              <a:buChar char="Ø"/>
            </a:pPr>
            <a:r>
              <a:rPr lang="uk-UA" sz="1800" b="1" i="1" dirty="0">
                <a:solidFill>
                  <a:srgbClr val="7030A0"/>
                </a:solidFill>
              </a:rPr>
              <a:t> 1. Презентувати спільний проект можуть координатор або члени групи по черзі.</a:t>
            </a:r>
            <a:endParaRPr lang="ru-RU" sz="1800" b="1" i="1" dirty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uk-UA" sz="1800" b="1" i="1" dirty="0">
                <a:solidFill>
                  <a:srgbClr val="7030A0"/>
                </a:solidFill>
              </a:rPr>
              <a:t> 2. Дотримуватися певного часу.</a:t>
            </a:r>
            <a:endParaRPr lang="ru-RU" sz="1800" b="1" i="1" dirty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uk-UA" sz="1800" b="1" i="1" dirty="0">
                <a:solidFill>
                  <a:srgbClr val="7030A0"/>
                </a:solidFill>
              </a:rPr>
              <a:t> 3. Бути ввічливим, стриманим, відповідальним.</a:t>
            </a:r>
            <a:r>
              <a:rPr lang="uk-UA" sz="900" b="1" dirty="0"/>
              <a:t> </a:t>
            </a:r>
            <a:endParaRPr lang="ru-RU" sz="900" dirty="0"/>
          </a:p>
        </p:txBody>
      </p:sp>
      <p:sp>
        <p:nvSpPr>
          <p:cNvPr id="4" name="TextBox 3"/>
          <p:cNvSpPr txBox="1"/>
          <p:nvPr/>
        </p:nvSpPr>
        <p:spPr>
          <a:xfrm>
            <a:off x="2123728" y="116632"/>
            <a:ext cx="54585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  <a:latin typeface="Comic Sans MS" pitchFamily="66" charset="0"/>
              </a:rPr>
              <a:t>Правила роботи в групах</a:t>
            </a:r>
            <a:endParaRPr lang="ru-RU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36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62074"/>
          </a:xfrm>
        </p:spPr>
        <p:txBody>
          <a:bodyPr>
            <a:noAutofit/>
          </a:bodyPr>
          <a:lstStyle/>
          <a:p>
            <a:pPr algn="ctr"/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Картка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єкту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пам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ятки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культурної спадщини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1524000" y="3670395"/>
          <a:ext cx="6096000" cy="3855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57751"/>
                <a:gridCol w="4138249"/>
              </a:tblGrid>
              <a:tr h="32512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2085" algn="l"/>
                        </a:tabLst>
                      </a:pPr>
                      <a:r>
                        <a:rPr lang="uk-UA" sz="1100">
                          <a:effectLst/>
                        </a:rPr>
                        <a:t>Повна назва об</a:t>
                      </a:r>
                      <a:r>
                        <a:rPr lang="en-US" sz="1100">
                          <a:effectLst/>
                        </a:rPr>
                        <a:t>’</a:t>
                      </a:r>
                      <a:r>
                        <a:rPr lang="uk-UA" sz="1100">
                          <a:effectLst/>
                        </a:rPr>
                        <a:t>єкту  пам</a:t>
                      </a:r>
                      <a:r>
                        <a:rPr lang="en-US" sz="1100">
                          <a:effectLst/>
                        </a:rPr>
                        <a:t>’</a:t>
                      </a:r>
                      <a:r>
                        <a:rPr lang="uk-UA" sz="1100">
                          <a:effectLst/>
                        </a:rPr>
                        <a:t>ятки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2085" algn="l"/>
                        </a:tabLst>
                      </a:pPr>
                      <a:r>
                        <a:rPr lang="en-US" sz="1200">
                          <a:effectLst/>
                        </a:rPr>
                        <a:t>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423623"/>
              </p:ext>
            </p:extLst>
          </p:nvPr>
        </p:nvGraphicFramePr>
        <p:xfrm>
          <a:off x="395536" y="1484784"/>
          <a:ext cx="8496944" cy="5137841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3029346"/>
                <a:gridCol w="5467598"/>
              </a:tblGrid>
              <a:tr h="2628653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2085" algn="l"/>
                        </a:tabLst>
                      </a:pPr>
                      <a:r>
                        <a:rPr lang="uk-UA" sz="1800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пам’ятки об’єкту  (археологічний, історичний, монументального мистецтва, архітектури та містобудування,  садово-паркового-мистецтва, ландшафтний)</a:t>
                      </a:r>
                      <a:endParaRPr lang="ru-RU" sz="1800" dirty="0">
                        <a:solidFill>
                          <a:srgbClr val="1B05BB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2085" algn="l"/>
                        </a:tabLst>
                      </a:pPr>
                      <a:r>
                        <a:rPr lang="uk-UA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87017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2085" algn="l"/>
                        </a:tabLst>
                      </a:pPr>
                      <a:r>
                        <a:rPr lang="uk-UA" sz="1800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Дата створення об’єкту  пам’ятки </a:t>
                      </a:r>
                      <a:endParaRPr lang="ru-RU" sz="1800" dirty="0">
                        <a:solidFill>
                          <a:srgbClr val="1B05BB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2085" algn="l"/>
                        </a:tabLst>
                      </a:pPr>
                      <a:r>
                        <a:rPr lang="uk-UA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48072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2085" algn="l"/>
                        </a:tabLst>
                      </a:pPr>
                      <a:r>
                        <a:rPr lang="uk-UA" sz="1800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Автор об’єкту пам’ятки </a:t>
                      </a:r>
                      <a:endParaRPr lang="ru-RU" sz="1800" dirty="0">
                        <a:solidFill>
                          <a:srgbClr val="1B05BB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66190" algn="l"/>
                        </a:tabLst>
                      </a:pPr>
                      <a:r>
                        <a:rPr lang="uk-UA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48072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2085" algn="l"/>
                        </a:tabLst>
                      </a:pPr>
                      <a:r>
                        <a:rPr lang="uk-UA" sz="1800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Місце розташування           об’єкту пам’ятки </a:t>
                      </a:r>
                      <a:endParaRPr lang="ru-RU" sz="1800" dirty="0">
                        <a:solidFill>
                          <a:srgbClr val="1B05BB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2085" algn="l"/>
                        </a:tabLst>
                      </a:pPr>
                      <a:r>
                        <a:rPr lang="uk-UA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524000" y="2320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41450" algn="l"/>
              </a:tabLst>
            </a:pPr>
            <a:r>
              <a:rPr kumimoji="0" lang="uk-UA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uk-UA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5378716"/>
              </p:ext>
            </p:extLst>
          </p:nvPr>
        </p:nvGraphicFramePr>
        <p:xfrm>
          <a:off x="395536" y="764705"/>
          <a:ext cx="8496944" cy="720079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3024336"/>
                <a:gridCol w="5472608"/>
              </a:tblGrid>
              <a:tr h="720079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2085" algn="l"/>
                        </a:tabLst>
                      </a:pPr>
                      <a:r>
                        <a:rPr lang="uk-UA" sz="18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Повна назва об</a:t>
                      </a:r>
                      <a:r>
                        <a:rPr lang="en-US" sz="18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’</a:t>
                      </a:r>
                      <a:r>
                        <a:rPr lang="uk-UA" sz="1800" b="1" dirty="0" err="1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єкту</a:t>
                      </a:r>
                      <a:r>
                        <a:rPr lang="uk-UA" sz="18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uk-UA" sz="1800" b="1" dirty="0" err="1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пам</a:t>
                      </a:r>
                      <a:r>
                        <a:rPr lang="en-US" sz="18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’</a:t>
                      </a:r>
                      <a:r>
                        <a:rPr lang="uk-UA" sz="18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ятки</a:t>
                      </a:r>
                      <a:endParaRPr lang="ru-RU" sz="1800" b="1" dirty="0">
                        <a:solidFill>
                          <a:srgbClr val="1B05BB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2085" algn="l"/>
                        </a:tabLst>
                      </a:pPr>
                      <a:endParaRPr lang="ru-RU" sz="1800" b="1" dirty="0">
                        <a:solidFill>
                          <a:srgbClr val="1B05BB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603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466733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descr="C:\Users\Виктория\Desktop\Памятки Дныпродзержинська в карти\661922b8fb99t.jpg" id="1026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"/>
          <a:stretch/>
        </p:blipFill>
        <p:spPr bwMode="auto">
          <a:xfrm>
            <a:off x="179512" y="116630"/>
            <a:ext cx="3679371" cy="6567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1025436"/>
              </p:ext>
            </p:extLst>
          </p:nvPr>
        </p:nvGraphicFramePr>
        <p:xfrm>
          <a:off x="3858883" y="188640"/>
          <a:ext cx="5177613" cy="1334665"/>
        </p:xfrm>
        <a:graphic>
          <a:graphicData uri="http://schemas.openxmlformats.org/drawingml/2006/table">
            <a:tbl>
              <a:tblPr bandRow="1" firstCol="1" firstRow="1">
                <a:tableStyleId>{0505E3EF-67EA-436B-97B2-0124C06EBD24}</a:tableStyleId>
              </a:tblPr>
              <a:tblGrid>
                <a:gridCol w="2225285"/>
                <a:gridCol w="2952328"/>
              </a:tblGrid>
              <a:tr h="1334665">
                <a:tc>
                  <a:txBody>
                    <a:bodyPr/>
                    <a:lstStyle/>
                    <a:p>
                      <a:pPr algn="ctr" marL="4572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algn="l" pos="1442085"/>
                        </a:tabLst>
                      </a:pPr>
                      <a:r>
                        <a:rPr b="1" dirty="0" lang="uk-UA" sz="18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Повна назва об</a:t>
                      </a:r>
                      <a:r>
                        <a:rPr b="1" dirty="0" lang="en-US" sz="18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’</a:t>
                      </a:r>
                      <a:r>
                        <a:rPr b="1" dirty="0" err="1" lang="uk-UA" sz="18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єкту</a:t>
                      </a:r>
                      <a:r>
                        <a:rPr b="1" dirty="0" lang="uk-UA" sz="18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  </a:t>
                      </a:r>
                      <a:r>
                        <a:rPr b="1" dirty="0" err="1" lang="uk-UA" sz="18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пам</a:t>
                      </a:r>
                      <a:r>
                        <a:rPr b="1" dirty="0" lang="en-US" sz="18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’</a:t>
                      </a:r>
                      <a:r>
                        <a:rPr b="1" dirty="0" lang="uk-UA" sz="18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ятки</a:t>
                      </a:r>
                      <a:endParaRPr b="1" dirty="0" lang="ru-RU" sz="1800">
                        <a:solidFill>
                          <a:srgbClr val="1B05BB"/>
                        </a:solidFill>
                        <a:effectLst/>
                        <a:latin charset="0" pitchFamily="18" typeface="Times New Roman"/>
                        <a:ea typeface="Calibri"/>
                        <a:cs charset="0" pitchFamily="18" typeface="Times New Roman"/>
                      </a:endParaRPr>
                    </a:p>
                  </a:txBody>
                  <a:tcPr marB="0" marL="68580" marR="68580" marT="0"/>
                </a:tc>
                <a:tc>
                  <a:txBody>
                    <a:bodyPr/>
                    <a:lstStyle/>
                    <a:p>
                      <a:pPr algn="l" marL="4572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algn="l" pos="1442085"/>
                        </a:tabLst>
                      </a:pPr>
                      <a:r>
                        <a:rPr b="1" dirty="0" lang="en-US" sz="20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 </a:t>
                      </a:r>
                      <a:r>
                        <a:rPr b="1" dirty="0" lang="uk-UA" sz="18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«Прометей розкутий» </a:t>
                      </a:r>
                      <a:endParaRPr b="1" dirty="0" lang="ru-RU" sz="1800">
                        <a:solidFill>
                          <a:srgbClr val="1B05BB"/>
                        </a:solidFill>
                        <a:effectLst/>
                        <a:latin charset="0" pitchFamily="18" typeface="Times New Roman"/>
                        <a:ea typeface="Calibri"/>
                        <a:cs charset="0" pitchFamily="18" typeface="Times New Roman"/>
                      </a:endParaRPr>
                    </a:p>
                  </a:txBody>
                  <a:tcPr marB="0" marL="68580" marR="68580" marT="0"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6055127"/>
              </p:ext>
            </p:extLst>
          </p:nvPr>
        </p:nvGraphicFramePr>
        <p:xfrm>
          <a:off x="3851921" y="1196750"/>
          <a:ext cx="5256583" cy="5665786"/>
        </p:xfrm>
        <a:graphic>
          <a:graphicData uri="http://schemas.openxmlformats.org/drawingml/2006/table">
            <a:tbl>
              <a:tblPr bandRow="1" firstCol="1" firstRow="1">
                <a:tableStyleId>{0505E3EF-67EA-436B-97B2-0124C06EBD24}</a:tableStyleId>
              </a:tblPr>
              <a:tblGrid>
                <a:gridCol w="2232248"/>
                <a:gridCol w="3024335"/>
              </a:tblGrid>
              <a:tr h="2884509">
                <a:tc>
                  <a:txBody>
                    <a:bodyPr/>
                    <a:lstStyle/>
                    <a:p>
                      <a:pPr algn="l" marL="4572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algn="l" pos="1442085"/>
                        </a:tabLst>
                      </a:pPr>
                      <a:r>
                        <a:rPr b="1" dirty="0" lang="uk-UA" sz="14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Вид пам’ятки об’єкту  (археологічний, історичний, монументального мистецтва, архітектури та містобудування,  садово-паркового-мистецтва, ландшафтний)</a:t>
                      </a:r>
                      <a:endParaRPr b="1" dirty="0" lang="ru-RU" sz="1400">
                        <a:solidFill>
                          <a:srgbClr val="1B05BB"/>
                        </a:solidFill>
                        <a:effectLst/>
                        <a:latin charset="0" pitchFamily="18" typeface="Times New Roman"/>
                        <a:ea typeface="Calibri"/>
                        <a:cs charset="0" pitchFamily="18" typeface="Times New Roman"/>
                      </a:endParaRPr>
                    </a:p>
                  </a:txBody>
                  <a:tcPr marB="0" marL="68580" marR="68580" marT="0"/>
                </a:tc>
                <a:tc>
                  <a:txBody>
                    <a:bodyPr/>
                    <a:lstStyle/>
                    <a:p>
                      <a:pPr algn="l" marL="4572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algn="l" pos="1442085"/>
                        </a:tabLst>
                      </a:pPr>
                      <a:r>
                        <a:rPr dirty="0" lang="uk-UA" sz="1100">
                          <a:effectLst/>
                        </a:rPr>
                        <a:t> </a:t>
                      </a:r>
                      <a:endParaRPr dirty="0" lang="ru-RU" sz="1100">
                        <a:effectLst/>
                      </a:endParaRPr>
                    </a:p>
                    <a:p>
                      <a:pPr algn="l" marL="4572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algn="l" pos="1442085"/>
                        </a:tabLst>
                      </a:pPr>
                      <a:r>
                        <a:rPr dirty="0" lang="uk-UA" sz="24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Історичний, </a:t>
                      </a:r>
                      <a:r>
                        <a:rPr dirty="0" err="1" lang="uk-UA" smtClean="0" sz="24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монументально-го</a:t>
                      </a:r>
                      <a:r>
                        <a:rPr dirty="0" lang="uk-UA" smtClean="0" sz="24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 </a:t>
                      </a:r>
                      <a:r>
                        <a:rPr dirty="0" lang="uk-UA" sz="24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мистецтва</a:t>
                      </a:r>
                      <a:endParaRPr dirty="0" lang="ru-RU" sz="2400">
                        <a:solidFill>
                          <a:srgbClr val="1B05BB"/>
                        </a:solidFill>
                        <a:effectLst/>
                        <a:latin charset="0" pitchFamily="18" typeface="Times New Roman"/>
                        <a:ea typeface="Calibri"/>
                        <a:cs charset="0" pitchFamily="18" typeface="Times New Roman"/>
                      </a:endParaRPr>
                    </a:p>
                  </a:txBody>
                  <a:tcPr marB="0" marL="68580" marR="68580" marT="0"/>
                </a:tc>
              </a:tr>
              <a:tr h="531357">
                <a:tc>
                  <a:txBody>
                    <a:bodyPr/>
                    <a:lstStyle/>
                    <a:p>
                      <a:pPr algn="ctr" marL="4572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algn="l" pos="1442085"/>
                        </a:tabLst>
                      </a:pPr>
                      <a:r>
                        <a:rPr b="1" dirty="0" lang="uk-UA" sz="14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Дата створення об’єкту  пам’ятки </a:t>
                      </a:r>
                      <a:endParaRPr b="1" dirty="0" lang="ru-RU" sz="1400">
                        <a:solidFill>
                          <a:srgbClr val="1B05BB"/>
                        </a:solidFill>
                        <a:effectLst/>
                        <a:latin charset="0" pitchFamily="18" typeface="Times New Roman"/>
                        <a:ea typeface="Calibri"/>
                        <a:cs charset="0" pitchFamily="18" typeface="Times New Roman"/>
                      </a:endParaRPr>
                    </a:p>
                  </a:txBody>
                  <a:tcPr marB="0" marL="68580" marR="68580" marT="0"/>
                </a:tc>
                <a:tc>
                  <a:txBody>
                    <a:bodyPr/>
                    <a:lstStyle/>
                    <a:p>
                      <a:pPr algn="l" marL="4572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algn="l" pos="1442085"/>
                        </a:tabLst>
                      </a:pPr>
                      <a:r>
                        <a:rPr b="1" dirty="0" lang="uk-UA" smtClean="0" sz="18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1922р., 2000р</a:t>
                      </a:r>
                      <a:r>
                        <a:rPr b="1" dirty="0" lang="uk-UA" sz="18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., </a:t>
                      </a:r>
                      <a:endParaRPr b="1" dirty="0" lang="ru-RU" sz="1600">
                        <a:solidFill>
                          <a:srgbClr val="1B05BB"/>
                        </a:solidFill>
                        <a:effectLst/>
                        <a:latin charset="0" pitchFamily="18" typeface="Times New Roman"/>
                        <a:ea typeface="Calibri"/>
                        <a:cs charset="0" pitchFamily="18" typeface="Times New Roman"/>
                      </a:endParaRPr>
                    </a:p>
                  </a:txBody>
                  <a:tcPr marB="0" marL="68580" marR="68580" marT="0"/>
                </a:tc>
              </a:tr>
              <a:tr h="1408672">
                <a:tc>
                  <a:txBody>
                    <a:bodyPr/>
                    <a:lstStyle/>
                    <a:p>
                      <a:pPr algn="l" marL="4572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algn="l" pos="1442085"/>
                        </a:tabLst>
                      </a:pPr>
                      <a:r>
                        <a:rPr b="1" dirty="0" lang="uk-UA" sz="14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Автор об’єкту пам’ятки </a:t>
                      </a:r>
                      <a:endParaRPr b="1" dirty="0" lang="ru-RU" sz="1400">
                        <a:solidFill>
                          <a:srgbClr val="1B05BB"/>
                        </a:solidFill>
                        <a:effectLst/>
                        <a:latin charset="0" pitchFamily="18" typeface="Times New Roman"/>
                        <a:ea typeface="Calibri"/>
                        <a:cs charset="0" pitchFamily="18" typeface="Times New Roman"/>
                      </a:endParaRPr>
                    </a:p>
                  </a:txBody>
                  <a:tcPr marB="0" marL="68580" marR="68580" marT="0"/>
                </a:tc>
                <a:tc>
                  <a:txBody>
                    <a:bodyPr/>
                    <a:lstStyle/>
                    <a:p>
                      <a:pPr algn="just" defTabSz="914400" eaLnBrk="1" fontAlgn="auto" hangingPunct="1" indent="0" latinLnBrk="0" marL="0" marR="0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algn="l" pos="1266190"/>
                        </a:tabLst>
                        <a:defRPr/>
                      </a:pPr>
                      <a:r>
                        <a:rPr b="1" dirty="0" lang="uk-UA" smtClean="0" sz="20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Скульптор, архітектор - О.</a:t>
                      </a:r>
                      <a:r>
                        <a:rPr b="1" dirty="0" err="1" lang="uk-UA" smtClean="0" sz="20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Сокол</a:t>
                      </a:r>
                      <a:r>
                        <a:rPr b="1" dirty="0" lang="uk-UA" smtClean="0" sz="20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.</a:t>
                      </a:r>
                      <a:r>
                        <a:rPr b="1" baseline="0" dirty="0" lang="uk-UA" smtClean="0" sz="20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 </a:t>
                      </a:r>
                      <a:r>
                        <a:rPr b="1" dirty="0" lang="uk-UA" smtClean="0" sz="20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Скульптори </a:t>
                      </a:r>
                      <a:r>
                        <a:rPr b="1" dirty="0" lang="uk-UA" sz="20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– </a:t>
                      </a:r>
                      <a:r>
                        <a:rPr b="1" dirty="0" lang="uk-UA" smtClean="0" sz="20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П. Є. </a:t>
                      </a:r>
                      <a:r>
                        <a:rPr b="1" dirty="0" lang="uk-UA" sz="20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Куценко,</a:t>
                      </a:r>
                      <a:r>
                        <a:rPr b="1" dirty="0" lang="uk-UA" sz="14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 </a:t>
                      </a:r>
                      <a:r>
                        <a:rPr b="1" dirty="0" kern="1200" lang="uk-UA" smtClean="0" sz="18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ea typeface="+mn-ea"/>
                          <a:cs charset="0" pitchFamily="18" typeface="Times New Roman"/>
                        </a:rPr>
                        <a:t>І. Кущ</a:t>
                      </a:r>
                      <a:endParaRPr b="1" dirty="0" lang="ru-RU" sz="1400">
                        <a:solidFill>
                          <a:srgbClr val="1B05BB"/>
                        </a:solidFill>
                        <a:effectLst/>
                        <a:latin charset="0" pitchFamily="18" typeface="Times New Roman"/>
                        <a:ea typeface="Calibri"/>
                        <a:cs charset="0" pitchFamily="18" typeface="Times New Roman"/>
                      </a:endParaRPr>
                    </a:p>
                  </a:txBody>
                  <a:tcPr marB="0" marL="68580" marR="68580" marT="0"/>
                </a:tc>
              </a:tr>
              <a:tr h="798626">
                <a:tc>
                  <a:txBody>
                    <a:bodyPr/>
                    <a:lstStyle/>
                    <a:p>
                      <a:pPr algn="l" marL="4572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algn="l" pos="1442085"/>
                        </a:tabLst>
                      </a:pPr>
                      <a:r>
                        <a:rPr b="1" dirty="0" lang="uk-UA" sz="14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Місце розташування           об’єкту пам’ятки </a:t>
                      </a:r>
                      <a:endParaRPr b="1" dirty="0" lang="ru-RU" sz="1400">
                        <a:solidFill>
                          <a:srgbClr val="1B05BB"/>
                        </a:solidFill>
                        <a:effectLst/>
                        <a:latin charset="0" pitchFamily="18" typeface="Times New Roman"/>
                        <a:ea typeface="Calibri"/>
                        <a:cs charset="0" pitchFamily="18" typeface="Times New Roman"/>
                      </a:endParaRPr>
                    </a:p>
                  </a:txBody>
                  <a:tcPr marB="0" marL="68580" marR="68580" marT="0"/>
                </a:tc>
                <a:tc>
                  <a:txBody>
                    <a:bodyPr/>
                    <a:lstStyle/>
                    <a:p>
                      <a:pPr algn="l" marL="4572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algn="l" pos="1442085"/>
                        </a:tabLst>
                      </a:pPr>
                      <a:r>
                        <a:rPr b="1" dirty="0" lang="uk-UA" sz="16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м. Дніпродзержинськ, на розі пр. Леніна і   </a:t>
                      </a:r>
                      <a:r>
                        <a:rPr b="1" dirty="0" err="1" lang="uk-UA" sz="16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пр.Пеліна</a:t>
                      </a:r>
                      <a:endParaRPr b="1" dirty="0" lang="ru-RU" sz="1600">
                        <a:solidFill>
                          <a:srgbClr val="1B05BB"/>
                        </a:solidFill>
                        <a:effectLst/>
                        <a:latin charset="0" pitchFamily="18" typeface="Times New Roman"/>
                        <a:ea typeface="Calibri"/>
                        <a:cs charset="0" pitchFamily="18" typeface="Times New Roman"/>
                      </a:endParaRPr>
                    </a:p>
                  </a:txBody>
                  <a:tcPr marB="0" marL="68580" marR="68580" marT="0"/>
                </a:tc>
              </a:tr>
            </a:tbl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524000" y="22240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algn="l" pos="1441450"/>
              </a:tabLst>
            </a:pPr>
            <a:r>
              <a:rPr b="0" baseline="0" cap="none" i="0" kumimoji="0" lang="uk-UA" normalizeH="0" smtClean="0" strike="noStrike" sz="11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34" typeface="Calibri"/>
                <a:cs charset="0" pitchFamily="18" typeface="Times New Roman"/>
              </a:rPr>
              <a:t/>
            </a:r>
            <a:br>
              <a:rPr b="0" baseline="0" cap="none" i="0" kumimoji="0" lang="uk-UA" normalizeH="0" smtClean="0" strike="noStrike" sz="11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34" typeface="Calibri"/>
                <a:cs charset="0" pitchFamily="18" typeface="Times New Roman"/>
              </a:rPr>
            </a:br>
            <a:endParaRPr b="0" baseline="0" cap="none" i="0" kumimoji="0" lang="uk-UA" normalizeH="0" smtClean="0" strike="noStrike" sz="18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51191533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descr="C:\Users\Виктория\Desktop\Памятки Дныпродзержинська в карти\518e24070d89t.jpg" id="7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"/>
          <a:stretch/>
        </p:blipFill>
        <p:spPr bwMode="auto">
          <a:xfrm>
            <a:off x="-9061" y="3250434"/>
            <a:ext cx="9113034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Виктория\Desktop\Памятки Дныпродзержинська в карти\b36e4436ffa1t.jpg" id="3074" name="Picture 2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0"/>
            <a:ext cx="3240360" cy="422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Виктория\Desktop\Памятки Дныпродзержинська в карти\96890dbb4fcdt.jpg" id="3075" name="Picture 3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-23462"/>
            <a:ext cx="2896546" cy="424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Виктория\Desktop\4c51565b90f9.jpg" id="4" name="Picture 5"/>
          <p:cNvPicPr>
            <a:picLocks noChangeArrowheads="1" noChangeAspect="1" noGrp="1"/>
          </p:cNvPicPr>
          <p:nvPr>
            <p:ph idx="1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09"/>
            <a:ext cx="3203848" cy="4247998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782345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 descr="C:\Users\Виктория\Desktop\Анымацыъ\dpdz_sob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4239032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4087516"/>
              </p:ext>
            </p:extLst>
          </p:nvPr>
        </p:nvGraphicFramePr>
        <p:xfrm>
          <a:off x="4572001" y="116632"/>
          <a:ext cx="4464496" cy="6259507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1944215"/>
                <a:gridCol w="2520281"/>
              </a:tblGrid>
              <a:tr h="614318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2085" algn="l"/>
                        </a:tabLst>
                      </a:pPr>
                      <a:r>
                        <a:rPr lang="uk-UA" sz="1400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Повна назва об</a:t>
                      </a:r>
                      <a:r>
                        <a:rPr lang="en-US" sz="1400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’</a:t>
                      </a:r>
                      <a:r>
                        <a:rPr lang="uk-UA" sz="1400" dirty="0" err="1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єкту</a:t>
                      </a:r>
                      <a:r>
                        <a:rPr lang="uk-UA" sz="1400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uk-UA" sz="1400" dirty="0" err="1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пам</a:t>
                      </a:r>
                      <a:r>
                        <a:rPr lang="en-US" sz="1400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’</a:t>
                      </a:r>
                      <a:r>
                        <a:rPr lang="uk-UA" sz="1400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ятки</a:t>
                      </a:r>
                      <a:endParaRPr lang="ru-RU" sz="1400" b="1" dirty="0">
                        <a:solidFill>
                          <a:srgbClr val="1B05BB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66190" algn="l"/>
                        </a:tabLst>
                      </a:pPr>
                      <a:r>
                        <a:rPr lang="uk-UA" sz="1600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Свято-Миколаївський </a:t>
                      </a:r>
                      <a:r>
                        <a:rPr lang="uk-UA" sz="1600" dirty="0" smtClean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кафедральний собор</a:t>
                      </a:r>
                      <a:endParaRPr lang="ru-RU" sz="1600" dirty="0">
                        <a:solidFill>
                          <a:srgbClr val="1B05BB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2085" algn="l"/>
                        </a:tabLst>
                      </a:pPr>
                      <a:r>
                        <a:rPr lang="uk-UA" sz="1600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dirty="0">
                        <a:solidFill>
                          <a:srgbClr val="1B05BB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936316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2085" algn="l"/>
                        </a:tabLst>
                      </a:pPr>
                      <a:r>
                        <a:rPr lang="uk-UA" sz="1400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пам’ятки об’єкту  (археологічний, історичний, монументального мистецтва, архітектури та містобудування,  садово-паркового-мистецтва, ландшафтний)</a:t>
                      </a:r>
                      <a:endParaRPr lang="ru-RU" sz="1400" dirty="0">
                        <a:solidFill>
                          <a:srgbClr val="1B05BB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2085" algn="l"/>
                        </a:tabLst>
                      </a:pPr>
                      <a:r>
                        <a:rPr lang="uk-UA" sz="20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історичний, архітектури та містобудування,  </a:t>
                      </a:r>
                      <a:endParaRPr lang="ru-RU" sz="2000" b="1" dirty="0">
                        <a:solidFill>
                          <a:srgbClr val="1B05BB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819091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2085" algn="l"/>
                        </a:tabLst>
                      </a:pPr>
                      <a:r>
                        <a:rPr lang="uk-UA" sz="14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Дата створення об’єкту  пам’ятки </a:t>
                      </a:r>
                      <a:endParaRPr lang="ru-RU" sz="1400" b="1" dirty="0">
                        <a:solidFill>
                          <a:srgbClr val="1B05BB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2085" algn="l"/>
                        </a:tabLst>
                      </a:pPr>
                      <a:r>
                        <a:rPr lang="uk-UA" sz="1400" b="1" dirty="0" smtClean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1894 р.</a:t>
                      </a:r>
                      <a:endParaRPr lang="ru-RU" sz="1400" b="1" dirty="0">
                        <a:solidFill>
                          <a:srgbClr val="1B05BB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14318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2085" algn="l"/>
                        </a:tabLst>
                      </a:pPr>
                      <a:r>
                        <a:rPr lang="uk-UA" sz="16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Автор об’єкту </a:t>
                      </a:r>
                      <a:r>
                        <a:rPr lang="uk-UA" sz="1600" b="1" dirty="0" err="1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пам</a:t>
                      </a:r>
                      <a:r>
                        <a:rPr lang="en-US" sz="16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’</a:t>
                      </a:r>
                      <a:r>
                        <a:rPr lang="uk-UA" sz="16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ятки </a:t>
                      </a:r>
                      <a:endParaRPr lang="ru-RU" sz="1600" b="1" dirty="0">
                        <a:solidFill>
                          <a:srgbClr val="1B05BB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2085" algn="l"/>
                        </a:tabLst>
                      </a:pPr>
                      <a:r>
                        <a:rPr lang="uk-UA" sz="1800" b="1" dirty="0" smtClean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Архітектор </a:t>
                      </a:r>
                      <a:r>
                        <a:rPr lang="uk-UA" sz="18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Л.А.</a:t>
                      </a:r>
                      <a:r>
                        <a:rPr lang="uk-UA" sz="1800" b="1" dirty="0" err="1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Бродницький</a:t>
                      </a:r>
                      <a:endParaRPr lang="ru-RU" sz="1800" b="1" dirty="0">
                        <a:solidFill>
                          <a:srgbClr val="1B05BB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023864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2085" algn="l"/>
                        </a:tabLst>
                      </a:pPr>
                      <a:r>
                        <a:rPr lang="uk-UA" sz="14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Місце розташування           об’єкту </a:t>
                      </a:r>
                      <a:r>
                        <a:rPr lang="uk-UA" sz="1400" b="1" dirty="0" err="1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пам</a:t>
                      </a:r>
                      <a:r>
                        <a:rPr lang="en-US" sz="14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’</a:t>
                      </a:r>
                      <a:r>
                        <a:rPr lang="uk-UA" sz="14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ятки </a:t>
                      </a:r>
                      <a:endParaRPr lang="ru-RU" sz="1400" b="1" dirty="0">
                        <a:solidFill>
                          <a:srgbClr val="1B05BB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2085" algn="l"/>
                        </a:tabLst>
                      </a:pPr>
                      <a:r>
                        <a:rPr lang="uk-UA" sz="16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вул. Кірова 6.</a:t>
                      </a:r>
                      <a:endParaRPr lang="ru-RU" sz="2000" b="1" dirty="0">
                        <a:solidFill>
                          <a:srgbClr val="1B05BB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52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 descr="C:\Users\Виктория\Desktop\Анымацыъ\547841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620688"/>
            <a:ext cx="3610501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39191"/>
              </p:ext>
            </p:extLst>
          </p:nvPr>
        </p:nvGraphicFramePr>
        <p:xfrm>
          <a:off x="3898124" y="295198"/>
          <a:ext cx="5066363" cy="6302154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2153492"/>
                <a:gridCol w="2912871"/>
              </a:tblGrid>
              <a:tr h="1054845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2085" algn="l"/>
                        </a:tabLst>
                      </a:pPr>
                      <a:r>
                        <a:rPr lang="uk-UA" sz="14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Повна назва об</a:t>
                      </a:r>
                      <a:r>
                        <a:rPr lang="en-US" sz="14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’</a:t>
                      </a:r>
                      <a:r>
                        <a:rPr lang="uk-UA" sz="1400" b="1" dirty="0" err="1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єкту</a:t>
                      </a:r>
                      <a:r>
                        <a:rPr lang="uk-UA" sz="14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uk-UA" sz="1400" b="1" dirty="0" err="1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пам</a:t>
                      </a:r>
                      <a:r>
                        <a:rPr lang="en-US" sz="14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’</a:t>
                      </a:r>
                      <a:r>
                        <a:rPr lang="uk-UA" sz="14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ятки</a:t>
                      </a:r>
                      <a:endParaRPr lang="ru-RU" sz="1400" b="1" dirty="0">
                        <a:solidFill>
                          <a:srgbClr val="1B05BB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Римо-католицький костел </a:t>
                      </a:r>
                      <a:r>
                        <a:rPr lang="uk-UA" sz="18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Святого Миколая</a:t>
                      </a:r>
                      <a:endParaRPr lang="ru-RU" sz="1800" b="1" dirty="0">
                        <a:solidFill>
                          <a:srgbClr val="1B05BB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055412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2085" algn="l"/>
                        </a:tabLst>
                      </a:pPr>
                      <a:r>
                        <a:rPr lang="uk-UA" sz="14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пам’ятки об’єкту  (археологічний, історичний, монументального мистецтва, архітектури та містобудування,  садово-паркового-мистецтва, ландшафтний)</a:t>
                      </a:r>
                      <a:endParaRPr lang="ru-RU" sz="1400" b="1" dirty="0">
                        <a:solidFill>
                          <a:srgbClr val="1B05BB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історичний, архітектури та містобудування,  </a:t>
                      </a:r>
                      <a:endParaRPr lang="ru-RU" sz="1800" b="1" dirty="0">
                        <a:solidFill>
                          <a:srgbClr val="1B05BB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769692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2085" algn="l"/>
                        </a:tabLst>
                      </a:pPr>
                      <a:r>
                        <a:rPr lang="uk-UA" sz="14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Дата створення об’єкту  пам’ятки </a:t>
                      </a:r>
                      <a:endParaRPr lang="ru-RU" sz="1400" b="1" dirty="0">
                        <a:solidFill>
                          <a:srgbClr val="1B05BB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1897 р.</a:t>
                      </a:r>
                      <a:endParaRPr lang="ru-RU" sz="1800" b="1" dirty="0">
                        <a:solidFill>
                          <a:srgbClr val="1B05BB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54731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2085" algn="l"/>
                        </a:tabLst>
                      </a:pPr>
                      <a:r>
                        <a:rPr lang="uk-UA" sz="14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Автор об’єкту </a:t>
                      </a:r>
                      <a:r>
                        <a:rPr lang="uk-UA" sz="1400" b="1" dirty="0" err="1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пам</a:t>
                      </a:r>
                      <a:r>
                        <a:rPr lang="en-US" sz="14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’</a:t>
                      </a:r>
                      <a:r>
                        <a:rPr lang="uk-UA" sz="14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ятки </a:t>
                      </a:r>
                      <a:endParaRPr lang="ru-RU" sz="1400" b="1" dirty="0">
                        <a:solidFill>
                          <a:srgbClr val="1B05BB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харківський архітектор М.З. </a:t>
                      </a:r>
                      <a:r>
                        <a:rPr lang="uk-UA" sz="1800" b="1" dirty="0" err="1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Хорманський</a:t>
                      </a:r>
                      <a:endParaRPr lang="ru-RU" sz="1800" b="1" dirty="0">
                        <a:solidFill>
                          <a:srgbClr val="1B05BB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767474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2085" algn="l"/>
                        </a:tabLst>
                      </a:pPr>
                      <a:r>
                        <a:rPr lang="uk-UA" sz="14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Місце розташування           об’єкту </a:t>
                      </a:r>
                      <a:r>
                        <a:rPr lang="uk-UA" sz="1400" b="1" dirty="0" err="1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пам</a:t>
                      </a:r>
                      <a:r>
                        <a:rPr lang="en-US" sz="14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’</a:t>
                      </a:r>
                      <a:r>
                        <a:rPr lang="uk-UA" sz="14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ятки </a:t>
                      </a:r>
                      <a:endParaRPr lang="ru-RU" sz="1400" b="1" dirty="0">
                        <a:solidFill>
                          <a:srgbClr val="1B05BB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1B05BB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вул. Коваленка, 3</a:t>
                      </a:r>
                      <a:endParaRPr lang="ru-RU" sz="1800" b="1" dirty="0">
                        <a:solidFill>
                          <a:srgbClr val="1B05BB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5085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3952317"/>
              </p:ext>
            </p:extLst>
          </p:nvPr>
        </p:nvGraphicFramePr>
        <p:xfrm>
          <a:off x="323528" y="116632"/>
          <a:ext cx="8568952" cy="6498448"/>
        </p:xfrm>
        <a:graphic>
          <a:graphicData uri="http://schemas.openxmlformats.org/drawingml/2006/table">
            <a:tbl>
              <a:tblPr bandRow="1" firstCol="1" firstRow="1">
                <a:tableStyleId>{0505E3EF-67EA-436B-97B2-0124C06EBD24}</a:tableStyleId>
              </a:tblPr>
              <a:tblGrid>
                <a:gridCol w="2952328"/>
                <a:gridCol w="5616624"/>
              </a:tblGrid>
              <a:tr h="444200">
                <a:tc>
                  <a:txBody>
                    <a:bodyPr/>
                    <a:lstStyle/>
                    <a:p>
                      <a:pPr algn="l" marL="4572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algn="l" pos="1442085"/>
                        </a:tabLst>
                      </a:pPr>
                      <a:r>
                        <a:rPr b="1" dirty="0" lang="uk-UA" sz="16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Повна назва об</a:t>
                      </a:r>
                      <a:r>
                        <a:rPr b="1" dirty="0" lang="ru-RU" sz="16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’</a:t>
                      </a:r>
                      <a:r>
                        <a:rPr b="1" dirty="0" err="1" lang="uk-UA" sz="16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єкту</a:t>
                      </a:r>
                      <a:r>
                        <a:rPr b="1" dirty="0" lang="uk-UA" sz="16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  </a:t>
                      </a:r>
                      <a:r>
                        <a:rPr b="1" dirty="0" err="1" lang="uk-UA" sz="16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пам</a:t>
                      </a:r>
                      <a:r>
                        <a:rPr b="1" dirty="0" lang="ru-RU" sz="16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’</a:t>
                      </a:r>
                      <a:r>
                        <a:rPr b="1" dirty="0" lang="uk-UA" sz="16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ятки</a:t>
                      </a:r>
                      <a:endParaRPr b="1" dirty="0" lang="ru-RU" sz="1600">
                        <a:solidFill>
                          <a:srgbClr val="1B05BB"/>
                        </a:solidFill>
                        <a:effectLst/>
                        <a:latin charset="0" pitchFamily="18" typeface="Times New Roman"/>
                        <a:ea typeface="Calibri"/>
                        <a:cs charset="0" pitchFamily="18" typeface="Times New Roman"/>
                      </a:endParaRPr>
                    </a:p>
                  </a:txBody>
                  <a:tcPr marB="0" marL="68580" marR="68580" marT="0"/>
                </a:tc>
                <a:tc>
                  <a:txBody>
                    <a:bodyPr/>
                    <a:lstStyle/>
                    <a:p>
                      <a:pPr algn="l" marL="4572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algn="l" pos="1442085"/>
                        </a:tabLst>
                      </a:pPr>
                      <a:r>
                        <a:rPr b="1" dirty="0" err="1" lang="uk-UA" sz="14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Пам</a:t>
                      </a:r>
                      <a:r>
                        <a:rPr b="1" dirty="0" lang="en-US" sz="14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’</a:t>
                      </a:r>
                      <a:r>
                        <a:rPr b="1" dirty="0" err="1" lang="uk-UA" sz="14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ятник</a:t>
                      </a:r>
                      <a:r>
                        <a:rPr b="1" dirty="0" lang="uk-UA" sz="14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 Т.Г. Шевченку</a:t>
                      </a:r>
                      <a:endParaRPr b="1" dirty="0" lang="ru-RU" sz="1400">
                        <a:solidFill>
                          <a:srgbClr val="1B05BB"/>
                        </a:solidFill>
                        <a:effectLst/>
                        <a:latin charset="0" pitchFamily="18" typeface="Times New Roman"/>
                        <a:ea typeface="Calibri"/>
                        <a:cs charset="0" pitchFamily="18" typeface="Times New Roman"/>
                      </a:endParaRPr>
                    </a:p>
                  </a:txBody>
                  <a:tcPr marB="0" marL="68580" marR="68580" marT="0"/>
                </a:tc>
              </a:tr>
              <a:tr h="2968808">
                <a:tc>
                  <a:txBody>
                    <a:bodyPr/>
                    <a:lstStyle/>
                    <a:p>
                      <a:pPr algn="l" marL="4572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algn="l" pos="1442085"/>
                        </a:tabLst>
                      </a:pPr>
                      <a:r>
                        <a:rPr b="1" dirty="0" lang="uk-UA" sz="16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Вид пам’ятки об’єкту  (археологічний, історичний, монументального мистецтва, архітектури та містобудування,  садово-паркового-мистецтва, ландшафтний)</a:t>
                      </a:r>
                      <a:endParaRPr b="1" dirty="0" lang="ru-RU" sz="1600">
                        <a:solidFill>
                          <a:srgbClr val="1B05BB"/>
                        </a:solidFill>
                        <a:effectLst/>
                        <a:latin charset="0" pitchFamily="18" typeface="Times New Roman"/>
                        <a:ea typeface="Calibri"/>
                        <a:cs charset="0" pitchFamily="18" typeface="Times New Roman"/>
                      </a:endParaRPr>
                    </a:p>
                  </a:txBody>
                  <a:tcPr marB="0" marL="68580" marR="68580" marT="0"/>
                </a:tc>
                <a:tc>
                  <a:txBody>
                    <a:bodyPr/>
                    <a:lstStyle/>
                    <a:p>
                      <a:pPr algn="l" marL="4572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algn="l" pos="1442085"/>
                        </a:tabLst>
                      </a:pPr>
                      <a:r>
                        <a:rPr b="1" dirty="0" lang="uk-UA" sz="14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історичний, монументального мистецтва</a:t>
                      </a:r>
                      <a:endParaRPr b="1" dirty="0" lang="ru-RU" sz="1400">
                        <a:solidFill>
                          <a:srgbClr val="1B05BB"/>
                        </a:solidFill>
                        <a:effectLst/>
                        <a:latin charset="0" pitchFamily="18" typeface="Times New Roman"/>
                        <a:ea typeface="Calibri"/>
                        <a:cs charset="0" pitchFamily="18" typeface="Times New Roman"/>
                      </a:endParaRPr>
                    </a:p>
                  </a:txBody>
                  <a:tcPr marB="0" marL="68580" marR="68580" marT="0"/>
                </a:tc>
              </a:tr>
              <a:tr h="659735">
                <a:tc>
                  <a:txBody>
                    <a:bodyPr/>
                    <a:lstStyle/>
                    <a:p>
                      <a:pPr algn="l" marL="4572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algn="l" pos="1442085"/>
                        </a:tabLst>
                      </a:pPr>
                      <a:r>
                        <a:rPr b="1" dirty="0" lang="uk-UA" sz="16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Дата створення об’єкту  пам’ятки </a:t>
                      </a:r>
                      <a:endParaRPr b="1" dirty="0" lang="ru-RU" sz="1600">
                        <a:solidFill>
                          <a:srgbClr val="1B05BB"/>
                        </a:solidFill>
                        <a:effectLst/>
                        <a:latin charset="0" pitchFamily="18" typeface="Times New Roman"/>
                        <a:ea typeface="Calibri"/>
                        <a:cs charset="0" pitchFamily="18" typeface="Times New Roman"/>
                      </a:endParaRPr>
                    </a:p>
                  </a:txBody>
                  <a:tcPr marB="0" marL="68580" marR="68580" marT="0"/>
                </a:tc>
                <a:tc>
                  <a:txBody>
                    <a:bodyPr/>
                    <a:lstStyle/>
                    <a:p>
                      <a:pPr algn="l" marL="4572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algn="l" pos="1442085"/>
                        </a:tabLst>
                      </a:pPr>
                      <a:r>
                        <a:rPr b="1" dirty="0" lang="uk-UA" sz="14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3 червня 2000 року</a:t>
                      </a:r>
                      <a:endParaRPr b="1" dirty="0" lang="ru-RU" sz="1400">
                        <a:solidFill>
                          <a:srgbClr val="1B05BB"/>
                        </a:solidFill>
                        <a:effectLst/>
                        <a:latin charset="0" pitchFamily="18" typeface="Times New Roman"/>
                        <a:ea typeface="Calibri"/>
                        <a:cs charset="0" pitchFamily="18" typeface="Times New Roman"/>
                      </a:endParaRPr>
                    </a:p>
                  </a:txBody>
                  <a:tcPr marB="0" marL="68580" marR="68580" marT="0"/>
                </a:tc>
              </a:tr>
              <a:tr h="1443171">
                <a:tc>
                  <a:txBody>
                    <a:bodyPr/>
                    <a:lstStyle/>
                    <a:p>
                      <a:pPr algn="l" marL="4572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algn="l" pos="1442085"/>
                        </a:tabLst>
                      </a:pPr>
                      <a:r>
                        <a:rPr b="1" dirty="0" lang="uk-UA" sz="16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Автор об’єкту </a:t>
                      </a:r>
                      <a:r>
                        <a:rPr b="1" dirty="0" err="1" lang="uk-UA" sz="16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пам</a:t>
                      </a:r>
                      <a:r>
                        <a:rPr b="1" dirty="0" lang="en-US" sz="16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’</a:t>
                      </a:r>
                      <a:r>
                        <a:rPr b="1" dirty="0" lang="uk-UA" sz="16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ятки </a:t>
                      </a:r>
                      <a:endParaRPr b="1" dirty="0" lang="ru-RU" sz="1600">
                        <a:solidFill>
                          <a:srgbClr val="1B05BB"/>
                        </a:solidFill>
                        <a:effectLst/>
                        <a:latin charset="0" pitchFamily="18" typeface="Times New Roman"/>
                        <a:ea typeface="Calibri"/>
                        <a:cs charset="0" pitchFamily="18" typeface="Times New Roman"/>
                      </a:endParaRPr>
                    </a:p>
                  </a:txBody>
                  <a:tcPr marB="0" marL="68580" marR="68580" marT="0"/>
                </a:tc>
                <a:tc>
                  <a:txBody>
                    <a:bodyPr/>
                    <a:lstStyle/>
                    <a:p>
                      <a:pPr algn="l" marL="4572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algn="l" pos="1442085"/>
                        </a:tabLst>
                      </a:pPr>
                      <a:r>
                        <a:rPr b="1" dirty="0" lang="uk-UA" sz="14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член Національної спілки художників України, заслужений скульптор України </a:t>
                      </a:r>
                      <a:r>
                        <a:rPr b="1" dirty="0" err="1" lang="uk-UA" sz="14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Гарнік</a:t>
                      </a:r>
                      <a:r>
                        <a:rPr b="1" dirty="0" lang="uk-UA" sz="14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 </a:t>
                      </a:r>
                      <a:r>
                        <a:rPr b="1" dirty="0" err="1" lang="uk-UA" sz="14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Ашотович</a:t>
                      </a:r>
                      <a:r>
                        <a:rPr b="1" dirty="0" lang="uk-UA" sz="14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 </a:t>
                      </a:r>
                      <a:r>
                        <a:rPr b="1" dirty="0" err="1" lang="uk-UA" sz="14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Хачатрян</a:t>
                      </a:r>
                      <a:r>
                        <a:rPr b="1" dirty="0" lang="uk-UA" sz="14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, архітектори – Юрій Васильович Бєлобородов і Олександр Тимофійович </a:t>
                      </a:r>
                      <a:r>
                        <a:rPr b="1" dirty="0" err="1" lang="uk-UA" sz="14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Чегорка</a:t>
                      </a:r>
                      <a:r>
                        <a:rPr b="1" dirty="0" lang="uk-UA" sz="14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, член Національної спілки художників України.</a:t>
                      </a:r>
                      <a:endParaRPr b="1" dirty="0" lang="ru-RU" sz="1400">
                        <a:solidFill>
                          <a:srgbClr val="1B05BB"/>
                        </a:solidFill>
                        <a:effectLst/>
                        <a:latin charset="0" pitchFamily="18" typeface="Times New Roman"/>
                        <a:ea typeface="Calibri"/>
                        <a:cs charset="0" pitchFamily="18" typeface="Times New Roman"/>
                      </a:endParaRPr>
                    </a:p>
                  </a:txBody>
                  <a:tcPr marB="0" marL="68580" marR="68580" marT="0"/>
                </a:tc>
              </a:tr>
              <a:tr h="865902">
                <a:tc>
                  <a:txBody>
                    <a:bodyPr/>
                    <a:lstStyle/>
                    <a:p>
                      <a:pPr algn="l" marL="4572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algn="l" pos="1442085"/>
                        </a:tabLst>
                      </a:pPr>
                      <a:r>
                        <a:rPr b="1" dirty="0" lang="uk-UA" sz="16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Місце розташування           об’єкту </a:t>
                      </a:r>
                      <a:r>
                        <a:rPr b="1" dirty="0" err="1" lang="uk-UA" sz="16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пам</a:t>
                      </a:r>
                      <a:r>
                        <a:rPr b="1" dirty="0" lang="en-US" sz="16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’</a:t>
                      </a:r>
                      <a:r>
                        <a:rPr b="1" dirty="0" lang="uk-UA" sz="16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ятки </a:t>
                      </a:r>
                      <a:endParaRPr b="1" dirty="0" lang="ru-RU" sz="1600">
                        <a:solidFill>
                          <a:srgbClr val="1B05BB"/>
                        </a:solidFill>
                        <a:effectLst/>
                        <a:latin charset="0" pitchFamily="18" typeface="Times New Roman"/>
                        <a:ea typeface="Calibri"/>
                        <a:cs charset="0" pitchFamily="18" typeface="Times New Roman"/>
                      </a:endParaRPr>
                    </a:p>
                  </a:txBody>
                  <a:tcPr marB="0" marL="68580" marR="68580" marT="0"/>
                </a:tc>
                <a:tc>
                  <a:txBody>
                    <a:bodyPr/>
                    <a:lstStyle/>
                    <a:p>
                      <a:pPr algn="l" marL="4572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algn="l" pos="1442085"/>
                        </a:tabLst>
                      </a:pPr>
                      <a:r>
                        <a:rPr b="1" dirty="0" lang="uk-UA" sz="14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На площі 250-річчя міста, розміщений між академічним музично-драматичним театром ім. Леси Українки і проспектом </a:t>
                      </a:r>
                      <a:r>
                        <a:rPr b="1" dirty="0" err="1" lang="uk-UA" sz="1400">
                          <a:solidFill>
                            <a:srgbClr val="1B05BB"/>
                          </a:solidFill>
                          <a:effectLst/>
                          <a:latin charset="0" pitchFamily="18" typeface="Times New Roman"/>
                          <a:cs charset="0" pitchFamily="18" typeface="Times New Roman"/>
                        </a:rPr>
                        <a:t>Пеліна</a:t>
                      </a:r>
                      <a:endParaRPr b="1" dirty="0" lang="ru-RU" sz="1400">
                        <a:solidFill>
                          <a:srgbClr val="1B05BB"/>
                        </a:solidFill>
                        <a:effectLst/>
                        <a:latin charset="0" pitchFamily="18" typeface="Times New Roman"/>
                        <a:ea typeface="Calibri"/>
                        <a:cs charset="0" pitchFamily="18" typeface="Times New Roman"/>
                      </a:endParaRPr>
                    </a:p>
                  </a:txBody>
                  <a:tcPr marB="0" marL="68580" marR="68580" marT="0"/>
                </a:tc>
              </a:tr>
            </a:tbl>
          </a:graphicData>
        </a:graphic>
      </p:graphicFrame>
      <p:pic>
        <p:nvPicPr>
          <p:cNvPr descr="C:\Users\Виктория\Desktop\Анымацыъ\sdc14520-12-37232.jpg" id="6146" name="Picture 2"/>
          <p:cNvPicPr>
            <a:picLocks noChangeArrowheads="1" noChangeAspect="1"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"/>
          <a:stretch/>
        </p:blipFill>
        <p:spPr bwMode="auto">
          <a:xfrm>
            <a:off x="5508104" y="1052736"/>
            <a:ext cx="3096344" cy="2322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6947813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descr="C:\Users\Виктория\Desktop\Анымацыъ\dpdz_sobor.jpg" id="4" name="Picture 3"/>
          <p:cNvPicPr>
            <a:picLocks noChangeArrowheads="1" noChangeAspect="1"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52535"/>
            <a:ext cx="2433420" cy="306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Виктория\Desktop\Анымацыъ\54784150.jpg" id="5" name="Picture 3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15076"/>
            <a:ext cx="1985041" cy="3104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Виктория\Desktop\Памятки Дныпродзержинська в карти\661922b8fb99t.jpg" id="6" name="Picture 2"/>
          <p:cNvPicPr>
            <a:picLocks noChangeArrowheads="1"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"/>
          <a:stretch/>
        </p:blipFill>
        <p:spPr bwMode="auto">
          <a:xfrm>
            <a:off x="395536" y="315076"/>
            <a:ext cx="2304256" cy="3041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Виктория\Desktop\Анымацыъ\sdc14520-12-37232.jpg" id="7" name="Picture 2"/>
          <p:cNvPicPr>
            <a:picLocks noChangeArrowheads="1"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"/>
          <a:stretch/>
        </p:blipFill>
        <p:spPr bwMode="auto">
          <a:xfrm>
            <a:off x="2483768" y="3645023"/>
            <a:ext cx="4248472" cy="2924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1585696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4525963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uk-UA" sz="5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Нумо, перевір, дружок</a:t>
            </a:r>
            <a:endParaRPr lang="ru-RU" sz="51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uk-UA" sz="5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5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 </a:t>
            </a:r>
            <a:r>
              <a:rPr lang="uk-UA" sz="5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готовий на урок?</a:t>
            </a:r>
            <a:endParaRPr lang="ru-RU" sz="3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800" dirty="0"/>
              <a:t> </a:t>
            </a:r>
            <a:endParaRPr lang="ru-RU" sz="3800" dirty="0"/>
          </a:p>
          <a:p>
            <a:pPr marL="0" indent="0">
              <a:buNone/>
            </a:pPr>
            <a:r>
              <a:rPr lang="uk-UA" sz="5900" b="1" dirty="0">
                <a:solidFill>
                  <a:srgbClr val="1B05BB"/>
                </a:solidFill>
              </a:rPr>
              <a:t> </a:t>
            </a:r>
            <a:r>
              <a:rPr lang="uk-UA" sz="5900" b="1" dirty="0" smtClean="0">
                <a:solidFill>
                  <a:srgbClr val="1B05BB"/>
                </a:solidFill>
              </a:rPr>
              <a:t>   -   </a:t>
            </a:r>
            <a:r>
              <a:rPr lang="uk-UA" sz="59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Який у </a:t>
            </a:r>
            <a:r>
              <a:rPr lang="uk-UA" sz="5900" b="1" dirty="0" smtClean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вас </a:t>
            </a:r>
            <a:r>
              <a:rPr lang="uk-UA" sz="59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урок? </a:t>
            </a:r>
            <a:endParaRPr lang="ru-RU" dirty="0"/>
          </a:p>
          <a:p>
            <a:pPr>
              <a:lnSpc>
                <a:spcPct val="120000"/>
              </a:lnSpc>
            </a:pPr>
            <a:r>
              <a:rPr lang="uk-UA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Вітаю вас, любі діти, на нашому уроці</a:t>
            </a:r>
            <a:endParaRPr lang="ru-RU" sz="3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uk-UA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3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Чекають </a:t>
            </a:r>
            <a:r>
              <a:rPr lang="uk-UA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вас відкриття на кожному кроці</a:t>
            </a:r>
            <a:endParaRPr lang="ru-RU" sz="3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uk-UA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3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Знову </a:t>
            </a:r>
            <a:r>
              <a:rPr lang="uk-UA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гості до </a:t>
            </a:r>
            <a:r>
              <a:rPr lang="uk-UA" sz="3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історії </a:t>
            </a:r>
            <a:r>
              <a:rPr lang="uk-UA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йдемо</a:t>
            </a:r>
            <a:endParaRPr lang="ru-RU" sz="3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uk-UA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3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Цікаві </a:t>
            </a:r>
            <a:r>
              <a:rPr lang="uk-UA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знання собі візьме</a:t>
            </a:r>
            <a:r>
              <a:rPr lang="uk-UA" sz="3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мо.</a:t>
            </a:r>
            <a:endParaRPr lang="ru-RU" sz="3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/>
              <a:t> </a:t>
            </a:r>
            <a:endParaRPr lang="ru-RU" dirty="0"/>
          </a:p>
          <a:p>
            <a:endParaRPr lang="ru-RU" dirty="0"/>
          </a:p>
        </p:txBody>
      </p:sp>
      <p:pic>
        <p:nvPicPr>
          <p:cNvPr id="4" name="Picture 2" descr="C:\Users\Виктория\Desktop\0002-007-Mir-istorii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548680"/>
            <a:ext cx="2628900" cy="567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92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88640"/>
            <a:ext cx="6624736" cy="1143000"/>
          </a:xfrm>
        </p:spPr>
        <p:txBody>
          <a:bodyPr>
            <a:normAutofit/>
          </a:bodyPr>
          <a:lstStyle/>
          <a:p>
            <a:r>
              <a:rPr lang="uk-UA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b="1" dirty="0" smtClean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Підготуватись до уроку узагальнення</a:t>
            </a:r>
          </a:p>
          <a:p>
            <a:pPr marL="0" indent="0">
              <a:buNone/>
            </a:pPr>
            <a:r>
              <a:rPr lang="uk-UA" b="1" dirty="0" smtClean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 та підсумку знань , </a:t>
            </a:r>
            <a:r>
              <a:rPr lang="en-US" b="1" dirty="0" smtClean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&amp;&amp;11-20</a:t>
            </a:r>
            <a:r>
              <a:rPr lang="uk-UA" b="1" dirty="0" smtClean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buNone/>
            </a:pPr>
            <a:r>
              <a:rPr lang="uk-UA" b="1" dirty="0" smtClean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Знати поняття, дати, події.</a:t>
            </a:r>
            <a:endParaRPr lang="ru-RU" b="1" dirty="0">
              <a:solidFill>
                <a:srgbClr val="1B05BB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Виктория\Desktop\0002-007-Mir-istorii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7073">
            <a:off x="6299303" y="546043"/>
            <a:ext cx="2628900" cy="595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698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Виктория\Desktop\rodinam-1-pre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594" y="-12539"/>
            <a:ext cx="9290113" cy="6969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116632"/>
            <a:ext cx="4363617" cy="646331"/>
          </a:xfrm>
          <a:prstGeom prst="rect">
            <a:avLst/>
          </a:prstGeom>
          <a:solidFill>
            <a:srgbClr val="DFF7AE"/>
          </a:solidFill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Батьківщина-Мати</a:t>
            </a:r>
            <a:endParaRPr lang="uk-UA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47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Виктория\Desktop\0002-007-Mir-istorii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7073">
            <a:off x="6076494" y="393161"/>
            <a:ext cx="2628900" cy="567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55576" y="378269"/>
            <a:ext cx="5184576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i="1" dirty="0"/>
              <a:t> </a:t>
            </a:r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Закінч речення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 smtClean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1.Сьогодні </a:t>
            </a:r>
            <a:r>
              <a:rPr lang="uk-UA" sz="20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uk-UA" sz="2000" b="1" dirty="0" smtClean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на уроці я дізнався……</a:t>
            </a:r>
            <a:endParaRPr lang="ru-RU" sz="2000" b="1" dirty="0">
              <a:solidFill>
                <a:srgbClr val="1B05BB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 smtClean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2.Було </a:t>
            </a:r>
            <a:r>
              <a:rPr lang="uk-UA" sz="20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цікаво……</a:t>
            </a:r>
            <a:endParaRPr lang="ru-RU" sz="2000" b="1" dirty="0">
              <a:solidFill>
                <a:srgbClr val="1B05BB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uk-UA" sz="2000" b="1" dirty="0" smtClean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uk-UA" sz="20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зрозумів, що……….</a:t>
            </a:r>
            <a:endParaRPr lang="ru-RU" sz="2000" b="1" dirty="0">
              <a:solidFill>
                <a:srgbClr val="1B05BB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b="1" dirty="0" smtClean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4.Тепер </a:t>
            </a:r>
            <a:r>
              <a:rPr lang="uk-UA" sz="20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я знаю</a:t>
            </a:r>
            <a:r>
              <a:rPr lang="uk-UA" sz="2000" b="1" dirty="0" smtClean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……….</a:t>
            </a:r>
          </a:p>
          <a:p>
            <a:r>
              <a:rPr lang="uk-UA" sz="2000" b="1" dirty="0" smtClean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5.Урок важливий, тому що….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210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 побачення!</a:t>
            </a:r>
          </a:p>
          <a:p>
            <a:r>
              <a:rPr lang="uk-UA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На все добре!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Виктория\Desktop\0002-007-Mir-istorii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7073">
            <a:off x="5140389" y="681193"/>
            <a:ext cx="2628900" cy="567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499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иктория\Desktop\0002-007-Mir-istorii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809">
            <a:off x="6948264" y="836712"/>
            <a:ext cx="2095915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1171802"/>
            <a:ext cx="74888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Девіз уроку : </a:t>
            </a:r>
          </a:p>
          <a:p>
            <a:r>
              <a:rPr lang="uk-UA" sz="32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smtClean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Думати </a:t>
            </a:r>
            <a:r>
              <a:rPr lang="uk-UA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швидко,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Відповідати </a:t>
            </a:r>
            <a:r>
              <a:rPr lang="uk-UA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чітко,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Працювати </a:t>
            </a:r>
            <a:r>
              <a:rPr lang="uk-UA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дружно,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Запам’ятовувати  </a:t>
            </a:r>
            <a:r>
              <a:rPr lang="uk-UA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міцно.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Виктория\Desktop\Анымацыъ\42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48880"/>
            <a:ext cx="4176464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403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0156371" y="2764971"/>
          <a:ext cx="208280" cy="365760"/>
        </p:xfrm>
        <a:graphic>
          <a:graphicData uri="http://schemas.openxmlformats.org/drawingml/2006/table">
            <a:tbl>
              <a:tblPr/>
              <a:tblGrid>
                <a:gridCol w="208280"/>
              </a:tblGrid>
              <a:tr h="0">
                <a:tc>
                  <a:txBody>
                    <a:bodyPr/>
                    <a:lstStyle/>
                    <a:p>
                      <a:endParaRPr dirty="0" lang="ru-RU"/>
                    </a:p>
                  </a:txBody>
                  <a:tcPr>
                    <a:lnL cmpd="sng" w="12700">
                      <a:solidFill>
                        <a:schemeClr val="bg1"/>
                      </a:solidFill>
                      <a:prstDash val="solid"/>
                    </a:lnL>
                    <a:lnR cmpd="sng" w="12700">
                      <a:solidFill>
                        <a:schemeClr val="bg1"/>
                      </a:solidFill>
                      <a:prstDash val="solid"/>
                    </a:lnR>
                    <a:lnT cmpd="sng" w="12700">
                      <a:solidFill>
                        <a:schemeClr val="bg1"/>
                      </a:solidFill>
                      <a:prstDash val="solid"/>
                    </a:lnT>
                    <a:lnB cmpd="sng" w="12700">
                      <a:solidFill>
                        <a:schemeClr val="bg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dirty="0" lang="ru-RU"/>
          </a:p>
        </p:txBody>
      </p:sp>
      <p:pic>
        <p:nvPicPr>
          <p:cNvPr descr="C:\Users\Виктория\Desktop\1024px-Greece_Mount_Olympus_(1).jpg" id="4099" name="Picture 3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9" r="55"/>
          <a:stretch/>
        </p:blipFill>
        <p:spPr bwMode="auto">
          <a:xfrm>
            <a:off x="4572000" y="-171400"/>
            <a:ext cx="5112568" cy="72728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Виктория\Desktop\mapgrec_from_[grechistory.ru].JPG" id="4098" name="Picture 2"/>
          <p:cNvPicPr>
            <a:picLocks noChangeArrowheads="1"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"/>
          <a:stretch/>
        </p:blipFill>
        <p:spPr bwMode="auto">
          <a:xfrm>
            <a:off x="0" y="-26640"/>
            <a:ext cx="6736195" cy="6984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вал 9"/>
          <p:cNvSpPr/>
          <p:nvPr/>
        </p:nvSpPr>
        <p:spPr>
          <a:xfrm flipV="1">
            <a:off x="2123728" y="1844824"/>
            <a:ext cx="576064" cy="5040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descr="C:\Users\Виктория\Desktop\0002-007-Mir-istorii.png" id="8" name="Picture 2"/>
          <p:cNvPicPr>
            <a:picLocks noChangeArrowheads="1"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7073">
            <a:off x="6919327" y="836713"/>
            <a:ext cx="2628900" cy="567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Виктория\Desktop\zeus2.jpg" id="4100" name="Picture 4"/>
          <p:cNvPicPr>
            <a:picLocks noChangeArrowheads="1" noChangeAspect="1"/>
          </p:cNvPicPr>
          <p:nvPr/>
        </p:nvPicPr>
        <p:blipFill>
          <a:blip cstate="print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903" y="0"/>
            <a:ext cx="1083292" cy="13839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765432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57587" y="2020778"/>
            <a:ext cx="49685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Очікувані результати: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7451" y="2420888"/>
            <a:ext cx="201622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uk-UA" sz="2400" b="1" dirty="0" smtClean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Знати: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47451" y="3281403"/>
            <a:ext cx="11160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Вміти:</a:t>
            </a:r>
            <a:endParaRPr lang="ru-RU" sz="2800" dirty="0">
              <a:solidFill>
                <a:srgbClr val="1B05BB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7445" y="2672040"/>
            <a:ext cx="62976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§"/>
            </a:pPr>
            <a:r>
              <a:rPr lang="uk-UA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Архітектурні та скульптурні пам’ятки історії </a:t>
            </a:r>
          </a:p>
          <a:p>
            <a:pPr lvl="0"/>
            <a:r>
              <a:rPr lang="uk-UA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м</a:t>
            </a:r>
            <a:r>
              <a:rPr lang="uk-UA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Дніпродзержинська</a:t>
            </a:r>
            <a:r>
              <a:rPr lang="uk-UA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2224" y="3743068"/>
            <a:ext cx="634428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§"/>
            </a:pPr>
            <a:r>
              <a:rPr lang="uk-UA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Самостійно вирішувати проблемно-пізнавальні завдання;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itchFamily="2" charset="2"/>
              <a:buChar char="§"/>
            </a:pPr>
            <a:r>
              <a:rPr lang="uk-UA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Добирати інформацію  </a:t>
            </a:r>
            <a:r>
              <a:rPr lang="uk-UA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та розповідати про </a:t>
            </a:r>
            <a:r>
              <a:rPr lang="uk-UA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визначні історичні пам’ятки архітектури та скульптури рідного краю;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itchFamily="2" charset="2"/>
              <a:buChar char="§"/>
            </a:pPr>
            <a:r>
              <a:rPr lang="uk-UA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Публічно </a:t>
            </a:r>
            <a:r>
              <a:rPr lang="uk-UA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представляти результати індивідуальної та колективної творчої діяльності;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uk-UA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Застосовувати  навички </a:t>
            </a:r>
            <a:r>
              <a:rPr lang="uk-UA" sz="20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пошуково-</a:t>
            </a:r>
            <a:r>
              <a:rPr lang="uk-UA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дослідницької роботи.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C:\Users\Виктория\Desktop\0002-007-Mir-istorii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100" y="928490"/>
            <a:ext cx="2628900" cy="567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-965609" y="405764"/>
            <a:ext cx="10153128" cy="104545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Тема уроку</a:t>
            </a:r>
            <a:r>
              <a:rPr lang="ru-RU" sz="2400" dirty="0" smtClean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2400" dirty="0">
                <a:solidFill>
                  <a:srgbClr val="1B05BB"/>
                </a:solidFill>
                <a:latin typeface="Monotype Corsiva" pitchFamily="66" charset="0"/>
                <a:cs typeface="Iskoola Pota" pitchFamily="34" charset="0"/>
              </a:rPr>
              <a:t> </a:t>
            </a:r>
            <a:r>
              <a:rPr lang="uk-UA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 кого і про що  розповідає </a:t>
            </a: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історія </a:t>
            </a:r>
            <a:r>
              <a:rPr lang="uk-UA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рідного краю</a:t>
            </a:r>
            <a:r>
              <a:rPr lang="uk-UA" sz="3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483768" y="1534215"/>
            <a:ext cx="30572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b="1" i="1" dirty="0">
                <a:solidFill>
                  <a:schemeClr val="accent3">
                    <a:lumMod val="75000"/>
                  </a:schemeClr>
                </a:solidFill>
                <a:latin typeface="Book Antiqua" pitchFamily="18" charset="0"/>
                <a:ea typeface="Batang" pitchFamily="18" charset="-127"/>
              </a:rPr>
              <a:t>(Практичне </a:t>
            </a:r>
            <a:r>
              <a:rPr lang="uk-UA" b="1" i="1" dirty="0" smtClean="0">
                <a:solidFill>
                  <a:schemeClr val="accent3">
                    <a:lumMod val="75000"/>
                  </a:schemeClr>
                </a:solidFill>
                <a:latin typeface="Book Antiqua" pitchFamily="18" charset="0"/>
                <a:ea typeface="Batang" pitchFamily="18" charset="-127"/>
              </a:rPr>
              <a:t>заняття №3)</a:t>
            </a:r>
            <a:endParaRPr lang="ru-RU" b="1" i="1" dirty="0">
              <a:solidFill>
                <a:schemeClr val="accent3">
                  <a:lumMod val="75000"/>
                </a:schemeClr>
              </a:solidFill>
              <a:latin typeface="Book Antiqua" pitchFamily="18" charset="0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49184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descr="C:\Users\Виктория\Desktop\Памятки Дныпродзержинська в карти\map_big.jpg" id="1026" name="Picture 2"/>
          <p:cNvPicPr>
            <a:picLocks noChangeArrowheads="1" noChangeAspect="1" noGrp="1"/>
          </p:cNvPicPr>
          <p:nvPr>
            <p:ph idx="1"/>
          </p:nvPr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" r="2"/>
          <a:stretch/>
        </p:blipFill>
        <p:spPr bwMode="auto">
          <a:xfrm>
            <a:off x="-9398" y="0"/>
            <a:ext cx="91533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3563888" y="2852936"/>
            <a:ext cx="628870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36192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85258" y="116632"/>
            <a:ext cx="3060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Відповіді на кросворд №1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8609813"/>
              </p:ext>
            </p:extLst>
          </p:nvPr>
        </p:nvGraphicFramePr>
        <p:xfrm>
          <a:off x="323528" y="485964"/>
          <a:ext cx="4248473" cy="2664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618"/>
                <a:gridCol w="287572"/>
                <a:gridCol w="308049"/>
                <a:gridCol w="329913"/>
                <a:gridCol w="360040"/>
                <a:gridCol w="348287"/>
                <a:gridCol w="346080"/>
                <a:gridCol w="346080"/>
                <a:gridCol w="346080"/>
                <a:gridCol w="338398"/>
                <a:gridCol w="425726"/>
                <a:gridCol w="369630"/>
              </a:tblGrid>
              <a:tr h="402791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340823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823"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823"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й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840"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840"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840"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ї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840"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ц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Й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292080" y="120809"/>
            <a:ext cx="29202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Відповіді на кросворд №2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7350530"/>
              </p:ext>
            </p:extLst>
          </p:nvPr>
        </p:nvGraphicFramePr>
        <p:xfrm>
          <a:off x="4860033" y="510078"/>
          <a:ext cx="3988768" cy="2743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188"/>
                <a:gridCol w="374188"/>
                <a:gridCol w="374188"/>
                <a:gridCol w="374188"/>
                <a:gridCol w="374188"/>
                <a:gridCol w="293181"/>
                <a:gridCol w="339470"/>
                <a:gridCol w="381902"/>
                <a:gridCol w="339479"/>
                <a:gridCol w="381894"/>
                <a:gridCol w="381902"/>
              </a:tblGrid>
              <a:tr h="396182"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329531"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531"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531"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й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50" dirty="0"/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50" dirty="0"/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50" dirty="0"/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50" dirty="0"/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50" dirty="0"/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531"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531"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531"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ї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531"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16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62145" y="3212976"/>
            <a:ext cx="29202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Відповіді на кросворд №3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0177174"/>
              </p:ext>
            </p:extLst>
          </p:nvPr>
        </p:nvGraphicFramePr>
        <p:xfrm>
          <a:off x="4627957" y="3585172"/>
          <a:ext cx="4248468" cy="29955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2052"/>
                <a:gridCol w="464052"/>
                <a:gridCol w="480052"/>
                <a:gridCol w="472052"/>
                <a:gridCol w="472052"/>
                <a:gridCol w="472052"/>
                <a:gridCol w="472052"/>
                <a:gridCol w="472052"/>
                <a:gridCol w="472052"/>
              </a:tblGrid>
              <a:tr h="518440"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380607"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196"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885"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821"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607"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885"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ї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885"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16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16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16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5320410" y="3215840"/>
            <a:ext cx="324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Відповіді на кросворд №4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9901461"/>
              </p:ext>
            </p:extLst>
          </p:nvPr>
        </p:nvGraphicFramePr>
        <p:xfrm>
          <a:off x="251520" y="3717032"/>
          <a:ext cx="3960441" cy="2845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0049"/>
                <a:gridCol w="440049"/>
                <a:gridCol w="440049"/>
                <a:gridCol w="440049"/>
                <a:gridCol w="440049"/>
                <a:gridCol w="440049"/>
                <a:gridCol w="440049"/>
                <a:gridCol w="440049"/>
                <a:gridCol w="440049"/>
              </a:tblGrid>
              <a:tr h="381265"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ї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329083"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083"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083"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083"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083"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083"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550"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670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3631292"/>
              </p:ext>
            </p:extLst>
          </p:nvPr>
        </p:nvGraphicFramePr>
        <p:xfrm>
          <a:off x="467544" y="1412776"/>
          <a:ext cx="8424936" cy="3528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3117"/>
                <a:gridCol w="1053117"/>
                <a:gridCol w="1053117"/>
                <a:gridCol w="1053117"/>
                <a:gridCol w="1053117"/>
                <a:gridCol w="1053117"/>
                <a:gridCol w="1053117"/>
                <a:gridCol w="1053117"/>
              </a:tblGrid>
              <a:tr h="878242">
                <a:tc gridSpan="8"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Кількість правильних</a:t>
                      </a:r>
                      <a:r>
                        <a:rPr lang="uk-UA" sz="2800" b="1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відповідей</a:t>
                      </a:r>
                      <a:endParaRPr lang="ru-RU" sz="28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1355">
                <a:tc>
                  <a:txBody>
                    <a:bodyPr/>
                    <a:lstStyle/>
                    <a:p>
                      <a:r>
                        <a:rPr lang="uk-UA" sz="3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" pitchFamily="18" charset="0"/>
                          <a:cs typeface="Times New Roman" pitchFamily="18" charset="0"/>
                        </a:rPr>
                        <a:t>1</a:t>
                      </a:r>
                      <a:endParaRPr lang="ru-RU" sz="36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entury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3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" pitchFamily="18" charset="0"/>
                          <a:cs typeface="Times New Roman" pitchFamily="18" charset="0"/>
                        </a:rPr>
                        <a:t>2</a:t>
                      </a:r>
                      <a:endParaRPr lang="ru-RU" sz="36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entury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3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" pitchFamily="18" charset="0"/>
                          <a:cs typeface="Times New Roman" pitchFamily="18" charset="0"/>
                        </a:rPr>
                        <a:t>3</a:t>
                      </a:r>
                      <a:endParaRPr lang="ru-RU" sz="36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entury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3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" pitchFamily="18" charset="0"/>
                          <a:cs typeface="Times New Roman" pitchFamily="18" charset="0"/>
                        </a:rPr>
                        <a:t>4</a:t>
                      </a:r>
                      <a:endParaRPr lang="ru-RU" sz="36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entury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3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" pitchFamily="18" charset="0"/>
                          <a:cs typeface="Times New Roman" pitchFamily="18" charset="0"/>
                        </a:rPr>
                        <a:t>5</a:t>
                      </a:r>
                      <a:endParaRPr lang="ru-RU" sz="36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entury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3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" pitchFamily="18" charset="0"/>
                          <a:cs typeface="Times New Roman" pitchFamily="18" charset="0"/>
                        </a:rPr>
                        <a:t>6</a:t>
                      </a:r>
                      <a:endParaRPr lang="ru-RU" sz="36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entury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3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" pitchFamily="18" charset="0"/>
                          <a:cs typeface="Times New Roman" pitchFamily="18" charset="0"/>
                        </a:rPr>
                        <a:t>7</a:t>
                      </a:r>
                      <a:endParaRPr lang="ru-RU" sz="36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entury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3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" pitchFamily="18" charset="0"/>
                          <a:cs typeface="Times New Roman" pitchFamily="18" charset="0"/>
                        </a:rPr>
                        <a:t>8</a:t>
                      </a:r>
                      <a:endParaRPr lang="ru-RU" sz="36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entury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569491">
                <a:tc gridSpan="8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Кількість</a:t>
                      </a:r>
                      <a:r>
                        <a:rPr lang="uk-UA" sz="32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балів 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675"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solidFill>
                            <a:srgbClr val="FF3399"/>
                          </a:solidFill>
                          <a:latin typeface="Georgia" pitchFamily="18" charset="0"/>
                          <a:cs typeface="Times New Roman" pitchFamily="18" charset="0"/>
                        </a:rPr>
                        <a:t>1</a:t>
                      </a:r>
                      <a:endParaRPr lang="ru-RU" sz="4400" b="1" dirty="0">
                        <a:solidFill>
                          <a:srgbClr val="FF3399"/>
                        </a:solidFill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solidFill>
                            <a:srgbClr val="FF3399"/>
                          </a:solidFill>
                          <a:latin typeface="Georgia" pitchFamily="18" charset="0"/>
                          <a:cs typeface="Times New Roman" pitchFamily="18" charset="0"/>
                        </a:rPr>
                        <a:t>2</a:t>
                      </a:r>
                      <a:endParaRPr lang="ru-RU" sz="4400" b="1" dirty="0">
                        <a:solidFill>
                          <a:srgbClr val="FF3399"/>
                        </a:solidFill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solidFill>
                            <a:srgbClr val="FF3399"/>
                          </a:solidFill>
                          <a:latin typeface="Georgia" pitchFamily="18" charset="0"/>
                          <a:cs typeface="Times New Roman" pitchFamily="18" charset="0"/>
                        </a:rPr>
                        <a:t>4</a:t>
                      </a:r>
                      <a:endParaRPr lang="ru-RU" sz="4400" b="1" dirty="0">
                        <a:solidFill>
                          <a:srgbClr val="FF3399"/>
                        </a:solidFill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solidFill>
                            <a:srgbClr val="FF3399"/>
                          </a:solidFill>
                          <a:latin typeface="Georgia" pitchFamily="18" charset="0"/>
                          <a:cs typeface="Times New Roman" pitchFamily="18" charset="0"/>
                        </a:rPr>
                        <a:t>5</a:t>
                      </a:r>
                      <a:endParaRPr lang="ru-RU" sz="4400" b="1" dirty="0">
                        <a:solidFill>
                          <a:srgbClr val="FF3399"/>
                        </a:solidFill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solidFill>
                            <a:srgbClr val="FF3399"/>
                          </a:solidFill>
                          <a:latin typeface="Georgia" pitchFamily="18" charset="0"/>
                          <a:cs typeface="Times New Roman" pitchFamily="18" charset="0"/>
                        </a:rPr>
                        <a:t>6</a:t>
                      </a:r>
                      <a:endParaRPr lang="ru-RU" sz="4400" b="1" dirty="0">
                        <a:solidFill>
                          <a:srgbClr val="FF3399"/>
                        </a:solidFill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solidFill>
                            <a:srgbClr val="FF3399"/>
                          </a:solidFill>
                          <a:latin typeface="Georgia" pitchFamily="18" charset="0"/>
                          <a:cs typeface="Times New Roman" pitchFamily="18" charset="0"/>
                        </a:rPr>
                        <a:t>7</a:t>
                      </a:r>
                      <a:endParaRPr lang="ru-RU" sz="4400" b="1" dirty="0">
                        <a:solidFill>
                          <a:srgbClr val="FF3399"/>
                        </a:solidFill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solidFill>
                            <a:srgbClr val="FF3399"/>
                          </a:solidFill>
                          <a:latin typeface="Georgia" pitchFamily="18" charset="0"/>
                          <a:cs typeface="Times New Roman" pitchFamily="18" charset="0"/>
                        </a:rPr>
                        <a:t>9</a:t>
                      </a:r>
                      <a:endParaRPr lang="ru-RU" sz="4400" b="1" dirty="0">
                        <a:solidFill>
                          <a:srgbClr val="FF3399"/>
                        </a:solidFill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solidFill>
                            <a:srgbClr val="FF3399"/>
                          </a:solidFill>
                          <a:latin typeface="Georgia" pitchFamily="18" charset="0"/>
                          <a:cs typeface="Times New Roman" pitchFamily="18" charset="0"/>
                        </a:rPr>
                        <a:t>10</a:t>
                      </a:r>
                      <a:endParaRPr lang="ru-RU" sz="4400" b="1" dirty="0">
                        <a:solidFill>
                          <a:srgbClr val="FF3399"/>
                        </a:solidFill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83768" y="404664"/>
            <a:ext cx="4680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255E18"/>
                </a:solidFill>
                <a:latin typeface="Times New Roman" pitchFamily="18" charset="0"/>
                <a:cs typeface="Times New Roman" pitchFamily="18" charset="0"/>
              </a:rPr>
              <a:t>ШКАЛА ОЦІНЮВАННЯ </a:t>
            </a:r>
            <a:endParaRPr lang="ru-RU" sz="2800" b="1" dirty="0">
              <a:solidFill>
                <a:srgbClr val="255E18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371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404664"/>
            <a:ext cx="8208912" cy="2062103"/>
          </a:xfrm>
          <a:prstGeom prst="rect">
            <a:avLst/>
          </a:prstGeom>
          <a:ln w="28575">
            <a:solidFill>
              <a:srgbClr val="1B05BB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Собор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400" b="1" dirty="0" err="1" smtClean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особливий</a:t>
            </a:r>
            <a:r>
              <a:rPr lang="ru-RU" sz="2400" b="1" dirty="0" smtClean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статус </a:t>
            </a:r>
            <a:r>
              <a:rPr lang="ru-RU" sz="2400" b="1" dirty="0" err="1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християнського</a:t>
            </a:r>
            <a:r>
              <a:rPr lang="ru-RU" sz="24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 храму, </a:t>
            </a:r>
            <a:r>
              <a:rPr lang="ru-RU" sz="2400" b="1" dirty="0" err="1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4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надають</a:t>
            </a:r>
            <a:r>
              <a:rPr lang="ru-RU" sz="24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зазвичай</a:t>
            </a:r>
            <a:r>
              <a:rPr lang="ru-RU" sz="24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 через </a:t>
            </a:r>
            <a:r>
              <a:rPr lang="ru-RU" sz="2400" b="1" dirty="0" err="1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якесь</a:t>
            </a:r>
            <a:r>
              <a:rPr lang="ru-RU" sz="24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особливе</a:t>
            </a:r>
            <a:r>
              <a:rPr lang="ru-RU" sz="24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 становище. </a:t>
            </a:r>
            <a:r>
              <a:rPr lang="ru-RU" sz="2400" b="1" dirty="0" err="1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Тобто</a:t>
            </a:r>
            <a:r>
              <a:rPr lang="ru-RU" sz="24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, собором </a:t>
            </a:r>
            <a:r>
              <a:rPr lang="ru-RU" sz="2400" b="1" dirty="0" err="1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називають</a:t>
            </a:r>
            <a:r>
              <a:rPr lang="ru-RU" sz="24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кафедральний</a:t>
            </a:r>
            <a:r>
              <a:rPr lang="ru-RU" sz="24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 храм (храм, в </a:t>
            </a:r>
            <a:r>
              <a:rPr lang="ru-RU" sz="2400" b="1" dirty="0" err="1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якому</a:t>
            </a:r>
            <a:r>
              <a:rPr lang="ru-RU" sz="24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 є </a:t>
            </a:r>
            <a:r>
              <a:rPr lang="ru-RU" sz="2400" b="1" dirty="0" err="1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єпископська</a:t>
            </a:r>
            <a:r>
              <a:rPr lang="ru-RU" sz="24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 кафедра і де </a:t>
            </a:r>
            <a:r>
              <a:rPr lang="ru-RU" sz="2400" b="1" dirty="0" err="1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зазвичай</a:t>
            </a:r>
            <a:r>
              <a:rPr lang="ru-RU" sz="24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 служить </a:t>
            </a:r>
            <a:r>
              <a:rPr lang="ru-RU" sz="2400" b="1" dirty="0" err="1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єпископ</a:t>
            </a:r>
            <a:r>
              <a:rPr lang="ru-RU" sz="24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endParaRPr lang="ru-RU" sz="2400" dirty="0">
              <a:solidFill>
                <a:srgbClr val="1B05BB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2996952"/>
            <a:ext cx="8208912" cy="954107"/>
          </a:xfrm>
          <a:prstGeom prst="rect">
            <a:avLst/>
          </a:prstGeom>
          <a:ln w="28575">
            <a:solidFill>
              <a:srgbClr val="1B05BB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Костьол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костел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400" b="1" dirty="0" err="1" smtClean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римо-католицький</a:t>
            </a:r>
            <a:r>
              <a:rPr lang="ru-RU" sz="2400" b="1" dirty="0" smtClean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 храм, </a:t>
            </a:r>
            <a:r>
              <a:rPr lang="ru-RU" sz="2400" b="1" dirty="0" err="1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польська</a:t>
            </a:r>
            <a:r>
              <a:rPr lang="ru-RU" sz="24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назва</a:t>
            </a:r>
            <a:r>
              <a:rPr lang="ru-RU" sz="24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католицького</a:t>
            </a:r>
            <a:r>
              <a:rPr lang="ru-RU" sz="24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 храму.</a:t>
            </a:r>
            <a:endParaRPr lang="ru-RU" sz="2000" b="1" dirty="0">
              <a:solidFill>
                <a:srgbClr val="1B05BB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8321" y="4653136"/>
            <a:ext cx="8202151" cy="830997"/>
          </a:xfrm>
          <a:prstGeom prst="rect">
            <a:avLst/>
          </a:prstGeom>
          <a:ln w="38100">
            <a:solidFill>
              <a:srgbClr val="1B05BB"/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Пам’ятник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400" b="1" dirty="0" err="1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скульптурна</a:t>
            </a:r>
            <a:r>
              <a:rPr lang="ru-RU" sz="24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споруда</a:t>
            </a:r>
            <a:r>
              <a:rPr lang="ru-RU" sz="24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b="1" dirty="0" err="1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пам’ять</a:t>
            </a:r>
            <a:r>
              <a:rPr lang="ru-RU" sz="24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4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 на честь </a:t>
            </a:r>
            <a:r>
              <a:rPr lang="ru-RU" sz="2400" b="1" dirty="0" err="1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когось</a:t>
            </a:r>
            <a:r>
              <a:rPr lang="ru-RU" sz="24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2400" b="1" dirty="0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1B05BB"/>
                </a:solidFill>
                <a:latin typeface="Times New Roman" pitchFamily="18" charset="0"/>
                <a:cs typeface="Times New Roman" pitchFamily="18" charset="0"/>
              </a:rPr>
              <a:t>чогось</a:t>
            </a:r>
            <a:endParaRPr lang="ru-RU" sz="2400" dirty="0">
              <a:solidFill>
                <a:srgbClr val="1B05BB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6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ркет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2157</TotalTime>
  <Words>1051</Words>
  <Application>Microsoft Office PowerPoint</Application>
  <PresentationFormat>Экран (4:3)</PresentationFormat>
  <Paragraphs>379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Паркет</vt:lpstr>
      <vt:lpstr>Historia est mаgistra vitae! </vt:lpstr>
      <vt:lpstr>Презентация PowerPoint</vt:lpstr>
      <vt:lpstr>Презентация PowerPoint</vt:lpstr>
      <vt:lpstr>Презентация PowerPoint</vt:lpstr>
      <vt:lpstr>Тема уроку. Про кого і про що  розповідає   історія рідного краю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Картка об’єкту пам’ятки культурної спадщини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Домашнє завдання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 кого і про що  розповідає  історія рідного краю</dc:title>
  <dc:creator>Виктория</dc:creator>
  <cp:lastModifiedBy>Виктория</cp:lastModifiedBy>
  <cp:revision>78</cp:revision>
  <dcterms:created xsi:type="dcterms:W3CDTF">2015-02-25T08:28:38Z</dcterms:created>
  <dcterms:modified xsi:type="dcterms:W3CDTF">2015-04-15T06:48:32Z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2124830</vt:lpwstr>
  </property>
  <property fmtid="{D5CDD505-2E9C-101B-9397-08002B2CF9AE}" name="NXPowerLiteVersion" pid="3">
    <vt:lpwstr>D4.1.4</vt:lpwstr>
  </property>
</Properties>
</file>