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69" r:id="rId4"/>
    <p:sldId id="260" r:id="rId5"/>
    <p:sldId id="261" r:id="rId6"/>
    <p:sldId id="262" r:id="rId7"/>
    <p:sldId id="258" r:id="rId8"/>
    <p:sldId id="263" r:id="rId9"/>
    <p:sldId id="264" r:id="rId10"/>
    <p:sldId id="265" r:id="rId11"/>
    <p:sldId id="267" r:id="rId12"/>
    <p:sldId id="268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6000"/>
                <a:shade val="100000"/>
                <a:alpha val="100000"/>
                <a:satMod val="140000"/>
              </a:schemeClr>
            </a:gs>
            <a:gs pos="31000">
              <a:schemeClr val="tx2"/>
            </a:gs>
            <a:gs pos="100000">
              <a:schemeClr val="bg1">
                <a:tint val="100000"/>
                <a:shade val="80000"/>
                <a:alpha val="1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DF0"/>
              </a:clrFrom>
              <a:clrTo>
                <a:srgbClr val="FFFDF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35" b="91002" l="6774" r="91774">
                        <a14:foregroundMark x1="86613" y1="41426" x2="86613" y2="43633"/>
                      </a14:backgroundRemoval>
                    </a14:imgEffect>
                    <a14:imgEffect>
                      <a14:colorTemperature colorTemp="7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8" y="4873779"/>
            <a:ext cx="2088654" cy="1984221"/>
          </a:xfrm>
          <a:prstGeom prst="rect">
            <a:avLst/>
          </a:prstGeom>
          <a:effectLst>
            <a:glow rad="127000">
              <a:schemeClr val="bg1">
                <a:alpha val="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924800" cy="72008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Історія України 10 клас</a:t>
            </a:r>
            <a:endParaRPr lang="ru-RU" sz="3600" dirty="0"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600200"/>
            <a:ext cx="8352928" cy="411480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uk-UA" sz="3200" dirty="0" smtClean="0">
                <a:solidFill>
                  <a:srgbClr val="FFFF00"/>
                </a:solidFill>
              </a:rPr>
              <a:t>Урок 11. Тема: Україна в Першій світовій війні</a:t>
            </a:r>
          </a:p>
          <a:p>
            <a:pPr marL="137160" indent="0" algn="ctr">
              <a:buNone/>
            </a:pPr>
            <a:r>
              <a:rPr lang="uk-UA" sz="2800" dirty="0" smtClean="0">
                <a:solidFill>
                  <a:srgbClr val="FFFF00"/>
                </a:solidFill>
              </a:rPr>
              <a:t>План</a:t>
            </a:r>
          </a:p>
          <a:p>
            <a:pPr marL="651510" indent="-514350">
              <a:buAutoNum type="arabicPeriod"/>
            </a:pPr>
            <a:r>
              <a:rPr lang="uk-UA" sz="2400" dirty="0" smtClean="0">
                <a:solidFill>
                  <a:srgbClr val="FFFF00"/>
                </a:solidFill>
              </a:rPr>
              <a:t>,, Українське питання</a:t>
            </a:r>
            <a:r>
              <a:rPr lang="en-US" sz="2400" dirty="0" smtClean="0">
                <a:solidFill>
                  <a:srgbClr val="FFFF00"/>
                </a:solidFill>
              </a:rPr>
              <a:t>” </a:t>
            </a:r>
            <a:r>
              <a:rPr lang="uk-UA" sz="2400" dirty="0" smtClean="0">
                <a:solidFill>
                  <a:srgbClr val="FFFF00"/>
                </a:solidFill>
              </a:rPr>
              <a:t>в Першій світовій війні.</a:t>
            </a:r>
          </a:p>
          <a:p>
            <a:pPr marL="651510" indent="-514350">
              <a:buAutoNum type="arabicPeriod"/>
            </a:pPr>
            <a:r>
              <a:rPr lang="uk-UA" sz="2400" dirty="0">
                <a:solidFill>
                  <a:srgbClr val="FFFF00"/>
                </a:solidFill>
              </a:rPr>
              <a:t> </a:t>
            </a:r>
            <a:r>
              <a:rPr lang="uk-UA" sz="2400" dirty="0" smtClean="0">
                <a:solidFill>
                  <a:srgbClr val="FFFF00"/>
                </a:solidFill>
              </a:rPr>
              <a:t>Плани країн-учасниць війни щодо України.   </a:t>
            </a:r>
          </a:p>
          <a:p>
            <a:pPr marL="651510" indent="-514350">
              <a:buAutoNum type="arabicPeriod"/>
            </a:pPr>
            <a:r>
              <a:rPr lang="uk-UA" sz="2400" dirty="0">
                <a:solidFill>
                  <a:srgbClr val="FFFF00"/>
                </a:solidFill>
              </a:rPr>
              <a:t> </a:t>
            </a:r>
            <a:r>
              <a:rPr lang="uk-UA" sz="2400" dirty="0" smtClean="0">
                <a:solidFill>
                  <a:srgbClr val="FFFF00"/>
                </a:solidFill>
              </a:rPr>
              <a:t>Ставлення до війни українських політичних сил.</a:t>
            </a:r>
          </a:p>
          <a:p>
            <a:pPr marL="651510" indent="-514350">
              <a:buAutoNum type="arabicPeriod"/>
            </a:pPr>
            <a:r>
              <a:rPr lang="uk-UA" sz="2400" dirty="0" smtClean="0">
                <a:solidFill>
                  <a:srgbClr val="FFFF00"/>
                </a:solidFill>
              </a:rPr>
              <a:t> Заснування Головної української ради та формування  			легіону Українських січових стрільців.</a:t>
            </a:r>
          </a:p>
          <a:p>
            <a:pPr marL="137160" indent="0" algn="ctr">
              <a:buNone/>
            </a:pPr>
            <a:endParaRPr lang="ru-RU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3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332656"/>
            <a:ext cx="3960440" cy="604867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2400" b="1" i="1" u="sng" dirty="0">
                <a:solidFill>
                  <a:srgbClr val="FFFF00"/>
                </a:solidFill>
              </a:rPr>
              <a:t>ГУР:</a:t>
            </a:r>
            <a:br>
              <a:rPr lang="uk-UA" sz="2400" b="1" i="1" u="sng" dirty="0">
                <a:solidFill>
                  <a:srgbClr val="FFFF00"/>
                </a:solidFill>
              </a:rPr>
            </a:br>
            <a:r>
              <a:rPr lang="uk-UA" sz="2400" i="1" dirty="0">
                <a:solidFill>
                  <a:srgbClr val="FFFF00"/>
                </a:solidFill>
                <a:latin typeface="+mn-lt"/>
              </a:rPr>
              <a:t>Виступали за утворення незалежної Української держави.</a:t>
            </a:r>
            <a:r>
              <a:rPr lang="ru-RU" sz="2400" i="1" dirty="0">
                <a:solidFill>
                  <a:srgbClr val="FFFF00"/>
                </a:solidFill>
                <a:latin typeface="+mn-lt"/>
              </a:rPr>
              <a:t/>
            </a:r>
            <a:br>
              <a:rPr lang="ru-RU" sz="2400" i="1" dirty="0">
                <a:solidFill>
                  <a:srgbClr val="FFFF00"/>
                </a:solidFill>
                <a:latin typeface="+mn-lt"/>
              </a:rPr>
            </a:br>
            <a:r>
              <a:rPr lang="uk-UA" sz="2400" i="1" dirty="0">
                <a:solidFill>
                  <a:srgbClr val="FFFF00"/>
                </a:solidFill>
                <a:latin typeface="+mn-lt"/>
              </a:rPr>
              <a:t>Посідали антиросійську позицію;</a:t>
            </a:r>
            <a:br>
              <a:rPr lang="uk-UA" sz="2400" i="1" dirty="0">
                <a:solidFill>
                  <a:srgbClr val="FFFF00"/>
                </a:solidFill>
                <a:latin typeface="+mn-lt"/>
              </a:rPr>
            </a:br>
            <a:r>
              <a:rPr lang="uk-UA" sz="2400" i="1" dirty="0">
                <a:solidFill>
                  <a:srgbClr val="FFFF00"/>
                </a:solidFill>
                <a:latin typeface="+mn-lt"/>
              </a:rPr>
              <a:t>Підтримка австрійського уряду у війні;</a:t>
            </a:r>
            <a:br>
              <a:rPr lang="uk-UA" sz="2400" i="1" dirty="0">
                <a:solidFill>
                  <a:srgbClr val="FFFF00"/>
                </a:solidFill>
                <a:latin typeface="+mn-lt"/>
              </a:rPr>
            </a:br>
            <a:r>
              <a:rPr lang="uk-UA" sz="2400" i="1" dirty="0">
                <a:solidFill>
                  <a:srgbClr val="FFFF00"/>
                </a:solidFill>
                <a:latin typeface="+mn-lt"/>
              </a:rPr>
              <a:t>Активна участь у формуванні військових підрозділів УСС</a:t>
            </a:r>
            <a:r>
              <a:rPr lang="uk-UA" sz="2400" i="1" dirty="0" smtClean="0">
                <a:solidFill>
                  <a:srgbClr val="FFFF00"/>
                </a:solidFill>
                <a:latin typeface="+mn-lt"/>
              </a:rPr>
              <a:t>;</a:t>
            </a:r>
            <a:br>
              <a:rPr lang="uk-UA" sz="2400" i="1" dirty="0" smtClean="0">
                <a:solidFill>
                  <a:srgbClr val="FFFF00"/>
                </a:solidFill>
                <a:latin typeface="+mn-lt"/>
              </a:rPr>
            </a:br>
            <a:r>
              <a:rPr lang="uk-UA" sz="2400" dirty="0">
                <a:solidFill>
                  <a:srgbClr val="FFFF00"/>
                </a:solidFill>
              </a:rPr>
              <a:t/>
            </a:r>
            <a:br>
              <a:rPr lang="uk-UA" sz="2400" dirty="0">
                <a:solidFill>
                  <a:srgbClr val="FFFF00"/>
                </a:solidFill>
              </a:rPr>
            </a:br>
            <a:r>
              <a:rPr lang="uk-UA" sz="2400" dirty="0">
                <a:solidFill>
                  <a:srgbClr val="FFFF00"/>
                </a:solidFill>
              </a:rPr>
              <a:t/>
            </a:r>
            <a:br>
              <a:rPr lang="uk-UA" sz="2400" dirty="0">
                <a:solidFill>
                  <a:srgbClr val="FFFF00"/>
                </a:solidFill>
              </a:rPr>
            </a:br>
            <a:r>
              <a:rPr lang="uk-UA" dirty="0" smtClean="0">
                <a:solidFill>
                  <a:srgbClr val="FFFF00"/>
                </a:solidFill>
              </a:rPr>
              <a:t>Кость Левицький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60" y="692696"/>
            <a:ext cx="4320479" cy="54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568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FF00"/>
                </a:solidFill>
              </a:rPr>
              <a:t>Хто склав основу УСС?</a:t>
            </a:r>
          </a:p>
          <a:p>
            <a:r>
              <a:rPr lang="uk-UA" sz="3200" dirty="0" smtClean="0">
                <a:solidFill>
                  <a:srgbClr val="FFFF00"/>
                </a:solidFill>
              </a:rPr>
              <a:t>Яку мету ставили перед собою Січові стрільці?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634082"/>
          </a:xfrm>
        </p:spPr>
        <p:txBody>
          <a:bodyPr/>
          <a:lstStyle/>
          <a:p>
            <a:r>
              <a:rPr lang="uk-UA" dirty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Українські січові стрільці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4006" y="1556792"/>
            <a:ext cx="424939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6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850106"/>
          </a:xfrm>
        </p:spPr>
        <p:txBody>
          <a:bodyPr/>
          <a:lstStyle/>
          <a:p>
            <a:r>
              <a:rPr lang="uk-UA" sz="4000" dirty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Закріплення</a:t>
            </a:r>
            <a:endParaRPr lang="ru-RU" sz="4000" dirty="0"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8354888" cy="4114800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FF00"/>
                </a:solidFill>
              </a:rPr>
              <a:t>У чому полягала трагедія українського народу в Першій світовій війні?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06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06090"/>
          </a:xfrm>
        </p:spPr>
        <p:txBody>
          <a:bodyPr/>
          <a:lstStyle/>
          <a:p>
            <a:r>
              <a:rPr lang="uk-UA" dirty="0" smtClean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Домашнє завдання</a:t>
            </a:r>
            <a:endParaRPr lang="ru-RU" dirty="0"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 smtClean="0">
                <a:solidFill>
                  <a:srgbClr val="FFFF00"/>
                </a:solidFill>
              </a:rPr>
              <a:t>1. Опрацювати </a:t>
            </a:r>
            <a:r>
              <a:rPr lang="uk-UA" sz="2800" dirty="0" smtClean="0">
                <a:solidFill>
                  <a:srgbClr val="FFFF00"/>
                </a:solidFill>
                <a:cs typeface="Times New Roman"/>
              </a:rPr>
              <a:t>§ 10</a:t>
            </a:r>
          </a:p>
          <a:p>
            <a:pPr marL="0" indent="0">
              <a:buNone/>
            </a:pPr>
            <a:r>
              <a:rPr lang="uk-UA" sz="2800" dirty="0" smtClean="0">
                <a:solidFill>
                  <a:srgbClr val="FFFF00"/>
                </a:solidFill>
                <a:cs typeface="Times New Roman"/>
              </a:rPr>
              <a:t>2. Підготувати повідомлення на тему: </a:t>
            </a:r>
            <a:r>
              <a:rPr lang="en-US" sz="2800" dirty="0" smtClean="0">
                <a:solidFill>
                  <a:srgbClr val="FFFF00"/>
                </a:solidFill>
                <a:cs typeface="Times New Roman"/>
              </a:rPr>
              <a:t>“ </a:t>
            </a:r>
            <a:r>
              <a:rPr lang="uk-UA" sz="2800" dirty="0" smtClean="0">
                <a:solidFill>
                  <a:srgbClr val="FFFF00"/>
                </a:solidFill>
                <a:cs typeface="Times New Roman"/>
              </a:rPr>
              <a:t>Галицька  	битва</a:t>
            </a:r>
            <a:r>
              <a:rPr lang="en-US" sz="2800" dirty="0" smtClean="0">
                <a:solidFill>
                  <a:srgbClr val="FFFF00"/>
                </a:solidFill>
                <a:cs typeface="Times New Roman"/>
              </a:rPr>
              <a:t>” </a:t>
            </a:r>
            <a:r>
              <a:rPr lang="uk-UA" sz="2800" dirty="0" smtClean="0">
                <a:solidFill>
                  <a:srgbClr val="FFFF00"/>
                </a:solidFill>
                <a:cs typeface="Times New Roman"/>
              </a:rPr>
              <a:t>та </a:t>
            </a:r>
            <a:r>
              <a:rPr lang="en-US" sz="2800" dirty="0" smtClean="0">
                <a:solidFill>
                  <a:srgbClr val="FFFF00"/>
                </a:solidFill>
                <a:cs typeface="Times New Roman"/>
              </a:rPr>
              <a:t>“</a:t>
            </a:r>
            <a:r>
              <a:rPr lang="uk-UA" sz="2800" dirty="0" smtClean="0">
                <a:solidFill>
                  <a:srgbClr val="FFFF00"/>
                </a:solidFill>
                <a:cs typeface="Times New Roman"/>
              </a:rPr>
              <a:t>Брусиловський 	прорив</a:t>
            </a:r>
            <a:r>
              <a:rPr lang="en-US" sz="2800" dirty="0" smtClean="0">
                <a:solidFill>
                  <a:srgbClr val="FFFF00"/>
                </a:solidFill>
                <a:cs typeface="Times New Roman"/>
              </a:rPr>
              <a:t>”</a:t>
            </a:r>
            <a:r>
              <a:rPr lang="uk-UA" sz="2800" dirty="0" smtClean="0">
                <a:solidFill>
                  <a:srgbClr val="FFFF00"/>
                </a:solidFill>
                <a:cs typeface="Times New Roman"/>
              </a:rPr>
              <a:t>. </a:t>
            </a:r>
          </a:p>
          <a:p>
            <a:pPr marL="0" indent="0">
              <a:buNone/>
            </a:pPr>
            <a:r>
              <a:rPr lang="uk-UA" sz="2800" dirty="0" smtClean="0">
                <a:solidFill>
                  <a:srgbClr val="FFFF00"/>
                </a:solidFill>
                <a:cs typeface="Times New Roman"/>
              </a:rPr>
              <a:t>3. Презентація </a:t>
            </a:r>
            <a:r>
              <a:rPr lang="en-US" sz="2800" dirty="0" smtClean="0">
                <a:solidFill>
                  <a:srgbClr val="FFFF00"/>
                </a:solidFill>
                <a:cs typeface="Times New Roman"/>
              </a:rPr>
              <a:t>“</a:t>
            </a:r>
            <a:r>
              <a:rPr lang="uk-UA" sz="2800" dirty="0" smtClean="0">
                <a:solidFill>
                  <a:srgbClr val="FFFF00"/>
                </a:solidFill>
                <a:cs typeface="Times New Roman"/>
              </a:rPr>
              <a:t> Бойовий шлях УСС </a:t>
            </a:r>
            <a:r>
              <a:rPr lang="en-US" sz="2800" dirty="0" smtClean="0">
                <a:solidFill>
                  <a:srgbClr val="FFFF00"/>
                </a:solidFill>
                <a:cs typeface="Times New Roman"/>
              </a:rPr>
              <a:t>“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7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850106"/>
          </a:xfrm>
        </p:spPr>
        <p:txBody>
          <a:bodyPr/>
          <a:lstStyle/>
          <a:p>
            <a:r>
              <a:rPr lang="uk-UA" sz="4000" dirty="0" smtClean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Завдання уроку</a:t>
            </a:r>
            <a:endParaRPr lang="ru-RU" sz="4000" dirty="0"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sz="3200" dirty="0">
                <a:solidFill>
                  <a:srgbClr val="FFFF00"/>
                </a:solidFill>
              </a:rPr>
              <a:t>Розкрити плани Антанти та Троїстого союзу щодо України;</a:t>
            </a:r>
          </a:p>
          <a:p>
            <a:r>
              <a:rPr lang="uk-UA" sz="3200" dirty="0">
                <a:solidFill>
                  <a:srgbClr val="FFFF00"/>
                </a:solidFill>
              </a:rPr>
              <a:t>Показати зміни в українському національному русі з початком І світової війни;</a:t>
            </a:r>
          </a:p>
          <a:p>
            <a:r>
              <a:rPr lang="uk-UA" sz="3200" dirty="0">
                <a:solidFill>
                  <a:srgbClr val="FFFF00"/>
                </a:solidFill>
              </a:rPr>
              <a:t>Встановлювати </a:t>
            </a:r>
            <a:r>
              <a:rPr lang="uk-UA" sz="3200" dirty="0" err="1">
                <a:solidFill>
                  <a:srgbClr val="FFFF00"/>
                </a:solidFill>
              </a:rPr>
              <a:t>причинно</a:t>
            </a:r>
            <a:r>
              <a:rPr lang="uk-UA" sz="3200" dirty="0">
                <a:solidFill>
                  <a:srgbClr val="FFFF00"/>
                </a:solidFill>
              </a:rPr>
              <a:t> - наслідкові </a:t>
            </a:r>
            <a:r>
              <a:rPr lang="uk-UA" sz="3200" dirty="0" err="1" smtClean="0">
                <a:solidFill>
                  <a:srgbClr val="FFFF00"/>
                </a:solidFill>
              </a:rPr>
              <a:t>зв</a:t>
            </a:r>
            <a:r>
              <a:rPr lang="en-US" sz="3200" dirty="0" smtClean="0">
                <a:solidFill>
                  <a:srgbClr val="FFFF00"/>
                </a:solidFill>
              </a:rPr>
              <a:t>”</a:t>
            </a:r>
            <a:r>
              <a:rPr lang="uk-UA" sz="3200" dirty="0" err="1" smtClean="0">
                <a:solidFill>
                  <a:srgbClr val="FFFF00"/>
                </a:solidFill>
              </a:rPr>
              <a:t>язки</a:t>
            </a:r>
            <a:r>
              <a:rPr lang="uk-UA" sz="3200" dirty="0">
                <a:solidFill>
                  <a:srgbClr val="FFFF00"/>
                </a:solidFill>
              </a:rPr>
              <a:t>, працювати з історичними джерелами, робити висновки та узагальнення;</a:t>
            </a:r>
            <a:endParaRPr lang="ru-RU" sz="3200" dirty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157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922114"/>
          </a:xfrm>
        </p:spPr>
        <p:txBody>
          <a:bodyPr/>
          <a:lstStyle/>
          <a:p>
            <a:r>
              <a:rPr lang="uk-UA" sz="4000" dirty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Проблемне завдання</a:t>
            </a:r>
            <a:endParaRPr lang="ru-RU" sz="4000" dirty="0"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uk-UA" sz="3600" dirty="0">
                <a:solidFill>
                  <a:srgbClr val="FFFF00"/>
                </a:solidFill>
              </a:rPr>
              <a:t>У чому полягала трагедія українського народу в Першій світовій війні?</a:t>
            </a:r>
            <a:endParaRPr lang="ru-RU" sz="3600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8510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06090"/>
          </a:xfrm>
        </p:spPr>
        <p:txBody>
          <a:bodyPr/>
          <a:lstStyle/>
          <a:p>
            <a:r>
              <a:rPr lang="uk-UA" dirty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Актуалізація опорних знань</a:t>
            </a:r>
            <a:endParaRPr lang="ru-RU" dirty="0"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400" dirty="0">
                <a:solidFill>
                  <a:srgbClr val="FFFF00"/>
                </a:solidFill>
              </a:rPr>
              <a:t>Які </a:t>
            </a:r>
            <a:r>
              <a:rPr lang="uk-UA" sz="2400" dirty="0" err="1">
                <a:solidFill>
                  <a:srgbClr val="FFFF00"/>
                </a:solidFill>
              </a:rPr>
              <a:t>воєнно</a:t>
            </a:r>
            <a:r>
              <a:rPr lang="uk-UA" sz="2400" dirty="0">
                <a:solidFill>
                  <a:srgbClr val="FFFF00"/>
                </a:solidFill>
              </a:rPr>
              <a:t> – політичні блоки сформувалися в Європі наприкінці ХІХ – на початку ХХ століття?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400" dirty="0">
                <a:solidFill>
                  <a:srgbClr val="FF0000"/>
                </a:solidFill>
              </a:rPr>
              <a:t>Антанта, Троїстий союз.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400" dirty="0">
                <a:solidFill>
                  <a:srgbClr val="FFFF00"/>
                </a:solidFill>
              </a:rPr>
              <a:t>Які країни входили до складу цих </a:t>
            </a:r>
            <a:r>
              <a:rPr lang="uk-UA" sz="2400" dirty="0" err="1">
                <a:solidFill>
                  <a:srgbClr val="FFFF00"/>
                </a:solidFill>
              </a:rPr>
              <a:t>воєнно</a:t>
            </a:r>
            <a:r>
              <a:rPr lang="uk-UA" sz="2400" dirty="0">
                <a:solidFill>
                  <a:srgbClr val="FFFF00"/>
                </a:solidFill>
              </a:rPr>
              <a:t> – політичних блоків?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400" dirty="0">
                <a:solidFill>
                  <a:srgbClr val="FF0000"/>
                </a:solidFill>
              </a:rPr>
              <a:t>Антанта – у складі Англії, Франції, Росії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400" dirty="0">
                <a:solidFill>
                  <a:srgbClr val="FF0000"/>
                </a:solidFill>
              </a:rPr>
              <a:t>Троїстий союз – у складі Німеччини та </a:t>
            </a:r>
            <a:r>
              <a:rPr lang="uk-UA" sz="2400" dirty="0" err="1">
                <a:solidFill>
                  <a:srgbClr val="FF0000"/>
                </a:solidFill>
              </a:rPr>
              <a:t>Австро</a:t>
            </a:r>
            <a:r>
              <a:rPr lang="uk-UA" sz="2400" dirty="0">
                <a:solidFill>
                  <a:srgbClr val="FF0000"/>
                </a:solidFill>
              </a:rPr>
              <a:t> – Угорщини, Італії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400" dirty="0">
                <a:solidFill>
                  <a:srgbClr val="FFFF00"/>
                </a:solidFill>
              </a:rPr>
              <a:t>Чому загострилися протиріччя між провідними європейськими державами на початку ХХ століття? </a:t>
            </a:r>
            <a:endParaRPr lang="ru-RU" sz="2400" dirty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9512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78098"/>
          </a:xfrm>
        </p:spPr>
        <p:txBody>
          <a:bodyPr/>
          <a:lstStyle/>
          <a:p>
            <a:r>
              <a:rPr lang="uk-UA" dirty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Причини першої світової війни</a:t>
            </a:r>
            <a:endParaRPr lang="ru-RU" dirty="0"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932040" y="1484908"/>
            <a:ext cx="4032448" cy="15836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u="sng" dirty="0">
                <a:solidFill>
                  <a:srgbClr val="FF0000"/>
                </a:solidFill>
              </a:rPr>
              <a:t>АНТАНТА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u="sng" dirty="0">
                <a:solidFill>
                  <a:schemeClr val="tx1"/>
                </a:solidFill>
              </a:rPr>
              <a:t>Франція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u="sng" dirty="0">
                <a:solidFill>
                  <a:schemeClr val="tx1"/>
                </a:solidFill>
              </a:rPr>
              <a:t>Англія Росія</a:t>
            </a:r>
            <a:endParaRPr lang="ru-RU" b="1" i="1" u="sng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79512" y="1556792"/>
            <a:ext cx="4103687" cy="15117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u="sng" dirty="0">
                <a:solidFill>
                  <a:srgbClr val="FF0000"/>
                </a:solidFill>
              </a:rPr>
              <a:t>ТРОЇСТИЙ </a:t>
            </a:r>
            <a:r>
              <a:rPr lang="uk-UA" b="1" i="1" u="sng" dirty="0" smtClean="0">
                <a:solidFill>
                  <a:srgbClr val="FF0000"/>
                </a:solidFill>
              </a:rPr>
              <a:t>СОЮЗ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u="sng" dirty="0" smtClean="0">
                <a:solidFill>
                  <a:schemeClr val="tx1"/>
                </a:solidFill>
              </a:rPr>
              <a:t>Німеччина</a:t>
            </a:r>
            <a:r>
              <a:rPr lang="uk-UA" b="1" i="1" u="sng" dirty="0">
                <a:solidFill>
                  <a:schemeClr val="tx1"/>
                </a:solidFill>
              </a:rPr>
              <a:t>, </a:t>
            </a:r>
            <a:r>
              <a:rPr lang="uk-UA" b="1" i="1" u="sng" dirty="0" err="1">
                <a:solidFill>
                  <a:schemeClr val="tx1"/>
                </a:solidFill>
              </a:rPr>
              <a:t>Австро</a:t>
            </a:r>
            <a:r>
              <a:rPr lang="uk-UA" b="1" i="1" u="sng" dirty="0">
                <a:solidFill>
                  <a:schemeClr val="tx1"/>
                </a:solidFill>
              </a:rPr>
              <a:t> – Угорщина, </a:t>
            </a:r>
            <a:r>
              <a:rPr lang="uk-UA" b="1" i="1" u="sng" dirty="0" smtClean="0">
                <a:solidFill>
                  <a:schemeClr val="tx1"/>
                </a:solidFill>
              </a:rPr>
              <a:t>Італія</a:t>
            </a:r>
          </a:p>
          <a:p>
            <a:endParaRPr lang="uk-UA" b="1" i="1" u="sng" dirty="0">
              <a:solidFill>
                <a:schemeClr val="tx1"/>
              </a:solidFill>
              <a:latin typeface="Franklin Gothic Book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563370" y="2174521"/>
            <a:ext cx="1008112" cy="204404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10800000">
            <a:off x="4572000" y="2174521"/>
            <a:ext cx="1008112" cy="204404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781128"/>
          </a:xfrm>
        </p:spPr>
        <p:txBody>
          <a:bodyPr>
            <a:normAutofit lnSpcReduction="10000"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pPr>
              <a:buFontTx/>
              <a:buAutoNum type="arabicPeriod"/>
            </a:pPr>
            <a:r>
              <a:rPr lang="uk-UA" sz="2000" dirty="0">
                <a:solidFill>
                  <a:srgbClr val="FFFF00"/>
                </a:solidFill>
                <a:latin typeface="Franklin Gothic Book"/>
              </a:rPr>
              <a:t>Встановлення світового панування.</a:t>
            </a:r>
          </a:p>
          <a:p>
            <a:pPr>
              <a:buFontTx/>
              <a:buAutoNum type="arabicPeriod"/>
            </a:pPr>
            <a:r>
              <a:rPr lang="uk-UA" sz="2000" dirty="0">
                <a:solidFill>
                  <a:srgbClr val="FFFF00"/>
                </a:solidFill>
                <a:latin typeface="Franklin Gothic Book"/>
              </a:rPr>
              <a:t>Загарбання чужих територій.</a:t>
            </a:r>
          </a:p>
          <a:p>
            <a:pPr>
              <a:buFontTx/>
              <a:buAutoNum type="arabicPeriod"/>
            </a:pPr>
            <a:r>
              <a:rPr lang="uk-UA" sz="2000" dirty="0">
                <a:solidFill>
                  <a:srgbClr val="FFFF00"/>
                </a:solidFill>
                <a:latin typeface="Franklin Gothic Book"/>
              </a:rPr>
              <a:t>Встановлення контролю за ринками збуту та джерелами сировини.</a:t>
            </a:r>
          </a:p>
          <a:p>
            <a:pPr>
              <a:buFontTx/>
              <a:buAutoNum type="arabicPeriod"/>
            </a:pPr>
            <a:r>
              <a:rPr lang="uk-UA" sz="2000" dirty="0">
                <a:solidFill>
                  <a:srgbClr val="FFFF00"/>
                </a:solidFill>
                <a:latin typeface="Franklin Gothic Book"/>
              </a:rPr>
              <a:t>Послаблення народних виступів за соціальне та національне визволення.</a:t>
            </a:r>
          </a:p>
          <a:p>
            <a:pPr>
              <a:buFontTx/>
              <a:buAutoNum type="arabicPeriod"/>
            </a:pPr>
            <a:r>
              <a:rPr lang="uk-UA" sz="2000" dirty="0">
                <a:solidFill>
                  <a:srgbClr val="FFFF00"/>
                </a:solidFill>
                <a:latin typeface="Franklin Gothic Book"/>
              </a:rPr>
              <a:t>Знешкодження опозиційних політичних сил.</a:t>
            </a:r>
            <a:endParaRPr lang="ru-RU" sz="2000" dirty="0">
              <a:solidFill>
                <a:srgbClr val="FFFF00"/>
              </a:solidFill>
              <a:latin typeface="Franklin Gothic Book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517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3"/>
          <p:cNvSpPr>
            <a:spLocks noGrp="1"/>
          </p:cNvSpPr>
          <p:nvPr>
            <p:ph type="title"/>
          </p:nvPr>
        </p:nvSpPr>
        <p:spPr>
          <a:xfrm>
            <a:off x="3707904" y="764704"/>
            <a:ext cx="1728192" cy="4536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i="1" u="sng" dirty="0">
                <a:solidFill>
                  <a:srgbClr val="0070C0"/>
                </a:solidFill>
              </a:rPr>
              <a:t>УКРАЇНА</a:t>
            </a:r>
            <a:endParaRPr lang="ru-RU" sz="3600" b="1" i="1" u="sng" dirty="0">
              <a:solidFill>
                <a:srgbClr val="0070C0"/>
              </a:solidFill>
            </a:endParaRPr>
          </a:p>
        </p:txBody>
      </p:sp>
      <p:sp>
        <p:nvSpPr>
          <p:cNvPr id="12" name="Объект 3"/>
          <p:cNvSpPr>
            <a:spLocks noGrp="1"/>
          </p:cNvSpPr>
          <p:nvPr>
            <p:ph sz="quarter" idx="14"/>
          </p:nvPr>
        </p:nvSpPr>
        <p:spPr>
          <a:xfrm rot="5400000">
            <a:off x="6104756" y="1392188"/>
            <a:ext cx="1931640" cy="37010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uk-UA" sz="3600" b="1" i="1" u="sng" dirty="0" smtClean="0">
                <a:solidFill>
                  <a:srgbClr val="FF0000"/>
                </a:solidFill>
              </a:rPr>
              <a:t>Антанта</a:t>
            </a:r>
            <a:endParaRPr lang="ru-RU" sz="3600" b="1" i="1" u="sng" dirty="0">
              <a:solidFill>
                <a:srgbClr val="FF0000"/>
              </a:solidFill>
            </a:endParaRPr>
          </a:p>
        </p:txBody>
      </p:sp>
      <p:sp>
        <p:nvSpPr>
          <p:cNvPr id="13" name="Объект 3"/>
          <p:cNvSpPr>
            <a:spLocks noGrp="1"/>
          </p:cNvSpPr>
          <p:nvPr>
            <p:ph sz="quarter" idx="13"/>
          </p:nvPr>
        </p:nvSpPr>
        <p:spPr>
          <a:xfrm rot="5400000">
            <a:off x="1187624" y="1340768"/>
            <a:ext cx="1800200" cy="381642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>
            <a:normAutofit lnSpcReduction="10000"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uk-UA" sz="3600" b="1" i="1" u="sng" dirty="0" smtClean="0">
                <a:solidFill>
                  <a:srgbClr val="FF0000"/>
                </a:solidFill>
              </a:rPr>
              <a:t>Троїстий союз</a:t>
            </a:r>
            <a:endParaRPr lang="ru-RU" sz="3600" b="1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31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1" cy="6624736"/>
          </a:xfrm>
        </p:spPr>
      </p:pic>
    </p:spTree>
    <p:extLst>
      <p:ext uri="{BB962C8B-B14F-4D97-AF65-F5344CB8AC3E}">
        <p14:creationId xmlns:p14="http://schemas.microsoft.com/office/powerpoint/2010/main" val="355178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679648" y="1699415"/>
            <a:ext cx="7924800" cy="4114800"/>
          </a:xfrm>
        </p:spPr>
        <p:txBody>
          <a:bodyPr/>
          <a:lstStyle/>
          <a:p>
            <a:pPr marL="0" indent="0">
              <a:buNone/>
            </a:pPr>
            <a:endParaRPr lang="ru-RU" b="1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/>
          <a:lstStyle/>
          <a:p>
            <a:pPr algn="ctr"/>
            <a:r>
              <a:rPr lang="uk-UA" sz="1800" b="1" dirty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Течії в українському національному русі з початком І світової війни</a:t>
            </a:r>
            <a:r>
              <a:rPr lang="ru-RU" b="1" dirty="0">
                <a:effectLst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b="1" dirty="0">
                <a:effectLst>
                  <a:reflection blurRad="6350" stA="55000" endA="300" endPos="45500" dir="5400000" sy="-100000" algn="bl" rotWithShape="0"/>
                </a:effectLst>
              </a:rPr>
            </a:br>
            <a:endParaRPr lang="ru-RU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52120" y="4005064"/>
            <a:ext cx="3168352" cy="115212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rgbClr val="FFFF00"/>
                </a:solidFill>
              </a:rPr>
              <a:t>Українські партії та організації, які </a:t>
            </a:r>
            <a:r>
              <a:rPr lang="uk-UA" dirty="0" smtClean="0">
                <a:solidFill>
                  <a:srgbClr val="FFFF00"/>
                </a:solidFill>
              </a:rPr>
              <a:t>посіли позиції нейтралітету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1560" y="4005064"/>
            <a:ext cx="3096344" cy="115212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rgbClr val="FFFF00"/>
                </a:solidFill>
              </a:rPr>
              <a:t>Українські партії та організації, які підтримали </a:t>
            </a:r>
            <a:r>
              <a:rPr lang="uk-UA" dirty="0" smtClean="0">
                <a:solidFill>
                  <a:srgbClr val="FFFF00"/>
                </a:solidFill>
              </a:rPr>
              <a:t>Німеччину та Австро-Угорщину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987824" y="2492896"/>
            <a:ext cx="3168352" cy="108012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>
                <a:solidFill>
                  <a:srgbClr val="FFFF00"/>
                </a:solidFill>
              </a:rPr>
              <a:t>Українські партії та організації, які підтримали царський уряд</a:t>
            </a:r>
            <a:endParaRPr lang="ru-RU" dirty="0">
              <a:solidFill>
                <a:srgbClr val="FFFF00"/>
              </a:solidFill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4572000" y="980728"/>
            <a:ext cx="3456384" cy="302433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1259632" y="980728"/>
            <a:ext cx="3312368" cy="302433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8" idx="0"/>
          </p:cNvCxnSpPr>
          <p:nvPr/>
        </p:nvCxnSpPr>
        <p:spPr>
          <a:xfrm>
            <a:off x="4572000" y="980728"/>
            <a:ext cx="0" cy="151216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32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Головна українська рада</a:t>
            </a:r>
            <a:endParaRPr lang="ru-RU" dirty="0"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1 </a:t>
            </a:r>
            <a:r>
              <a:rPr lang="ru-RU" sz="2000" dirty="0" err="1">
                <a:solidFill>
                  <a:srgbClr val="FFFF00"/>
                </a:solidFill>
              </a:rPr>
              <a:t>серпня</a:t>
            </a:r>
            <a:r>
              <a:rPr lang="ru-RU" sz="2000" dirty="0">
                <a:solidFill>
                  <a:srgbClr val="FFFF00"/>
                </a:solidFill>
              </a:rPr>
              <a:t> 1914 р. </a:t>
            </a:r>
            <a:r>
              <a:rPr lang="ru-RU" sz="2000" dirty="0" err="1">
                <a:solidFill>
                  <a:srgbClr val="FFFF00"/>
                </a:solidFill>
              </a:rPr>
              <a:t>представники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Української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національно-демократичної</a:t>
            </a:r>
            <a:r>
              <a:rPr lang="ru-RU" sz="2000" dirty="0">
                <a:solidFill>
                  <a:srgbClr val="FFFF00"/>
                </a:solidFill>
              </a:rPr>
              <a:t>, </a:t>
            </a:r>
            <a:r>
              <a:rPr lang="ru-RU" sz="2000" dirty="0" err="1">
                <a:solidFill>
                  <a:srgbClr val="FFFF00"/>
                </a:solidFill>
              </a:rPr>
              <a:t>Радикальної</a:t>
            </a:r>
            <a:r>
              <a:rPr lang="ru-RU" sz="2000" dirty="0">
                <a:solidFill>
                  <a:srgbClr val="FFFF00"/>
                </a:solidFill>
              </a:rPr>
              <a:t> й </a:t>
            </a:r>
            <a:r>
              <a:rPr lang="ru-RU" sz="2000" dirty="0" err="1">
                <a:solidFill>
                  <a:srgbClr val="FFFF00"/>
                </a:solidFill>
              </a:rPr>
              <a:t>Соціал-демократичної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dirty="0" err="1">
                <a:solidFill>
                  <a:srgbClr val="FFFF00"/>
                </a:solidFill>
              </a:rPr>
              <a:t>партій</a:t>
            </a:r>
            <a:r>
              <a:rPr lang="ru-RU" sz="2000" dirty="0">
                <a:solidFill>
                  <a:srgbClr val="FFFF00"/>
                </a:solidFill>
              </a:rPr>
              <a:t> створили у </a:t>
            </a:r>
            <a:r>
              <a:rPr lang="ru-RU" sz="2000" dirty="0" err="1">
                <a:solidFill>
                  <a:srgbClr val="FFFF00"/>
                </a:solidFill>
              </a:rPr>
              <a:t>Львові</a:t>
            </a:r>
            <a:r>
              <a:rPr lang="ru-RU" sz="2000" dirty="0">
                <a:solidFill>
                  <a:srgbClr val="FFFF00"/>
                </a:solidFill>
              </a:rPr>
              <a:t> </a:t>
            </a:r>
            <a:r>
              <a:rPr lang="ru-RU" sz="2000" u="sng" dirty="0">
                <a:solidFill>
                  <a:srgbClr val="FFFF00"/>
                </a:solidFill>
              </a:rPr>
              <a:t>Головну </a:t>
            </a:r>
            <a:r>
              <a:rPr lang="ru-RU" sz="2000" u="sng" dirty="0" err="1">
                <a:solidFill>
                  <a:srgbClr val="FFFF00"/>
                </a:solidFill>
              </a:rPr>
              <a:t>українську</a:t>
            </a:r>
            <a:r>
              <a:rPr lang="ru-RU" sz="2000" u="sng" dirty="0">
                <a:solidFill>
                  <a:srgbClr val="FFFF00"/>
                </a:solidFill>
              </a:rPr>
              <a:t> раду (ГУР), </a:t>
            </a:r>
            <a:r>
              <a:rPr lang="ru-RU" sz="2000" u="sng" dirty="0" err="1">
                <a:solidFill>
                  <a:srgbClr val="FFFF00"/>
                </a:solidFill>
              </a:rPr>
              <a:t>що</a:t>
            </a:r>
            <a:r>
              <a:rPr lang="ru-RU" sz="2000" u="sng" dirty="0">
                <a:solidFill>
                  <a:srgbClr val="FFFF00"/>
                </a:solidFill>
              </a:rPr>
              <a:t> </a:t>
            </a:r>
            <a:r>
              <a:rPr lang="ru-RU" sz="2000" u="sng" dirty="0" smtClean="0">
                <a:solidFill>
                  <a:srgbClr val="FFFF00"/>
                </a:solidFill>
              </a:rPr>
              <a:t>стала </a:t>
            </a:r>
            <a:r>
              <a:rPr lang="ru-RU" sz="2000" u="sng" dirty="0" err="1" smtClean="0">
                <a:solidFill>
                  <a:srgbClr val="FFFF00"/>
                </a:solidFill>
              </a:rPr>
              <a:t>координаційним</a:t>
            </a:r>
            <a:r>
              <a:rPr lang="ru-RU" sz="2000" u="sng" dirty="0" smtClean="0">
                <a:solidFill>
                  <a:srgbClr val="FFFF00"/>
                </a:solidFill>
              </a:rPr>
              <a:t> центром </a:t>
            </a:r>
            <a:r>
              <a:rPr lang="ru-RU" sz="2000" u="sng" dirty="0" err="1" smtClean="0">
                <a:solidFill>
                  <a:srgbClr val="FFFF00"/>
                </a:solidFill>
              </a:rPr>
              <a:t>захисту</a:t>
            </a:r>
            <a:r>
              <a:rPr lang="ru-RU" sz="2000" u="sng" dirty="0" smtClean="0">
                <a:solidFill>
                  <a:srgbClr val="FFFF00"/>
                </a:solidFill>
              </a:rPr>
              <a:t> </a:t>
            </a:r>
            <a:r>
              <a:rPr lang="ru-RU" sz="2000" u="sng" dirty="0" err="1" smtClean="0">
                <a:solidFill>
                  <a:srgbClr val="FFFF00"/>
                </a:solidFill>
              </a:rPr>
              <a:t>інтересів</a:t>
            </a:r>
            <a:r>
              <a:rPr lang="ru-RU" sz="2000" u="sng" dirty="0" smtClean="0">
                <a:solidFill>
                  <a:srgbClr val="FFFF00"/>
                </a:solidFill>
              </a:rPr>
              <a:t> </a:t>
            </a:r>
            <a:r>
              <a:rPr lang="ru-RU" sz="2000" u="sng" dirty="0" err="1" smtClean="0">
                <a:solidFill>
                  <a:srgbClr val="FFFF00"/>
                </a:solidFill>
              </a:rPr>
              <a:t>українців</a:t>
            </a:r>
            <a:r>
              <a:rPr lang="ru-RU" sz="2000" u="sng" dirty="0" smtClean="0">
                <a:solidFill>
                  <a:srgbClr val="FFFF00"/>
                </a:solidFill>
              </a:rPr>
              <a:t> в </a:t>
            </a:r>
            <a:r>
              <a:rPr lang="ru-RU" sz="2000" u="sng" dirty="0" err="1" smtClean="0">
                <a:solidFill>
                  <a:srgbClr val="FFFF00"/>
                </a:solidFill>
              </a:rPr>
              <a:t>Австро</a:t>
            </a:r>
            <a:r>
              <a:rPr lang="ru-RU" sz="2000" u="sng" dirty="0" smtClean="0">
                <a:solidFill>
                  <a:srgbClr val="FFFF00"/>
                </a:solidFill>
              </a:rPr>
              <a:t> - </a:t>
            </a:r>
            <a:r>
              <a:rPr lang="ru-RU" sz="2000" u="sng" dirty="0" err="1" smtClean="0">
                <a:solidFill>
                  <a:srgbClr val="FFFF00"/>
                </a:solidFill>
              </a:rPr>
              <a:t>Угорщині</a:t>
            </a:r>
            <a:r>
              <a:rPr lang="ru-RU" sz="2000" u="sng" dirty="0" smtClean="0">
                <a:solidFill>
                  <a:srgbClr val="FFFF00"/>
                </a:solidFill>
              </a:rPr>
              <a:t> </a:t>
            </a:r>
            <a:endParaRPr lang="ru-RU" sz="2000" u="sng" dirty="0">
              <a:solidFill>
                <a:srgbClr val="FFFF00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000" dirty="0" err="1">
                <a:solidFill>
                  <a:srgbClr val="FFFF00"/>
                </a:solidFill>
              </a:rPr>
              <a:t>Очолив</a:t>
            </a:r>
            <a:r>
              <a:rPr lang="ru-RU" sz="2000" dirty="0">
                <a:solidFill>
                  <a:srgbClr val="FFFF00"/>
                </a:solidFill>
              </a:rPr>
              <a:t> ГУР  К. </a:t>
            </a:r>
            <a:r>
              <a:rPr lang="ru-RU" sz="2000" dirty="0" err="1">
                <a:solidFill>
                  <a:srgbClr val="FFFF00"/>
                </a:solidFill>
              </a:rPr>
              <a:t>Левицький</a:t>
            </a:r>
            <a:endParaRPr lang="ru-RU" sz="2000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356992"/>
            <a:ext cx="5738961" cy="30056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430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Другая 1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253</TotalTime>
  <Words>345</Words>
  <Application>Microsoft Office PowerPoint</Application>
  <PresentationFormat>Экран (4:3)</PresentationFormat>
  <Paragraphs>56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Горизонт</vt:lpstr>
      <vt:lpstr>Історія України 10 клас</vt:lpstr>
      <vt:lpstr>Завдання уроку</vt:lpstr>
      <vt:lpstr>Проблемне завдання</vt:lpstr>
      <vt:lpstr>Актуалізація опорних знань</vt:lpstr>
      <vt:lpstr>Причини першої світової війни</vt:lpstr>
      <vt:lpstr>УКРАЇНА</vt:lpstr>
      <vt:lpstr>Презентация PowerPoint</vt:lpstr>
      <vt:lpstr>Течії в українському національному русі з початком І світової війни </vt:lpstr>
      <vt:lpstr>Головна українська рада</vt:lpstr>
      <vt:lpstr>ГУР: Виступали за утворення незалежної Української держави. Посідали антиросійську позицію; Підтримка австрійського уряду у війні; Активна участь у формуванні військових підрозділів УСС;   Кость Левицький</vt:lpstr>
      <vt:lpstr>Українські січові стрільці</vt:lpstr>
      <vt:lpstr>Закріплення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Історія України 10 клас</dc:title>
  <cp:lastModifiedBy>User</cp:lastModifiedBy>
  <cp:revision>21</cp:revision>
  <dcterms:modified xsi:type="dcterms:W3CDTF">2014-11-09T19:46:50Z</dcterms:modified>
</cp:coreProperties>
</file>