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2" r:id="rId2"/>
    <p:sldId id="283" r:id="rId3"/>
    <p:sldId id="284" r:id="rId4"/>
    <p:sldId id="285" r:id="rId5"/>
    <p:sldId id="256" r:id="rId6"/>
    <p:sldId id="257" r:id="rId7"/>
    <p:sldId id="262" r:id="rId8"/>
    <p:sldId id="265" r:id="rId9"/>
    <p:sldId id="271" r:id="rId10"/>
    <p:sldId id="270" r:id="rId11"/>
    <p:sldId id="263" r:id="rId12"/>
    <p:sldId id="269" r:id="rId13"/>
    <p:sldId id="280" r:id="rId14"/>
    <p:sldId id="273" r:id="rId15"/>
    <p:sldId id="281" r:id="rId16"/>
    <p:sldId id="279" r:id="rId17"/>
    <p:sldId id="278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58" y="-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39AC1-82CB-4925-AEF6-A79C9B79A3D0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D4095-0C70-40C1-ADB0-2571F0BA6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039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E85646-7533-4521-A892-61E9A700CECE}" type="slidenum">
              <a:rPr lang="en-US" altLang="ru-RU"/>
              <a:pPr/>
              <a:t>11</a:t>
            </a:fld>
            <a:endParaRPr lang="en-US" altLang="ru-RU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64063" cy="3422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3" y="4343231"/>
            <a:ext cx="5481215" cy="410970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E85646-7533-4521-A892-61E9A700CECE}" type="slidenum">
              <a:rPr lang="en-US" altLang="ru-RU"/>
              <a:pPr/>
              <a:t>17</a:t>
            </a:fld>
            <a:endParaRPr lang="en-US" altLang="ru-RU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64063" cy="3422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3" y="4343231"/>
            <a:ext cx="5481215" cy="410970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E85646-7533-4521-A892-61E9A700CECE}" type="slidenum">
              <a:rPr lang="en-US" altLang="ru-RU"/>
              <a:pPr/>
              <a:t>18</a:t>
            </a:fld>
            <a:endParaRPr lang="en-US" altLang="ru-RU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64063" cy="3422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3" y="4343231"/>
            <a:ext cx="5481215" cy="410970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0;&#1054;&#1047;&#1040;&#1062;&#1068;&#1050;&#1048;&#1049;%20&#1052;&#1040;&#1056;&#1064;%20(Ukrainian%20Cossack%20Mar&#1089;h)%20(online-video-cutter.com).mp4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dirty="0"/>
              <a:t>Початок Національно-визвольної війни. Воєнні дії 1648-1649 рр.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uk-UA" sz="3700" dirty="0" smtClean="0"/>
              <a:t>Національно-визвольна </a:t>
            </a:r>
            <a:r>
              <a:rPr lang="uk-UA" sz="3700" dirty="0"/>
              <a:t>війна почалася через посилення утисків на українських __________ __________ __________ з боку польських магнатів і шляхти. Ватажком під час війни став ______________. Готуючись до виступу проти Польщі козаки уклали союз з ________________________.  Війна почалася у ______ році. Першими битвами були битви _________________, ___________________, ______________. Вони закінчилися перемогою ___________.  На початку наступного року Хмельницький проголосив програму _________________________, сказавши, що </a:t>
            </a:r>
            <a:r>
              <a:rPr lang="uk-UA" sz="3700" dirty="0" err="1"/>
              <a:t>виб</a:t>
            </a:r>
            <a:r>
              <a:rPr lang="ru-RU" sz="3700" dirty="0"/>
              <a:t>’</a:t>
            </a:r>
            <a:r>
              <a:rPr lang="uk-UA" sz="3700" dirty="0"/>
              <a:t>є «з лядської неволі руський народ увесь…». В тому ж році відновилися воєнні дії, відбулася битва під _________, яка закінчилася підписанням  договору. Договір передбачав щодо територій: </a:t>
            </a:r>
            <a:r>
              <a:rPr lang="uk-UA" sz="3700" dirty="0" smtClean="0"/>
              <a:t>______________________________________________________, </a:t>
            </a:r>
            <a:r>
              <a:rPr lang="uk-UA" sz="3700" dirty="0"/>
              <a:t>щодо реєстру: _________________________.</a:t>
            </a:r>
            <a:endParaRPr lang="ru-RU" sz="37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20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325"/>
            <a:ext cx="9169400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5796136" y="33164"/>
            <a:ext cx="3054821" cy="2747764"/>
          </a:xfrm>
          <a:prstGeom prst="verticalScroll">
            <a:avLst/>
          </a:prstGeom>
          <a:noFill/>
          <a:ln>
            <a:solidFill>
              <a:srgbClr val="C0000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2200" y="652046"/>
            <a:ext cx="23467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Що потрібно 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для існування </a:t>
            </a:r>
          </a:p>
          <a:p>
            <a:r>
              <a:rPr lang="uk-UA" sz="2800" b="1" dirty="0" smtClean="0">
                <a:solidFill>
                  <a:srgbClr val="002060"/>
                </a:solidFill>
              </a:rPr>
              <a:t>Держави?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73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85725"/>
            <a:ext cx="9547226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273629"/>
            <a:ext cx="8222400" cy="1139160"/>
          </a:xfrm>
          <a:ln/>
        </p:spPr>
        <p:txBody>
          <a:bodyPr/>
          <a:lstStyle/>
          <a:p>
            <a:pPr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3300" dirty="0" err="1"/>
              <a:t>Інструктивна</a:t>
            </a:r>
            <a:r>
              <a:rPr lang="ru-RU" altLang="ru-RU" sz="3300" dirty="0"/>
              <a:t> </a:t>
            </a:r>
            <a:r>
              <a:rPr lang="ru-RU" altLang="ru-RU" sz="3300" dirty="0" err="1"/>
              <a:t>картка</a:t>
            </a:r>
            <a:endParaRPr lang="ru-RU" altLang="ru-RU" sz="3300" dirty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6481" y="1604328"/>
            <a:ext cx="8222400" cy="5005966"/>
          </a:xfrm>
          <a:ln/>
        </p:spPr>
        <p:txBody>
          <a:bodyPr/>
          <a:lstStyle/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dirty="0"/>
              <a:t>Група № ...</a:t>
            </a:r>
          </a:p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b="1" i="1" dirty="0"/>
              <a:t>Завдання:</a:t>
            </a:r>
            <a:r>
              <a:rPr lang="uk-UA" altLang="ru-RU" sz="1800" b="1" dirty="0"/>
              <a:t>  охарактеризувати  ...</a:t>
            </a:r>
          </a:p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dirty="0"/>
              <a:t>Виконайте завдання за </a:t>
            </a:r>
            <a:r>
              <a:rPr lang="uk-UA" altLang="ru-RU" sz="1800" i="1" u="sng" dirty="0"/>
              <a:t>алгоритмом:</a:t>
            </a:r>
          </a:p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dirty="0"/>
              <a:t>- Розподіліть </a:t>
            </a:r>
            <a:r>
              <a:rPr lang="uk-UA" altLang="ru-RU" sz="1800" u="sng" dirty="0"/>
              <a:t>обов’язки </a:t>
            </a:r>
            <a:r>
              <a:rPr lang="uk-UA" altLang="ru-RU" sz="1800" dirty="0"/>
              <a:t>в групі:</a:t>
            </a:r>
          </a:p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b="1" i="1" dirty="0"/>
              <a:t>керівник –</a:t>
            </a:r>
            <a:r>
              <a:rPr lang="uk-UA" altLang="ru-RU" sz="1800" dirty="0"/>
              <a:t> слідкує за виконанням завдання, слідкує за тим, щоб всі члени групи брали участь в обговоренні проблеми,</a:t>
            </a:r>
          </a:p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b="1" i="1" dirty="0"/>
              <a:t>доповідач </a:t>
            </a:r>
            <a:r>
              <a:rPr lang="uk-UA" altLang="ru-RU" sz="1800" dirty="0"/>
              <a:t>– доповідає про результати роботи групи (презентує результати роботи),</a:t>
            </a:r>
          </a:p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b="1" i="1" dirty="0"/>
              <a:t>секретар</a:t>
            </a:r>
            <a:r>
              <a:rPr lang="uk-UA" altLang="ru-RU" sz="1800" dirty="0"/>
              <a:t> – записує результати обговорення,</a:t>
            </a:r>
          </a:p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b="1" i="1" dirty="0"/>
              <a:t>охоронець часу </a:t>
            </a:r>
            <a:r>
              <a:rPr lang="uk-UA" altLang="ru-RU" sz="1800" dirty="0"/>
              <a:t>– слідкує за часом, попереджає про закінчення часу.</a:t>
            </a:r>
          </a:p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dirty="0"/>
              <a:t>- Уважно </a:t>
            </a:r>
            <a:r>
              <a:rPr lang="uk-UA" altLang="ru-RU" sz="1800" u="sng" dirty="0"/>
              <a:t>прочитайте </a:t>
            </a:r>
            <a:r>
              <a:rPr lang="uk-UA" altLang="ru-RU" sz="1800" dirty="0"/>
              <a:t>текст підручника (ст. ...).</a:t>
            </a:r>
          </a:p>
          <a:p>
            <a:pPr indent="-299524">
              <a:buNone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dirty="0"/>
              <a:t>- </a:t>
            </a:r>
            <a:r>
              <a:rPr lang="uk-UA" altLang="ru-RU" sz="1800" u="sng" dirty="0"/>
              <a:t>Виділіть </a:t>
            </a:r>
            <a:r>
              <a:rPr lang="uk-UA" altLang="ru-RU" sz="1800" dirty="0"/>
              <a:t>найголовнішу інформацію.</a:t>
            </a:r>
          </a:p>
          <a:p>
            <a:pPr indent="-299524">
              <a:buFontTx/>
              <a:buChar char="-"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u="sng" dirty="0" smtClean="0"/>
              <a:t>Обговоріть</a:t>
            </a:r>
            <a:r>
              <a:rPr lang="uk-UA" altLang="ru-RU" sz="1800" dirty="0" smtClean="0"/>
              <a:t> </a:t>
            </a:r>
            <a:r>
              <a:rPr lang="uk-UA" altLang="ru-RU" sz="1800" dirty="0"/>
              <a:t>результати в групі та з</a:t>
            </a:r>
            <a:r>
              <a:rPr lang="uk-UA" altLang="ru-RU" sz="1800" u="sng" dirty="0"/>
              <a:t>афіксуйте</a:t>
            </a:r>
            <a:r>
              <a:rPr lang="uk-UA" altLang="ru-RU" sz="1800" dirty="0"/>
              <a:t> </a:t>
            </a:r>
            <a:r>
              <a:rPr lang="uk-UA" altLang="ru-RU" sz="1800" dirty="0" smtClean="0"/>
              <a:t>їх, </a:t>
            </a:r>
            <a:r>
              <a:rPr lang="uk-UA" sz="1800" u="sng" dirty="0"/>
              <a:t>складіть схему </a:t>
            </a:r>
            <a:r>
              <a:rPr lang="uk-UA" altLang="ru-RU" sz="1800" dirty="0" smtClean="0"/>
              <a:t>.</a:t>
            </a:r>
          </a:p>
          <a:p>
            <a:pPr indent="-299524">
              <a:buFontTx/>
              <a:buChar char="-"/>
              <a:tabLst>
                <a:tab pos="311045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uk-UA" altLang="ru-RU" sz="1800" u="sng" dirty="0" smtClean="0"/>
              <a:t>Презентуйте</a:t>
            </a:r>
            <a:r>
              <a:rPr lang="uk-UA" altLang="ru-RU" sz="1800" dirty="0" smtClean="0"/>
              <a:t> результати роботи.</a:t>
            </a:r>
            <a:endParaRPr lang="uk-UA" altLang="ru-RU" sz="1800" dirty="0"/>
          </a:p>
        </p:txBody>
      </p:sp>
    </p:spTree>
    <p:extLst>
      <p:ext uri="{BB962C8B-B14F-4D97-AF65-F5344CB8AC3E}">
        <p14:creationId xmlns:p14="http://schemas.microsoft.com/office/powerpoint/2010/main" val="33845116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uk-UA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Політичний устрій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558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01" y="-35704"/>
            <a:ext cx="8851099" cy="688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54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Адміністративно-територіальний устрій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188407" y="3489627"/>
            <a:ext cx="50405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605061" y="2924944"/>
            <a:ext cx="3269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728510" y="2924944"/>
            <a:ext cx="326979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959281" y="2696942"/>
            <a:ext cx="50405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203848" y="3642027"/>
            <a:ext cx="50405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936586" y="2311399"/>
            <a:ext cx="50405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96532" y="2780928"/>
            <a:ext cx="50405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56176" y="3068960"/>
            <a:ext cx="50405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802667" y="1959309"/>
            <a:ext cx="50405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618" y="3158645"/>
            <a:ext cx="50641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614" y="3166486"/>
            <a:ext cx="50641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3936586" y="3717032"/>
            <a:ext cx="504056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896" y="3446463"/>
            <a:ext cx="50641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792" y="2420888"/>
            <a:ext cx="50641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744415"/>
            <a:ext cx="50641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489" y="2265680"/>
            <a:ext cx="50641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343" y="1556792"/>
            <a:ext cx="506413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03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9062"/>
            <a:ext cx="8064895" cy="483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624" y="-21932"/>
            <a:ext cx="3799942" cy="244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336624" y="116632"/>
            <a:ext cx="3807376" cy="23042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5336624" y="116632"/>
            <a:ext cx="3627864" cy="23042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Соціально-економічне </a:t>
            </a:r>
            <a:b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становище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951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"/>
            <a:ext cx="8643661" cy="686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550" y="5445224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Зовнішня політика 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667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" y="24616"/>
            <a:ext cx="9144000" cy="681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2555776" y="6135791"/>
            <a:ext cx="2664296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30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85725"/>
            <a:ext cx="9547226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8229600" cy="4525963"/>
          </a:xfrm>
        </p:spPr>
        <p:txBody>
          <a:bodyPr/>
          <a:lstStyle/>
          <a:p>
            <a:r>
              <a:rPr lang="uk-UA" dirty="0" smtClean="0"/>
              <a:t>Опрацювати </a:t>
            </a:r>
            <a:r>
              <a:rPr lang="uk-UA" dirty="0"/>
              <a:t>параграф </a:t>
            </a:r>
            <a:r>
              <a:rPr lang="uk-UA" dirty="0" smtClean="0"/>
              <a:t>підручника </a:t>
            </a:r>
            <a:r>
              <a:rPr lang="uk-UA" dirty="0"/>
              <a:t>(§</a:t>
            </a:r>
            <a:r>
              <a:rPr lang="uk-UA" dirty="0" smtClean="0"/>
              <a:t>18) </a:t>
            </a:r>
            <a:r>
              <a:rPr lang="uk-UA" dirty="0"/>
              <a:t>та </a:t>
            </a:r>
            <a:r>
              <a:rPr lang="uk-UA" dirty="0" smtClean="0"/>
              <a:t>конспект;</a:t>
            </a:r>
          </a:p>
          <a:p>
            <a:r>
              <a:rPr lang="uk-UA" dirty="0" smtClean="0"/>
              <a:t>Додатково </a:t>
            </a:r>
            <a:r>
              <a:rPr lang="uk-UA" dirty="0"/>
              <a:t>— кросворди, малюнки по темі.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6419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85725"/>
            <a:ext cx="9547226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97177" y="2017297"/>
            <a:ext cx="63482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ДЯКУЮ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ЗА СП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ІВПРАЦЮ!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45384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dirty="0"/>
              <a:t>Початок Національно-визвольної війни. Воєнні дії 1648-1649 рр.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uk-UA" sz="3700" dirty="0" smtClean="0"/>
              <a:t>Національно-визвольна війна почалася через посилення утисків на українських __________ __________ __________ з боку польських магнатів і шляхти. Ватажком під час війни став ______________. Готуючись до виступу проти Польщі козаки уклали союз з ________________________.  Війна почалася у ______ році. Першими битвами були битви _________________, ___________________, ______________. Вони закінчилися перемогою ___________.  На початку наступного року Хмельницький проголосив програму _________________________, сказавши, що </a:t>
            </a:r>
            <a:r>
              <a:rPr lang="uk-UA" sz="3700" dirty="0" err="1" smtClean="0"/>
              <a:t>виб</a:t>
            </a:r>
            <a:r>
              <a:rPr lang="ru-RU" sz="3700" dirty="0" smtClean="0"/>
              <a:t>’</a:t>
            </a:r>
            <a:r>
              <a:rPr lang="uk-UA" sz="3700" dirty="0" smtClean="0"/>
              <a:t>є «з лядської неволі руський народ увесь…». В тому ж році відновилися воєнні дії, відбулася битва під _________, яка закінчилася підписанням  договору. Договір передбачав щодо територій: ______________________________________________________,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3700" dirty="0" smtClean="0"/>
              <a:t>щодо </a:t>
            </a:r>
            <a:r>
              <a:rPr lang="uk-UA" sz="3700" dirty="0"/>
              <a:t>реєстру: _________________________.</a:t>
            </a:r>
            <a:endParaRPr lang="ru-RU" sz="3700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75744" y="1782257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селян,           міщан</a:t>
            </a:r>
            <a:r>
              <a:rPr lang="uk-UA" sz="2400" b="1" dirty="0">
                <a:solidFill>
                  <a:srgbClr val="FF0000"/>
                </a:solidFill>
              </a:rPr>
              <a:t>, </a:t>
            </a:r>
            <a:r>
              <a:rPr lang="uk-UA" sz="2400" b="1" dirty="0" smtClean="0">
                <a:solidFill>
                  <a:srgbClr val="FF0000"/>
                </a:solidFill>
              </a:rPr>
              <a:t>           козаків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38240" y="234888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Хмельницький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70488" y="2610857"/>
            <a:ext cx="3197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Кримським ханством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92494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1648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8144" y="2924944"/>
            <a:ext cx="3203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</a:rPr>
              <a:t>п</a:t>
            </a:r>
            <a:r>
              <a:rPr lang="uk-UA" sz="2400" b="1" dirty="0" smtClean="0">
                <a:solidFill>
                  <a:srgbClr val="FF0000"/>
                </a:solidFill>
              </a:rPr>
              <a:t>ід Жовтими Водами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42522" y="3501007"/>
            <a:ext cx="1160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козаків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4077072"/>
            <a:ext cx="3760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0000"/>
                </a:solidFill>
              </a:rPr>
              <a:t>р</a:t>
            </a:r>
            <a:r>
              <a:rPr lang="uk-UA" sz="2000" b="1" dirty="0" smtClean="0">
                <a:solidFill>
                  <a:srgbClr val="FF0000"/>
                </a:solidFill>
              </a:rPr>
              <a:t>озбудови Української держави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0032" y="4581128"/>
            <a:ext cx="15295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solidFill>
                  <a:srgbClr val="FF0000"/>
                </a:solidFill>
              </a:rPr>
              <a:t>Зборовом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1663" y="5229200"/>
            <a:ext cx="8996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передачу Брацлавського, Київського, Чернігівського </a:t>
            </a:r>
            <a:r>
              <a:rPr lang="uk-UA" b="1" dirty="0" smtClean="0">
                <a:solidFill>
                  <a:srgbClr val="FF0000"/>
                </a:solidFill>
              </a:rPr>
              <a:t>воєводств </a:t>
            </a:r>
            <a:r>
              <a:rPr lang="uk-UA" b="1" dirty="0">
                <a:solidFill>
                  <a:srgbClr val="FF0000"/>
                </a:solidFill>
              </a:rPr>
              <a:t>під управління гетьмана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265162" y="5455643"/>
            <a:ext cx="7029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</a:rPr>
              <a:t>чисельність війська встановлювалася 40 тисяч осіб</a:t>
            </a:r>
            <a:r>
              <a:rPr lang="uk-UA" b="1" dirty="0">
                <a:solidFill>
                  <a:srgbClr val="FF0000"/>
                </a:solidFill>
              </a:rPr>
              <a:t>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15940" y="3189376"/>
            <a:ext cx="1987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</a:rPr>
              <a:t>п</a:t>
            </a:r>
            <a:r>
              <a:rPr lang="uk-UA" sz="2400" b="1" dirty="0" smtClean="0">
                <a:solidFill>
                  <a:srgbClr val="FF0000"/>
                </a:solidFill>
              </a:rPr>
              <a:t>ід Корсунем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26479" y="3180179"/>
            <a:ext cx="2225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</a:rPr>
              <a:t>п</a:t>
            </a:r>
            <a:r>
              <a:rPr lang="uk-UA" sz="2400" b="1" dirty="0" smtClean="0">
                <a:solidFill>
                  <a:srgbClr val="FF0000"/>
                </a:solidFill>
              </a:rPr>
              <a:t>ід Пилявцями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10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696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b="1" dirty="0" smtClean="0"/>
              <a:t>Підрахунок балів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544616"/>
          </a:xfrm>
        </p:spPr>
        <p:txBody>
          <a:bodyPr>
            <a:normAutofit fontScale="62500" lnSpcReduction="20000"/>
          </a:bodyPr>
          <a:lstStyle/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селян, міщан, козаків </a:t>
            </a:r>
            <a:endParaRPr lang="uk-UA" sz="3700" dirty="0" smtClean="0"/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err="1" smtClean="0">
                <a:solidFill>
                  <a:srgbClr val="FF0000"/>
                </a:solidFill>
              </a:rPr>
              <a:t>Б.Хмельницький</a:t>
            </a:r>
            <a:endParaRPr lang="uk-UA" sz="3700" dirty="0" smtClean="0"/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Кримським ханством</a:t>
            </a:r>
            <a:endParaRPr lang="uk-UA" sz="3700" dirty="0" smtClean="0"/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1648</a:t>
            </a:r>
            <a:r>
              <a:rPr lang="uk-UA" sz="3700" dirty="0" smtClean="0"/>
              <a:t> </a:t>
            </a:r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на Жовтих Водах, </a:t>
            </a:r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під Корсунем, </a:t>
            </a:r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під Пилявцями</a:t>
            </a:r>
            <a:r>
              <a:rPr lang="uk-UA" sz="3700" dirty="0" smtClean="0"/>
              <a:t>. </a:t>
            </a:r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козаків  </a:t>
            </a:r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розбудови Української козацької держави</a:t>
            </a:r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битва </a:t>
            </a:r>
            <a:r>
              <a:rPr lang="uk-UA" sz="3700" b="1" dirty="0">
                <a:solidFill>
                  <a:srgbClr val="FF0000"/>
                </a:solidFill>
              </a:rPr>
              <a:t>під </a:t>
            </a:r>
            <a:r>
              <a:rPr lang="uk-UA" sz="3700" b="1" dirty="0" err="1" smtClean="0">
                <a:solidFill>
                  <a:srgbClr val="FF0000"/>
                </a:solidFill>
              </a:rPr>
              <a:t>Зборовом</a:t>
            </a:r>
            <a:r>
              <a:rPr lang="uk-UA" sz="3700" b="1" dirty="0" smtClean="0">
                <a:solidFill>
                  <a:srgbClr val="FF0000"/>
                </a:solidFill>
              </a:rPr>
              <a:t>, </a:t>
            </a:r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щодо </a:t>
            </a:r>
            <a:r>
              <a:rPr lang="uk-UA" sz="3700" b="1" dirty="0">
                <a:solidFill>
                  <a:srgbClr val="FF0000"/>
                </a:solidFill>
              </a:rPr>
              <a:t>територій: </a:t>
            </a:r>
            <a:r>
              <a:rPr lang="uk-UA" sz="3700" b="1" dirty="0" smtClean="0">
                <a:solidFill>
                  <a:srgbClr val="FF0000"/>
                </a:solidFill>
              </a:rPr>
              <a:t>передачу Брацлавського, Київського, Чернігівського воєводств під управління гетьмана, </a:t>
            </a:r>
          </a:p>
          <a:p>
            <a:pPr marL="742950" indent="-742950" algn="just">
              <a:spcBef>
                <a:spcPts val="0"/>
              </a:spcBef>
              <a:buAutoNum type="arabicPeriod"/>
            </a:pPr>
            <a:r>
              <a:rPr lang="uk-UA" sz="3700" b="1" dirty="0" smtClean="0">
                <a:solidFill>
                  <a:srgbClr val="FF0000"/>
                </a:solidFill>
              </a:rPr>
              <a:t>щодо </a:t>
            </a:r>
            <a:r>
              <a:rPr lang="uk-UA" sz="3700" b="1" dirty="0">
                <a:solidFill>
                  <a:srgbClr val="FF0000"/>
                </a:solidFill>
              </a:rPr>
              <a:t>реєстру: </a:t>
            </a:r>
            <a:r>
              <a:rPr lang="uk-UA" sz="3700" b="1" dirty="0" smtClean="0">
                <a:solidFill>
                  <a:srgbClr val="FF0000"/>
                </a:solidFill>
              </a:rPr>
              <a:t>чисельність війська встановлювалася 40 тисяч осіб.</a:t>
            </a:r>
            <a:endParaRPr lang="ru-RU" sz="3700" b="1" dirty="0">
              <a:solidFill>
                <a:srgbClr val="FF0000"/>
              </a:solidFill>
            </a:endParaRPr>
          </a:p>
          <a:p>
            <a:r>
              <a:rPr lang="uk-UA" dirty="0" smtClean="0"/>
              <a:t>1-3 правильні відповіді – 1 бал,</a:t>
            </a:r>
          </a:p>
          <a:p>
            <a:r>
              <a:rPr lang="uk-UA" dirty="0" smtClean="0"/>
              <a:t>4-6 правильних відповіді – 2 бали,</a:t>
            </a:r>
          </a:p>
          <a:p>
            <a:r>
              <a:rPr lang="uk-UA" dirty="0" smtClean="0"/>
              <a:t>7-9 правильних відповіді – 3 бали,</a:t>
            </a:r>
          </a:p>
          <a:p>
            <a:r>
              <a:rPr lang="uk-UA" dirty="0" smtClean="0"/>
              <a:t>10-12 правильних відповіді – 4 бали.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01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75" y="1340768"/>
            <a:ext cx="869550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41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438" y="-82550"/>
            <a:ext cx="9540876" cy="702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УТВОРЕННЯ УКРА</a:t>
            </a:r>
            <a:r>
              <a:rPr lang="uk-UA" b="1" dirty="0" smtClean="0">
                <a:solidFill>
                  <a:srgbClr val="002060"/>
                </a:solidFill>
              </a:rPr>
              <a:t>ЇНСЬКОЇ КОЗАЦЬКОЇ ДЕРЖАВИ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60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85725"/>
            <a:ext cx="9547226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uk-UA" dirty="0" smtClean="0"/>
              <a:t>Очікувані результати: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83264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dirty="0" smtClean="0"/>
              <a:t>Після уроку учні зможуть</a:t>
            </a:r>
          </a:p>
          <a:p>
            <a:pPr algn="just"/>
            <a:r>
              <a:rPr lang="uk-UA" sz="2800" i="1" dirty="0" smtClean="0"/>
              <a:t>показувати </a:t>
            </a:r>
            <a:r>
              <a:rPr lang="uk-UA" sz="2800" i="1" dirty="0"/>
              <a:t>на карті </a:t>
            </a:r>
            <a:r>
              <a:rPr lang="uk-UA" sz="2800" dirty="0" smtClean="0"/>
              <a:t>полковий </a:t>
            </a:r>
            <a:r>
              <a:rPr lang="uk-UA" sz="2800" dirty="0"/>
              <a:t>устрій держави – Війська Запорозького; кордони Української козацької </a:t>
            </a:r>
            <a:r>
              <a:rPr lang="uk-UA" sz="2800" dirty="0" smtClean="0"/>
              <a:t>держави ;</a:t>
            </a:r>
          </a:p>
          <a:p>
            <a:pPr algn="just"/>
            <a:r>
              <a:rPr lang="uk-UA" sz="2800" i="1" dirty="0" smtClean="0"/>
              <a:t>застосовувати </a:t>
            </a:r>
            <a:r>
              <a:rPr lang="uk-UA" sz="2800" dirty="0"/>
              <a:t>та </a:t>
            </a:r>
            <a:r>
              <a:rPr lang="uk-UA" sz="2800" i="1" dirty="0" smtClean="0"/>
              <a:t>пояснювати </a:t>
            </a:r>
            <a:r>
              <a:rPr lang="uk-UA" sz="2800" dirty="0"/>
              <a:t>на прикладах поняття і терміни: «Гетьманщина», «гетьман», «генеральна старшина», «генеральна військова та старшинська ради</a:t>
            </a:r>
            <a:r>
              <a:rPr lang="uk-UA" sz="2800" dirty="0" smtClean="0"/>
              <a:t>», </a:t>
            </a:r>
            <a:r>
              <a:rPr lang="uk-UA" sz="2800" dirty="0"/>
              <a:t>«полк», «сотня</a:t>
            </a:r>
            <a:r>
              <a:rPr lang="uk-UA" sz="2800" dirty="0" smtClean="0"/>
              <a:t>»,</a:t>
            </a:r>
          </a:p>
          <a:p>
            <a:pPr algn="just"/>
            <a:r>
              <a:rPr lang="uk-UA" sz="2800" i="1" dirty="0" smtClean="0"/>
              <a:t>характеризувати </a:t>
            </a:r>
            <a:r>
              <a:rPr lang="uk-UA" sz="2800" dirty="0"/>
              <a:t>соціально-економічне становище українських земель після утворення козацької </a:t>
            </a:r>
            <a:r>
              <a:rPr lang="uk-UA" sz="2800" dirty="0" smtClean="0"/>
              <a:t>держави;</a:t>
            </a:r>
          </a:p>
          <a:p>
            <a:pPr algn="just"/>
            <a:r>
              <a:rPr lang="uk-UA" sz="2800" i="1" dirty="0" smtClean="0"/>
              <a:t>пояснювати</a:t>
            </a:r>
            <a:r>
              <a:rPr lang="uk-UA" sz="2800" b="1" dirty="0" smtClean="0"/>
              <a:t> </a:t>
            </a:r>
            <a:r>
              <a:rPr lang="uk-UA" sz="2800" dirty="0"/>
              <a:t>особливості здійснення влади гетьмана в козацькій державі; взаємовідносини Війська Запорозького з державами-сусідами;</a:t>
            </a:r>
            <a:endParaRPr lang="ru-RU" sz="2800" dirty="0"/>
          </a:p>
          <a:p>
            <a:pPr algn="just"/>
            <a:r>
              <a:rPr lang="uk-UA" sz="2800" i="1" dirty="0"/>
              <a:t>висловлювати судження</a:t>
            </a:r>
            <a:r>
              <a:rPr lang="uk-UA" sz="2800" dirty="0"/>
              <a:t> щодо діяльності</a:t>
            </a:r>
            <a:r>
              <a:rPr lang="uk-UA" sz="2800" b="1" dirty="0"/>
              <a:t> </a:t>
            </a:r>
            <a:r>
              <a:rPr lang="uk-UA" sz="2800" dirty="0"/>
              <a:t>Богдана Хмельницького та його сподвижників в розбудові козацької </a:t>
            </a:r>
            <a:r>
              <a:rPr lang="uk-UA" sz="2800" dirty="0" smtClean="0"/>
              <a:t>держави.</a:t>
            </a:r>
            <a:endParaRPr lang="uk-UA" sz="2800" dirty="0"/>
          </a:p>
          <a:p>
            <a:endParaRPr lang="ru-RU" sz="2800" dirty="0"/>
          </a:p>
          <a:p>
            <a:endParaRPr lang="uk-UA" sz="2800" dirty="0" smtClean="0"/>
          </a:p>
          <a:p>
            <a:endParaRPr lang="uk-UA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147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85725"/>
            <a:ext cx="9547226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b="1" dirty="0"/>
              <a:t>?-?-?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/>
              <a:t>Чи можна вважати державу, створену Хмельницьким справжньою державою?</a:t>
            </a:r>
          </a:p>
          <a:p>
            <a:endParaRPr lang="uk-UA" dirty="0"/>
          </a:p>
          <a:p>
            <a:endParaRPr lang="uk-UA" dirty="0" smtClean="0"/>
          </a:p>
          <a:p>
            <a:r>
              <a:rPr lang="uk-UA" dirty="0" smtClean="0"/>
              <a:t>Я думаю…</a:t>
            </a:r>
          </a:p>
          <a:p>
            <a:r>
              <a:rPr lang="uk-UA" dirty="0" err="1" smtClean="0"/>
              <a:t>Томущо</a:t>
            </a:r>
            <a:r>
              <a:rPr lang="uk-UA" dirty="0" smtClean="0"/>
              <a:t>…</a:t>
            </a:r>
          </a:p>
          <a:p>
            <a:r>
              <a:rPr lang="uk-UA" dirty="0" smtClean="0"/>
              <a:t>Наприклад …</a:t>
            </a:r>
          </a:p>
          <a:p>
            <a:r>
              <a:rPr lang="uk-UA" dirty="0" smtClean="0"/>
              <a:t>Отже…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16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85725"/>
            <a:ext cx="9547226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Робота в групах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AutoNum type="arabicPeriod"/>
            </a:pPr>
            <a:r>
              <a:rPr lang="uk-UA" b="1" i="1" dirty="0" smtClean="0"/>
              <a:t>Політичний устрій (органи влади).</a:t>
            </a:r>
          </a:p>
          <a:p>
            <a:pPr marL="514350" lvl="0" indent="-514350">
              <a:buAutoNum type="arabicPeriod"/>
            </a:pPr>
            <a:r>
              <a:rPr lang="uk-UA" b="1" i="1" dirty="0" smtClean="0"/>
              <a:t>Адміністративно-територіальний устрій (устрій території). 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b="1" i="1" dirty="0" smtClean="0"/>
              <a:t>Соціально-економічне становище. </a:t>
            </a:r>
            <a:endParaRPr lang="ru-RU" dirty="0"/>
          </a:p>
          <a:p>
            <a:pPr marL="514350" lvl="0" indent="-514350">
              <a:buAutoNum type="arabicPeriod"/>
            </a:pPr>
            <a:r>
              <a:rPr lang="uk-UA" b="1" i="1" dirty="0" smtClean="0"/>
              <a:t>Зовнішня політика. </a:t>
            </a:r>
          </a:p>
        </p:txBody>
      </p:sp>
    </p:spTree>
    <p:extLst>
      <p:ext uri="{BB962C8B-B14F-4D97-AF65-F5344CB8AC3E}">
        <p14:creationId xmlns:p14="http://schemas.microsoft.com/office/powerpoint/2010/main" val="308726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32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68463"/>
            <a:ext cx="8229600" cy="1143000"/>
          </a:xfrm>
        </p:spPr>
        <p:txBody>
          <a:bodyPr/>
          <a:lstStyle/>
          <a:p>
            <a:r>
              <a:rPr lang="uk-UA" dirty="0" smtClean="0">
                <a:hlinkClick r:id="rId3" action="ppaction://hlinkfile"/>
              </a:rPr>
              <a:t>Похід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72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538</Words>
  <Application>Microsoft Office PowerPoint</Application>
  <PresentationFormat>Экран (4:3)</PresentationFormat>
  <Paragraphs>88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Початок Національно-визвольної війни. Воєнні дії 1648-1649 рр.  </vt:lpstr>
      <vt:lpstr>Початок Національно-визвольної війни. Воєнні дії 1648-1649 рр.  </vt:lpstr>
      <vt:lpstr>Підрахунок балів</vt:lpstr>
      <vt:lpstr>Презентация PowerPoint</vt:lpstr>
      <vt:lpstr>УТВОРЕННЯ УКРАЇНСЬКОЇ КОЗАЦЬКОЇ ДЕРЖАВИ</vt:lpstr>
      <vt:lpstr>Очікувані результати:</vt:lpstr>
      <vt:lpstr>?-?-?</vt:lpstr>
      <vt:lpstr>Робота в групах </vt:lpstr>
      <vt:lpstr>Похід</vt:lpstr>
      <vt:lpstr>Презентация PowerPoint</vt:lpstr>
      <vt:lpstr>Інструктивна картка</vt:lpstr>
      <vt:lpstr>Політичний устрій</vt:lpstr>
      <vt:lpstr>Адміністративно-територіальний устрій</vt:lpstr>
      <vt:lpstr>Соціально-економічне  становище</vt:lpstr>
      <vt:lpstr>Зовнішня політика </vt:lpstr>
      <vt:lpstr>Презентация PowerPoint</vt:lpstr>
      <vt:lpstr>Домашнє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УТВОРЕННЯ УКРАЇНСЬКОЇ КОЗАЦЬКОЇ ДЕРЖАВИ</dc:title>
  <dc:creator>Мама-Папа</dc:creator>
  <cp:lastModifiedBy>User</cp:lastModifiedBy>
  <cp:revision>29</cp:revision>
  <dcterms:created xsi:type="dcterms:W3CDTF">2015-12-13T20:10:59Z</dcterms:created>
  <dcterms:modified xsi:type="dcterms:W3CDTF">2017-01-31T15:42:13Z</dcterms:modified>
</cp:coreProperties>
</file>