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1988840"/>
            <a:ext cx="70567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Українські масони першої половини 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XIX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стол</a:t>
            </a:r>
            <a:r>
              <a:rPr lang="uk-UA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іття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96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vi-VN" sz="2000" dirty="0"/>
              <a:t>Масо́нство (франкмасонство фр. </a:t>
            </a:r>
            <a:r>
              <a:rPr lang="en-US" sz="2000" dirty="0"/>
              <a:t>Franc-</a:t>
            </a:r>
            <a:r>
              <a:rPr lang="en-US" sz="2000" dirty="0" err="1"/>
              <a:t>maçonnerie</a:t>
            </a:r>
            <a:r>
              <a:rPr lang="en-US" sz="2000" dirty="0"/>
              <a:t>, </a:t>
            </a:r>
            <a:r>
              <a:rPr lang="vi-VN" sz="2000" dirty="0"/>
              <a:t>англ. </a:t>
            </a:r>
            <a:r>
              <a:rPr lang="en-US" sz="2000" dirty="0"/>
              <a:t>Freemasonry, «</a:t>
            </a:r>
            <a:r>
              <a:rPr lang="vi-VN" sz="2000" dirty="0"/>
              <a:t>вільне каменярство») — морально-етичний рух у вигляді закритої організації. Найбільш поширене означення масонства — це «система моралі, викладена в алегоріях та проілюстрована символами»; також — всесвітнє братство, всесвітній Орден: масони — це члени духовно-етичних організацій «вільних каменярів».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980728"/>
            <a:ext cx="7756263" cy="482580"/>
          </a:xfrm>
        </p:spPr>
        <p:txBody>
          <a:bodyPr/>
          <a:lstStyle/>
          <a:p>
            <a:r>
              <a:rPr lang="uk-UA" sz="4000" dirty="0" smtClean="0"/>
              <a:t>Що таке масонство?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9306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248347"/>
            <a:ext cx="3872753" cy="387781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/>
              <a:t>В </a:t>
            </a:r>
            <a:r>
              <a:rPr lang="ru-RU" sz="2000" dirty="0" err="1"/>
              <a:t>Україну</a:t>
            </a:r>
            <a:r>
              <a:rPr lang="ru-RU" sz="2000" dirty="0"/>
              <a:t> масонство </a:t>
            </a:r>
            <a:r>
              <a:rPr lang="ru-RU" sz="2000" dirty="0" err="1"/>
              <a:t>проникає</a:t>
            </a:r>
            <a:r>
              <a:rPr lang="ru-RU" sz="2000" dirty="0"/>
              <a:t> </a:t>
            </a:r>
            <a:r>
              <a:rPr lang="ru-RU" sz="2000" dirty="0" err="1"/>
              <a:t>наприкінці</a:t>
            </a:r>
            <a:r>
              <a:rPr lang="ru-RU" sz="2000" dirty="0"/>
              <a:t> 18 </a:t>
            </a:r>
            <a:r>
              <a:rPr lang="ru-RU" sz="2000" dirty="0" err="1"/>
              <a:t>сторіччя</a:t>
            </a:r>
            <a:r>
              <a:rPr lang="ru-RU" sz="2000" dirty="0"/>
              <a:t>. </a:t>
            </a:r>
            <a:r>
              <a:rPr lang="ru-RU" sz="2000" dirty="0" err="1"/>
              <a:t>Основні</a:t>
            </a:r>
            <a:r>
              <a:rPr lang="ru-RU" sz="2000" dirty="0"/>
              <a:t> шляхи </a:t>
            </a:r>
            <a:r>
              <a:rPr lang="ru-RU" sz="2000" dirty="0" err="1"/>
              <a:t>проникнення</a:t>
            </a:r>
            <a:r>
              <a:rPr lang="ru-RU" sz="2000" dirty="0"/>
              <a:t> масонства в </a:t>
            </a:r>
            <a:r>
              <a:rPr lang="ru-RU" sz="2000" dirty="0" err="1"/>
              <a:t>Україну</a:t>
            </a:r>
            <a:r>
              <a:rPr lang="ru-RU" sz="2000" dirty="0"/>
              <a:t> проходили через Польщу, </a:t>
            </a:r>
            <a:r>
              <a:rPr lang="ru-RU" sz="2000" dirty="0" err="1"/>
              <a:t>Росію</a:t>
            </a:r>
            <a:r>
              <a:rPr lang="ru-RU" sz="2000" dirty="0"/>
              <a:t> та </a:t>
            </a:r>
            <a:r>
              <a:rPr lang="ru-RU" sz="2000" dirty="0" err="1"/>
              <a:t>безпосередньо</a:t>
            </a:r>
            <a:r>
              <a:rPr lang="ru-RU" sz="2000" dirty="0"/>
              <a:t> </a:t>
            </a:r>
            <a:r>
              <a:rPr lang="ru-RU" sz="2000" dirty="0" err="1"/>
              <a:t>із</a:t>
            </a:r>
            <a:r>
              <a:rPr lang="ru-RU" sz="2000" dirty="0"/>
              <a:t> </a:t>
            </a:r>
            <a:r>
              <a:rPr lang="ru-RU" sz="2000" dirty="0" err="1"/>
              <a:t>західноєвропейських</a:t>
            </a:r>
            <a:r>
              <a:rPr lang="ru-RU" sz="2000" dirty="0"/>
              <a:t> держав. У </a:t>
            </a:r>
            <a:r>
              <a:rPr lang="ru-RU" sz="2000" dirty="0" err="1"/>
              <a:t>зв'язку</a:t>
            </a:r>
            <a:r>
              <a:rPr lang="ru-RU" sz="2000" dirty="0"/>
              <a:t> з </a:t>
            </a:r>
            <a:r>
              <a:rPr lang="ru-RU" sz="2000" dirty="0" err="1"/>
              <a:t>чим</a:t>
            </a:r>
            <a:r>
              <a:rPr lang="ru-RU" sz="2000" dirty="0"/>
              <a:t> </a:t>
            </a:r>
            <a:r>
              <a:rPr lang="ru-RU" sz="2000" dirty="0" err="1"/>
              <a:t>Галичина</a:t>
            </a:r>
            <a:r>
              <a:rPr lang="ru-RU" sz="2000" dirty="0"/>
              <a:t> та </a:t>
            </a:r>
            <a:r>
              <a:rPr lang="ru-RU" sz="2000" dirty="0" err="1"/>
              <a:t>Правобережжя</a:t>
            </a:r>
            <a:r>
              <a:rPr lang="ru-RU" sz="2000" dirty="0"/>
              <a:t> </a:t>
            </a:r>
            <a:r>
              <a:rPr lang="ru-RU" sz="2000" dirty="0" err="1"/>
              <a:t>перебували</a:t>
            </a:r>
            <a:r>
              <a:rPr lang="ru-RU" sz="2000" dirty="0"/>
              <a:t> </a:t>
            </a:r>
            <a:r>
              <a:rPr lang="ru-RU" sz="2000" dirty="0" err="1"/>
              <a:t>під</a:t>
            </a:r>
            <a:r>
              <a:rPr lang="ru-RU" sz="2000" dirty="0"/>
              <a:t> </a:t>
            </a:r>
            <a:r>
              <a:rPr lang="ru-RU" sz="2000" dirty="0" err="1"/>
              <a:t>впливом</a:t>
            </a:r>
            <a:r>
              <a:rPr lang="ru-RU" sz="2000" dirty="0"/>
              <a:t> </a:t>
            </a:r>
            <a:r>
              <a:rPr lang="ru-RU" sz="2000" dirty="0" err="1"/>
              <a:t>польських</a:t>
            </a:r>
            <a:r>
              <a:rPr lang="ru-RU" sz="2000" dirty="0"/>
              <a:t> </a:t>
            </a:r>
            <a:r>
              <a:rPr lang="ru-RU" sz="2000" dirty="0" err="1"/>
              <a:t>масонів</a:t>
            </a:r>
            <a:r>
              <a:rPr lang="ru-RU" sz="2000" dirty="0"/>
              <a:t>, а </a:t>
            </a:r>
            <a:r>
              <a:rPr lang="ru-RU" sz="2000" dirty="0" err="1"/>
              <a:t>Лівобережжя</a:t>
            </a:r>
            <a:r>
              <a:rPr lang="ru-RU" sz="2000" dirty="0"/>
              <a:t> та </a:t>
            </a:r>
            <a:r>
              <a:rPr lang="ru-RU" sz="2000" dirty="0" err="1"/>
              <a:t>Слобожанщина</a:t>
            </a:r>
            <a:r>
              <a:rPr lang="ru-RU" sz="2000" dirty="0"/>
              <a:t> — </a:t>
            </a:r>
            <a:r>
              <a:rPr lang="ru-RU" sz="2000" dirty="0" err="1"/>
              <a:t>російських</a:t>
            </a:r>
            <a:r>
              <a:rPr lang="ru-RU" sz="2000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 smtClean="0"/>
              <a:t>Поява масонства в Україні</a:t>
            </a:r>
            <a:endParaRPr lang="ru-RU" sz="4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71332"/>
            <a:ext cx="3528392" cy="3605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314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 smtClean="0"/>
              <a:t> Перші масони і масонські ложі в Україні</a:t>
            </a:r>
            <a:endParaRPr lang="ru-RU" sz="40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1411423" y="2224683"/>
            <a:ext cx="57606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991" y="2185045"/>
            <a:ext cx="6286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675" y="2204864"/>
            <a:ext cx="6286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755576" y="2924944"/>
            <a:ext cx="2088232" cy="35283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 </a:t>
            </a:r>
          </a:p>
          <a:p>
            <a:pPr algn="ctr"/>
            <a:endParaRPr lang="ru-RU" sz="1600" dirty="0"/>
          </a:p>
          <a:p>
            <a:pPr algn="ctr"/>
            <a:endParaRPr lang="ru-RU" sz="1600" dirty="0" smtClean="0"/>
          </a:p>
          <a:p>
            <a:pPr algn="ctr"/>
            <a:endParaRPr lang="ru-RU" sz="1600" dirty="0"/>
          </a:p>
          <a:p>
            <a:pPr algn="ctr"/>
            <a:endParaRPr lang="ru-RU" sz="1600" dirty="0" smtClean="0"/>
          </a:p>
          <a:p>
            <a:pPr algn="ctr"/>
            <a:endParaRPr lang="ru-RU" sz="1600" dirty="0"/>
          </a:p>
          <a:p>
            <a:pPr algn="ctr"/>
            <a:endParaRPr lang="ru-RU" sz="1600" dirty="0" smtClean="0"/>
          </a:p>
          <a:p>
            <a:pPr algn="ctr"/>
            <a:endParaRPr lang="ru-RU" sz="1600" dirty="0"/>
          </a:p>
          <a:p>
            <a:pPr algn="ctr"/>
            <a:r>
              <a:rPr lang="ru-RU" sz="1600" dirty="0" smtClean="0"/>
              <a:t>Джеймс </a:t>
            </a:r>
            <a:r>
              <a:rPr lang="ru-RU" sz="1600" dirty="0" err="1"/>
              <a:t>Френсіс</a:t>
            </a:r>
            <a:r>
              <a:rPr lang="ru-RU" sz="1600" dirty="0"/>
              <a:t> </a:t>
            </a:r>
            <a:r>
              <a:rPr lang="ru-RU" sz="1600" dirty="0" err="1" smtClean="0"/>
              <a:t>Едвард</a:t>
            </a:r>
            <a:r>
              <a:rPr lang="ru-RU" sz="1600" dirty="0" smtClean="0"/>
              <a:t>  </a:t>
            </a:r>
            <a:r>
              <a:rPr lang="ru-RU" sz="1600" dirty="0" err="1" smtClean="0"/>
              <a:t>Кейт</a:t>
            </a:r>
            <a:endParaRPr lang="ru-RU" sz="1600" dirty="0" smtClean="0"/>
          </a:p>
          <a:p>
            <a:pPr algn="ctr"/>
            <a:r>
              <a:rPr lang="uk-UA" sz="1600" dirty="0" smtClean="0"/>
              <a:t>(шотландський дворянин):</a:t>
            </a:r>
          </a:p>
          <a:p>
            <a:pPr algn="ctr"/>
            <a:r>
              <a:rPr lang="ru-RU" sz="1600" dirty="0" err="1"/>
              <a:t>під</a:t>
            </a:r>
            <a:r>
              <a:rPr lang="ru-RU" sz="1600" dirty="0"/>
              <a:t> час </a:t>
            </a:r>
            <a:r>
              <a:rPr lang="ru-RU" sz="1600" dirty="0" err="1"/>
              <a:t>керівництва</a:t>
            </a:r>
            <a:r>
              <a:rPr lang="ru-RU" sz="1600" dirty="0"/>
              <a:t> </a:t>
            </a:r>
            <a:r>
              <a:rPr lang="ru-RU" sz="1600" dirty="0" err="1"/>
              <a:t>Правління</a:t>
            </a:r>
            <a:r>
              <a:rPr lang="ru-RU" sz="1600" dirty="0"/>
              <a:t> </a:t>
            </a:r>
            <a:r>
              <a:rPr lang="ru-RU" sz="1600" dirty="0" err="1"/>
              <a:t>гетьманського</a:t>
            </a:r>
            <a:r>
              <a:rPr lang="ru-RU" sz="1600" dirty="0"/>
              <a:t> уряду у </a:t>
            </a:r>
            <a:r>
              <a:rPr lang="ru-RU" sz="1600" dirty="0" err="1"/>
              <a:t>Глухові</a:t>
            </a:r>
            <a:r>
              <a:rPr lang="ru-RU" sz="1600" dirty="0"/>
              <a:t> в 1740-1741 </a:t>
            </a:r>
            <a:r>
              <a:rPr lang="ru-RU" sz="1600" dirty="0" err="1"/>
              <a:t>рр</a:t>
            </a:r>
            <a:r>
              <a:rPr lang="ru-RU" sz="1600" dirty="0"/>
              <a:t>. </a:t>
            </a:r>
            <a:r>
              <a:rPr lang="ru-RU" sz="1600" dirty="0" err="1" smtClean="0"/>
              <a:t>він</a:t>
            </a:r>
            <a:r>
              <a:rPr lang="ru-RU" sz="1600" dirty="0" smtClean="0"/>
              <a:t> </a:t>
            </a:r>
            <a:r>
              <a:rPr lang="ru-RU" sz="1600" dirty="0" err="1"/>
              <a:t>посвячує</a:t>
            </a:r>
            <a:r>
              <a:rPr lang="ru-RU" sz="1600" dirty="0"/>
              <a:t> до масонства </a:t>
            </a:r>
            <a:r>
              <a:rPr lang="ru-RU" sz="1600" dirty="0" err="1"/>
              <a:t>представникiв</a:t>
            </a:r>
            <a:r>
              <a:rPr lang="ru-RU" sz="1600" dirty="0"/>
              <a:t> </a:t>
            </a:r>
            <a:r>
              <a:rPr lang="ru-RU" sz="1600" dirty="0" err="1"/>
              <a:t>української</a:t>
            </a:r>
            <a:r>
              <a:rPr lang="ru-RU" sz="1600" dirty="0"/>
              <a:t> </a:t>
            </a:r>
            <a:r>
              <a:rPr lang="ru-RU" sz="1600" dirty="0" err="1"/>
              <a:t>аристократiї</a:t>
            </a:r>
            <a:r>
              <a:rPr lang="ru-RU" sz="1600" dirty="0"/>
              <a:t>.</a:t>
            </a:r>
            <a:endParaRPr lang="ru-RU" sz="1600" dirty="0" smtClean="0"/>
          </a:p>
          <a:p>
            <a:pPr algn="ctr"/>
            <a:endParaRPr lang="ru-RU" sz="1600" dirty="0" smtClean="0"/>
          </a:p>
          <a:p>
            <a:pPr algn="ctr"/>
            <a:endParaRPr lang="ru-RU" sz="1600" dirty="0"/>
          </a:p>
          <a:p>
            <a:pPr algn="ctr"/>
            <a:endParaRPr lang="ru-RU" sz="1600" dirty="0" smtClean="0"/>
          </a:p>
          <a:p>
            <a:pPr algn="ctr"/>
            <a:endParaRPr lang="ru-RU" sz="1600" dirty="0"/>
          </a:p>
          <a:p>
            <a:pPr algn="ctr"/>
            <a:endParaRPr lang="ru-RU" sz="1600" dirty="0"/>
          </a:p>
          <a:p>
            <a:pPr algn="ctr"/>
            <a:endParaRPr lang="ru-RU" sz="1600" dirty="0" smtClean="0"/>
          </a:p>
          <a:p>
            <a:pPr algn="ctr"/>
            <a:endParaRPr lang="ru-RU" sz="1600" dirty="0"/>
          </a:p>
          <a:p>
            <a:pPr algn="ctr"/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27884" y="2878088"/>
            <a:ext cx="2088232" cy="35283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err="1" smtClean="0"/>
              <a:t>Райналд</a:t>
            </a:r>
            <a:r>
              <a:rPr lang="ru-RU" dirty="0" smtClean="0"/>
              <a:t> Шварц</a:t>
            </a:r>
          </a:p>
          <a:p>
            <a:pPr algn="ctr"/>
            <a:r>
              <a:rPr lang="uk-UA" dirty="0" smtClean="0"/>
              <a:t>(російський масон):</a:t>
            </a:r>
          </a:p>
          <a:p>
            <a:pPr algn="ctr"/>
            <a:r>
              <a:rPr lang="ru-RU" dirty="0"/>
              <a:t>В </a:t>
            </a:r>
            <a:r>
              <a:rPr lang="ru-RU" dirty="0" err="1"/>
              <a:t>Могилеві-Подільському</a:t>
            </a:r>
            <a:r>
              <a:rPr lang="ru-RU" dirty="0"/>
              <a:t> 3 </a:t>
            </a:r>
            <a:r>
              <a:rPr lang="ru-RU" dirty="0" err="1"/>
              <a:t>січня</a:t>
            </a:r>
            <a:r>
              <a:rPr lang="ru-RU" dirty="0"/>
              <a:t> 1776 </a:t>
            </a:r>
            <a:r>
              <a:rPr lang="ru-RU" dirty="0" smtClean="0"/>
              <a:t>року </a:t>
            </a:r>
            <a:r>
              <a:rPr lang="ru-RU" dirty="0" err="1" smtClean="0"/>
              <a:t>заснував</a:t>
            </a:r>
            <a:r>
              <a:rPr lang="ru-RU" dirty="0" smtClean="0"/>
              <a:t> </a:t>
            </a:r>
            <a:r>
              <a:rPr lang="ru-RU" dirty="0" err="1" smtClean="0"/>
              <a:t>масонську</a:t>
            </a:r>
            <a:r>
              <a:rPr lang="ru-RU" dirty="0" smtClean="0"/>
              <a:t> ложу.</a:t>
            </a:r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72200" y="2862199"/>
            <a:ext cx="2088232" cy="35283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1784- була утворена перша масонська </a:t>
            </a:r>
            <a:r>
              <a:rPr lang="uk-UA" sz="1600" dirty="0"/>
              <a:t>Л</a:t>
            </a:r>
            <a:r>
              <a:rPr lang="uk-UA" sz="1600" dirty="0" smtClean="0"/>
              <a:t>ожа </a:t>
            </a:r>
            <a:r>
              <a:rPr lang="uk-UA" sz="1600" dirty="0"/>
              <a:t>б</a:t>
            </a:r>
            <a:r>
              <a:rPr lang="uk-UA" sz="1600" dirty="0" smtClean="0"/>
              <a:t>езсмертя  у Києві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9378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/>
              <a:t>М</a:t>
            </a:r>
            <a:r>
              <a:rPr lang="uk-UA" sz="4000" dirty="0" smtClean="0"/>
              <a:t>асонські </a:t>
            </a:r>
            <a:r>
              <a:rPr lang="uk-UA" sz="4000" dirty="0" err="1" smtClean="0"/>
              <a:t>ложи</a:t>
            </a:r>
            <a:r>
              <a:rPr lang="uk-UA" sz="4000" dirty="0" smtClean="0"/>
              <a:t> України </a:t>
            </a:r>
            <a:endParaRPr lang="ru-RU" sz="4000" dirty="0"/>
          </a:p>
        </p:txBody>
      </p:sp>
      <p:sp>
        <p:nvSpPr>
          <p:cNvPr id="5" name="Солнце 4"/>
          <p:cNvSpPr/>
          <p:nvPr/>
        </p:nvSpPr>
        <p:spPr>
          <a:xfrm>
            <a:off x="753816" y="2180658"/>
            <a:ext cx="288032" cy="28803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2140008"/>
            <a:ext cx="77066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 </a:t>
            </a:r>
            <a:r>
              <a:rPr lang="ru-RU" sz="1600" dirty="0" err="1"/>
              <a:t>Тульчині</a:t>
            </a:r>
            <a:r>
              <a:rPr lang="ru-RU" sz="1600" dirty="0"/>
              <a:t> — 19 </a:t>
            </a:r>
            <a:r>
              <a:rPr lang="ru-RU" sz="1600" dirty="0" err="1"/>
              <a:t>грудня</a:t>
            </a:r>
            <a:r>
              <a:rPr lang="ru-RU" sz="1600" dirty="0"/>
              <a:t> 1786 року заснована ложа «</a:t>
            </a:r>
            <a:r>
              <a:rPr lang="ru-RU" sz="1600" dirty="0" err="1"/>
              <a:t>Патріотизм</a:t>
            </a:r>
            <a:r>
              <a:rPr lang="ru-RU" sz="1600" dirty="0"/>
              <a:t> </a:t>
            </a:r>
            <a:r>
              <a:rPr lang="ru-RU" sz="1600" dirty="0" err="1"/>
              <a:t>Правдивий</a:t>
            </a:r>
            <a:r>
              <a:rPr lang="ru-RU" sz="1600" dirty="0"/>
              <a:t>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16" y="2613719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87624" y="2515747"/>
            <a:ext cx="74168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В Дубно </a:t>
            </a:r>
            <a:r>
              <a:rPr lang="ru-RU" sz="1600" dirty="0" err="1"/>
              <a:t>було</a:t>
            </a:r>
            <a:r>
              <a:rPr lang="ru-RU" sz="1600" dirty="0"/>
              <a:t> три </a:t>
            </a:r>
            <a:r>
              <a:rPr lang="ru-RU" sz="1600" dirty="0" err="1"/>
              <a:t>ложі</a:t>
            </a:r>
            <a:r>
              <a:rPr lang="ru-RU" sz="1600" dirty="0"/>
              <a:t>: «Поляк </a:t>
            </a:r>
            <a:r>
              <a:rPr lang="ru-RU" sz="1600" dirty="0" err="1"/>
              <a:t>Доброчинний</a:t>
            </a:r>
            <a:r>
              <a:rPr lang="ru-RU" sz="1600" dirty="0"/>
              <a:t>» — 26 </a:t>
            </a:r>
            <a:r>
              <a:rPr lang="ru-RU" sz="1600" dirty="0" err="1"/>
              <a:t>червня</a:t>
            </a:r>
            <a:r>
              <a:rPr lang="ru-RU" sz="1600" dirty="0"/>
              <a:t> 1786 року і «</a:t>
            </a:r>
            <a:r>
              <a:rPr lang="ru-RU" sz="1600" dirty="0" err="1"/>
              <a:t>Таємниця</a:t>
            </a:r>
            <a:r>
              <a:rPr lang="ru-RU" sz="1600" dirty="0"/>
              <a:t> </a:t>
            </a:r>
            <a:r>
              <a:rPr lang="ru-RU" sz="1600" dirty="0" err="1"/>
              <a:t>Досконала</a:t>
            </a:r>
            <a:r>
              <a:rPr lang="ru-RU" sz="1600" dirty="0"/>
              <a:t>» — 12 </a:t>
            </a:r>
            <a:r>
              <a:rPr lang="ru-RU" sz="1600" dirty="0" err="1"/>
              <a:t>жовтня</a:t>
            </a:r>
            <a:r>
              <a:rPr lang="ru-RU" sz="1600" dirty="0"/>
              <a:t> 1786 року. 31 </a:t>
            </a:r>
            <a:r>
              <a:rPr lang="ru-RU" sz="1600" dirty="0" err="1"/>
              <a:t>травня</a:t>
            </a:r>
            <a:r>
              <a:rPr lang="ru-RU" sz="1600" dirty="0"/>
              <a:t> 1786 року — в Дубно заснована ложа «</a:t>
            </a:r>
            <a:r>
              <a:rPr lang="ru-RU" sz="1600" dirty="0" err="1"/>
              <a:t>Розвіяний</a:t>
            </a:r>
            <a:r>
              <a:rPr lang="ru-RU" sz="1600" dirty="0"/>
              <a:t> морок», як </a:t>
            </a:r>
            <a:r>
              <a:rPr lang="ru-RU" sz="1600" dirty="0" err="1"/>
              <a:t>філія</a:t>
            </a:r>
            <a:r>
              <a:rPr lang="ru-RU" sz="1600" dirty="0"/>
              <a:t> </a:t>
            </a:r>
            <a:r>
              <a:rPr lang="ru-RU" sz="1600" dirty="0" err="1"/>
              <a:t>ложі</a:t>
            </a:r>
            <a:r>
              <a:rPr lang="ru-RU" sz="1600" dirty="0"/>
              <a:t> «</a:t>
            </a:r>
            <a:r>
              <a:rPr lang="ru-RU" sz="1600" dirty="0" err="1"/>
              <a:t>Досконала</a:t>
            </a:r>
            <a:r>
              <a:rPr lang="ru-RU" sz="1600" dirty="0"/>
              <a:t> </a:t>
            </a:r>
            <a:r>
              <a:rPr lang="ru-RU" sz="1600" dirty="0" err="1"/>
              <a:t>Таємниця</a:t>
            </a:r>
            <a:r>
              <a:rPr lang="ru-RU" sz="1600" dirty="0"/>
              <a:t>», </a:t>
            </a:r>
            <a:r>
              <a:rPr lang="ru-RU" sz="1600" dirty="0" err="1"/>
              <a:t>пізніше</a:t>
            </a:r>
            <a:r>
              <a:rPr lang="ru-RU" sz="1600" dirty="0"/>
              <a:t> — як </a:t>
            </a:r>
            <a:r>
              <a:rPr lang="ru-RU" sz="1600" dirty="0" err="1"/>
              <a:t>філія</a:t>
            </a:r>
            <a:r>
              <a:rPr lang="ru-RU" sz="1600" dirty="0"/>
              <a:t> «</a:t>
            </a:r>
            <a:r>
              <a:rPr lang="ru-RU" sz="1600" dirty="0" err="1"/>
              <a:t>Астреї</a:t>
            </a:r>
            <a:r>
              <a:rPr lang="ru-RU" sz="1600" dirty="0"/>
              <a:t>».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16" y="35814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87624" y="3592965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 </a:t>
            </a:r>
            <a:r>
              <a:rPr lang="ru-RU" sz="1600" dirty="0" err="1" smtClean="0"/>
              <a:t>Камянці-Подільському</a:t>
            </a:r>
            <a:r>
              <a:rPr lang="ru-RU" sz="1600" dirty="0" smtClean="0"/>
              <a:t>: в 1786 </a:t>
            </a:r>
            <a:r>
              <a:rPr lang="ru-RU" sz="1600" dirty="0" err="1" smtClean="0"/>
              <a:t>році</a:t>
            </a:r>
            <a:r>
              <a:rPr lang="ru-RU" sz="1600" dirty="0" smtClean="0"/>
              <a:t> заснована ложа «</a:t>
            </a:r>
            <a:r>
              <a:rPr lang="ru-RU" sz="1600" dirty="0" err="1" smtClean="0"/>
              <a:t>Вірність</a:t>
            </a:r>
            <a:r>
              <a:rPr lang="ru-RU" sz="1600" dirty="0" smtClean="0"/>
              <a:t>»;  26 </a:t>
            </a:r>
            <a:r>
              <a:rPr lang="ru-RU" sz="1600" dirty="0" err="1" smtClean="0"/>
              <a:t>грудня</a:t>
            </a:r>
            <a:r>
              <a:rPr lang="ru-RU" sz="1600" dirty="0" smtClean="0"/>
              <a:t> 1818- «</a:t>
            </a:r>
            <a:r>
              <a:rPr lang="ru-RU" sz="1600" dirty="0" err="1" smtClean="0"/>
              <a:t>Озіріс</a:t>
            </a:r>
            <a:r>
              <a:rPr lang="ru-RU" sz="1600" dirty="0" smtClean="0"/>
              <a:t>» ( </a:t>
            </a:r>
            <a:r>
              <a:rPr lang="ru-RU" sz="1600" dirty="0" err="1" smtClean="0"/>
              <a:t>від</a:t>
            </a:r>
            <a:r>
              <a:rPr lang="ru-RU" sz="1600" dirty="0" smtClean="0"/>
              <a:t> </a:t>
            </a:r>
            <a:r>
              <a:rPr lang="ru-RU" sz="1600" dirty="0" err="1" smtClean="0"/>
              <a:t>петербурзької</a:t>
            </a:r>
            <a:r>
              <a:rPr lang="ru-RU" sz="1600" dirty="0" smtClean="0"/>
              <a:t> </a:t>
            </a:r>
            <a:r>
              <a:rPr lang="ru-RU" sz="1600" dirty="0" err="1" smtClean="0"/>
              <a:t>ложі</a:t>
            </a:r>
            <a:r>
              <a:rPr lang="ru-RU" sz="1600" dirty="0" smtClean="0"/>
              <a:t> «</a:t>
            </a:r>
            <a:r>
              <a:rPr lang="ru-RU" sz="1600" dirty="0" err="1" smtClean="0"/>
              <a:t>Астрея</a:t>
            </a:r>
            <a:r>
              <a:rPr lang="ru-RU" sz="1600" dirty="0" smtClean="0"/>
              <a:t>»)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4177740"/>
            <a:ext cx="74168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 1786 заснована ложа в </a:t>
            </a:r>
            <a:r>
              <a:rPr lang="ru-RU" sz="1600" dirty="0" err="1"/>
              <a:t>Житомирі</a:t>
            </a:r>
            <a:r>
              <a:rPr lang="ru-RU" sz="1600" dirty="0"/>
              <a:t> — «</a:t>
            </a:r>
            <a:r>
              <a:rPr lang="ru-RU" sz="1600" dirty="0" err="1"/>
              <a:t>Розвіяний</a:t>
            </a:r>
            <a:r>
              <a:rPr lang="ru-RU" sz="1600" dirty="0"/>
              <a:t> морок»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16" y="4194617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87624" y="4499417"/>
            <a:ext cx="73448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З 1818 </a:t>
            </a:r>
            <a:r>
              <a:rPr lang="ru-RU" sz="1600" dirty="0"/>
              <a:t>року у </a:t>
            </a:r>
            <a:r>
              <a:rPr lang="ru-RU" sz="1600" dirty="0" err="1"/>
              <a:t>Одесі</a:t>
            </a:r>
            <a:r>
              <a:rPr lang="ru-RU" sz="1600" dirty="0"/>
              <a:t> </a:t>
            </a:r>
            <a:r>
              <a:rPr lang="ru-RU" sz="1600" dirty="0" err="1"/>
              <a:t>починає</a:t>
            </a:r>
            <a:r>
              <a:rPr lang="ru-RU" sz="1600" dirty="0"/>
              <a:t> </a:t>
            </a:r>
            <a:r>
              <a:rPr lang="ru-RU" sz="1600" dirty="0" err="1"/>
              <a:t>діяти</a:t>
            </a:r>
            <a:r>
              <a:rPr lang="ru-RU" sz="1600" dirty="0"/>
              <a:t> «Понт </a:t>
            </a:r>
            <a:r>
              <a:rPr lang="ru-RU" sz="1600" dirty="0" err="1"/>
              <a:t>Євксінський</a:t>
            </a:r>
            <a:r>
              <a:rPr lang="ru-RU" sz="1600" dirty="0"/>
              <a:t>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07029" y="4831799"/>
            <a:ext cx="74168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1817 — у </a:t>
            </a:r>
            <a:r>
              <a:rPr lang="ru-RU" sz="1600" dirty="0" err="1"/>
              <a:t>Харкові</a:t>
            </a:r>
            <a:r>
              <a:rPr lang="ru-RU" sz="1600" dirty="0"/>
              <a:t> </a:t>
            </a:r>
            <a:r>
              <a:rPr lang="ru-RU" sz="1600" dirty="0" err="1"/>
              <a:t>з'являється</a:t>
            </a:r>
            <a:r>
              <a:rPr lang="ru-RU" sz="1600" dirty="0"/>
              <a:t> </a:t>
            </a:r>
            <a:r>
              <a:rPr lang="ru-RU" sz="1600" dirty="0" err="1"/>
              <a:t>майстерня</a:t>
            </a:r>
            <a:r>
              <a:rPr lang="ru-RU" sz="1600" dirty="0"/>
              <a:t> «</a:t>
            </a:r>
            <a:r>
              <a:rPr lang="ru-RU" sz="1600" dirty="0" err="1"/>
              <a:t>Вмираючий</a:t>
            </a:r>
            <a:r>
              <a:rPr lang="ru-RU" sz="1600" dirty="0"/>
              <a:t> </a:t>
            </a:r>
            <a:r>
              <a:rPr lang="ru-RU" sz="1600" dirty="0" err="1"/>
              <a:t>сфінкс</a:t>
            </a:r>
            <a:r>
              <a:rPr lang="ru-RU" sz="1600" dirty="0"/>
              <a:t>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5176525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1817</a:t>
            </a:r>
            <a:r>
              <a:rPr lang="ru-RU" sz="1600" dirty="0" smtClean="0"/>
              <a:t>— у </a:t>
            </a:r>
            <a:r>
              <a:rPr lang="ru-RU" sz="1600" dirty="0" err="1"/>
              <a:t>Полтаві</a:t>
            </a:r>
            <a:r>
              <a:rPr lang="ru-RU" sz="1600" dirty="0"/>
              <a:t> — </a:t>
            </a:r>
            <a:r>
              <a:rPr lang="ru-RU" sz="1600" u="sng" dirty="0"/>
              <a:t>«</a:t>
            </a:r>
            <a:r>
              <a:rPr lang="ru-RU" sz="1600" u="sng" dirty="0" err="1"/>
              <a:t>Любов</a:t>
            </a:r>
            <a:r>
              <a:rPr lang="ru-RU" sz="1600" u="sng" dirty="0"/>
              <a:t> до </a:t>
            </a:r>
            <a:r>
              <a:rPr lang="ru-RU" sz="1600" u="sng" dirty="0" err="1"/>
              <a:t>істини</a:t>
            </a:r>
            <a:r>
              <a:rPr lang="ru-RU" sz="1600" u="sng" dirty="0"/>
              <a:t>»</a:t>
            </a:r>
            <a:r>
              <a:rPr lang="ru-RU" sz="1600" dirty="0"/>
              <a:t>. До </a:t>
            </a:r>
            <a:r>
              <a:rPr lang="ru-RU" sz="1600" dirty="0" err="1"/>
              <a:t>полтавської</a:t>
            </a:r>
            <a:r>
              <a:rPr lang="ru-RU" sz="1600" dirty="0"/>
              <a:t> </a:t>
            </a:r>
            <a:r>
              <a:rPr lang="ru-RU" sz="1600" dirty="0" err="1"/>
              <a:t>ложі</a:t>
            </a:r>
            <a:r>
              <a:rPr lang="ru-RU" sz="1600" dirty="0"/>
              <a:t> належали </a:t>
            </a:r>
            <a:r>
              <a:rPr lang="ru-RU" sz="1600" dirty="0" err="1"/>
              <a:t>поміщики</a:t>
            </a:r>
            <a:r>
              <a:rPr lang="ru-RU" sz="1600" dirty="0"/>
              <a:t> Кочубей С., </a:t>
            </a:r>
            <a:r>
              <a:rPr lang="ru-RU" sz="1600" dirty="0" err="1"/>
              <a:t>Тарнавський</a:t>
            </a:r>
            <a:r>
              <a:rPr lang="ru-RU" sz="1600" dirty="0"/>
              <a:t> В., Лукашевич Василь Лукич (предводитель дворянства </a:t>
            </a:r>
            <a:r>
              <a:rPr lang="ru-RU" sz="1600" dirty="0" err="1"/>
              <a:t>Переяславського</a:t>
            </a:r>
            <a:r>
              <a:rPr lang="ru-RU" sz="1600" dirty="0"/>
              <a:t> </a:t>
            </a:r>
            <a:r>
              <a:rPr lang="ru-RU" sz="1600" dirty="0" err="1"/>
              <a:t>повіту</a:t>
            </a:r>
            <a:r>
              <a:rPr lang="ru-RU" sz="1600" dirty="0"/>
              <a:t>), </a:t>
            </a:r>
            <a:r>
              <a:rPr lang="ru-RU" sz="1600" dirty="0" err="1"/>
              <a:t>письменник</a:t>
            </a:r>
            <a:r>
              <a:rPr lang="ru-RU" sz="1600" dirty="0"/>
              <a:t> </a:t>
            </a:r>
            <a:r>
              <a:rPr lang="ru-RU" sz="1600" dirty="0" err="1"/>
              <a:t>Котляревський</a:t>
            </a:r>
            <a:r>
              <a:rPr lang="ru-RU" sz="1600" dirty="0"/>
              <a:t> </a:t>
            </a:r>
            <a:r>
              <a:rPr lang="ru-RU" sz="1600" dirty="0" err="1"/>
              <a:t>Іван</a:t>
            </a:r>
            <a:r>
              <a:rPr lang="ru-RU" sz="1600" dirty="0"/>
              <a:t>.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16" y="4544057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16" y="48717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16" y="5214372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23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349005"/>
          </a:xfrm>
        </p:spPr>
        <p:txBody>
          <a:bodyPr>
            <a:normAutofit/>
          </a:bodyPr>
          <a:lstStyle/>
          <a:p>
            <a:pPr algn="just"/>
            <a:r>
              <a:rPr lang="ru-RU" sz="1800" dirty="0"/>
              <a:t>«</a:t>
            </a:r>
            <a:r>
              <a:rPr lang="ru-RU" sz="1800" dirty="0" err="1"/>
              <a:t>Любов</a:t>
            </a:r>
            <a:r>
              <a:rPr lang="ru-RU" sz="1800" dirty="0"/>
              <a:t> до </a:t>
            </a:r>
            <a:r>
              <a:rPr lang="ru-RU" sz="1800" dirty="0" err="1"/>
              <a:t>істини</a:t>
            </a:r>
            <a:r>
              <a:rPr lang="ru-RU" sz="1800" dirty="0"/>
              <a:t>» — </a:t>
            </a:r>
            <a:r>
              <a:rPr lang="ru-RU" sz="1800" dirty="0" err="1"/>
              <a:t>масонська</a:t>
            </a:r>
            <a:r>
              <a:rPr lang="ru-RU" sz="1800" dirty="0"/>
              <a:t> ложа, </a:t>
            </a:r>
            <a:r>
              <a:rPr lang="ru-RU" sz="1800" dirty="0" err="1"/>
              <a:t>що</a:t>
            </a:r>
            <a:r>
              <a:rPr lang="ru-RU" sz="1800" dirty="0"/>
              <a:t> </a:t>
            </a:r>
            <a:r>
              <a:rPr lang="ru-RU" sz="1800" dirty="0" err="1"/>
              <a:t>діяла</a:t>
            </a:r>
            <a:r>
              <a:rPr lang="ru-RU" sz="1800" dirty="0"/>
              <a:t> в </a:t>
            </a:r>
            <a:r>
              <a:rPr lang="ru-RU" sz="1800" dirty="0" err="1"/>
              <a:t>Полтаві</a:t>
            </a:r>
            <a:r>
              <a:rPr lang="ru-RU" sz="1800" dirty="0"/>
              <a:t> в 1818 — 1819 роках</a:t>
            </a:r>
            <a:r>
              <a:rPr lang="ru-RU" sz="1800" dirty="0" smtClean="0"/>
              <a:t>.</a:t>
            </a:r>
            <a:endParaRPr lang="uk-UA" sz="1800" dirty="0" smtClean="0"/>
          </a:p>
          <a:p>
            <a:pPr algn="just"/>
            <a:r>
              <a:rPr lang="uk-UA" sz="1800" dirty="0"/>
              <a:t>Засновник: М. М. </a:t>
            </a:r>
            <a:r>
              <a:rPr lang="uk-UA" sz="1800" dirty="0" smtClean="0"/>
              <a:t>Новиков.</a:t>
            </a:r>
          </a:p>
          <a:p>
            <a:pPr algn="just"/>
            <a:r>
              <a:rPr lang="ru-RU" sz="1800" dirty="0"/>
              <a:t>Члени: М. М. Новиков, С. М. Кочубей, В. В. </a:t>
            </a:r>
            <a:r>
              <a:rPr lang="ru-RU" sz="1800" dirty="0" err="1"/>
              <a:t>Тарновський</a:t>
            </a:r>
            <a:r>
              <a:rPr lang="ru-RU" sz="1800" dirty="0"/>
              <a:t>, Л. М. Дьяков, І. П. </a:t>
            </a:r>
            <a:r>
              <a:rPr lang="ru-RU" sz="1800" dirty="0" err="1" smtClean="0"/>
              <a:t>Котляревський</a:t>
            </a:r>
            <a:endParaRPr lang="ru-RU" sz="1800" dirty="0" smtClean="0"/>
          </a:p>
          <a:p>
            <a:pPr algn="just"/>
            <a:r>
              <a:rPr lang="ru-RU" sz="1800" dirty="0" err="1" smtClean="0"/>
              <a:t>Основна</a:t>
            </a:r>
            <a:r>
              <a:rPr lang="ru-RU" sz="1800" dirty="0" smtClean="0"/>
              <a:t> </a:t>
            </a:r>
            <a:r>
              <a:rPr lang="ru-RU" sz="1800" dirty="0"/>
              <a:t>тема </a:t>
            </a:r>
            <a:r>
              <a:rPr lang="ru-RU" sz="1800" dirty="0" err="1"/>
              <a:t>бесід</a:t>
            </a:r>
            <a:r>
              <a:rPr lang="ru-RU" sz="1800" dirty="0"/>
              <a:t> у </a:t>
            </a:r>
            <a:r>
              <a:rPr lang="ru-RU" sz="1800" dirty="0" err="1"/>
              <a:t>ложі</a:t>
            </a:r>
            <a:r>
              <a:rPr lang="ru-RU" sz="1800" dirty="0"/>
              <a:t> — </a:t>
            </a:r>
            <a:r>
              <a:rPr lang="ru-RU" sz="1800" dirty="0" err="1"/>
              <a:t>можливі</a:t>
            </a:r>
            <a:r>
              <a:rPr lang="ru-RU" sz="1800" dirty="0"/>
              <a:t> </a:t>
            </a:r>
            <a:r>
              <a:rPr lang="ru-RU" sz="1800" dirty="0" err="1"/>
              <a:t>реформи</a:t>
            </a:r>
            <a:r>
              <a:rPr lang="ru-RU" sz="1800" dirty="0"/>
              <a:t> </a:t>
            </a:r>
            <a:r>
              <a:rPr lang="ru-RU" sz="1800" dirty="0" err="1"/>
              <a:t>Олександра</a:t>
            </a:r>
            <a:r>
              <a:rPr lang="ru-RU" sz="1800" dirty="0"/>
              <a:t> І та </a:t>
            </a:r>
            <a:r>
              <a:rPr lang="ru-RU" sz="1800" dirty="0" err="1"/>
              <a:t>їх</a:t>
            </a:r>
            <a:r>
              <a:rPr lang="ru-RU" sz="1800" dirty="0"/>
              <a:t> </a:t>
            </a:r>
            <a:r>
              <a:rPr lang="ru-RU" sz="1800" dirty="0" err="1"/>
              <a:t>наслідки</a:t>
            </a:r>
            <a:r>
              <a:rPr lang="ru-RU" sz="1800" dirty="0"/>
              <a:t> для </a:t>
            </a:r>
            <a:r>
              <a:rPr lang="ru-RU" sz="1800" dirty="0" err="1"/>
              <a:t>Полтавської</a:t>
            </a:r>
            <a:r>
              <a:rPr lang="ru-RU" sz="1800" dirty="0"/>
              <a:t> </a:t>
            </a:r>
            <a:r>
              <a:rPr lang="ru-RU" sz="1800" dirty="0" err="1"/>
              <a:t>губернії</a:t>
            </a:r>
            <a:r>
              <a:rPr lang="ru-RU" sz="1800" dirty="0"/>
              <a:t>. На </a:t>
            </a:r>
            <a:r>
              <a:rPr lang="ru-RU" sz="1800" dirty="0" err="1"/>
              <a:t>засіданнях</a:t>
            </a:r>
            <a:r>
              <a:rPr lang="ru-RU" sz="1800" dirty="0"/>
              <a:t> </a:t>
            </a:r>
            <a:r>
              <a:rPr lang="ru-RU" sz="1800" dirty="0" err="1"/>
              <a:t>йшлося</a:t>
            </a:r>
            <a:r>
              <a:rPr lang="ru-RU" sz="1800" dirty="0"/>
              <a:t> про </a:t>
            </a:r>
            <a:r>
              <a:rPr lang="ru-RU" sz="1800" dirty="0" err="1"/>
              <a:t>повернення</a:t>
            </a:r>
            <a:r>
              <a:rPr lang="ru-RU" sz="1800" dirty="0"/>
              <a:t> селян до прав </a:t>
            </a:r>
            <a:r>
              <a:rPr lang="ru-RU" sz="1800" dirty="0" err="1"/>
              <a:t>козаків</a:t>
            </a:r>
            <a:r>
              <a:rPr lang="ru-RU" sz="1800" dirty="0"/>
              <a:t>, характер </a:t>
            </a:r>
            <a:r>
              <a:rPr lang="ru-RU" sz="1800" dirty="0" err="1"/>
              <a:t>політичних</a:t>
            </a:r>
            <a:r>
              <a:rPr lang="ru-RU" sz="1800" dirty="0"/>
              <a:t> і </a:t>
            </a:r>
            <a:r>
              <a:rPr lang="ru-RU" sz="1800" dirty="0" err="1"/>
              <a:t>економічних</a:t>
            </a:r>
            <a:r>
              <a:rPr lang="ru-RU" sz="1800" dirty="0"/>
              <a:t> </a:t>
            </a:r>
            <a:r>
              <a:rPr lang="ru-RU" sz="1800" dirty="0" err="1"/>
              <a:t>зв'язків</a:t>
            </a:r>
            <a:r>
              <a:rPr lang="ru-RU" sz="1800" dirty="0"/>
              <a:t> </a:t>
            </a:r>
            <a:r>
              <a:rPr lang="ru-RU" sz="1800" dirty="0" err="1"/>
              <a:t>Полтавської</a:t>
            </a:r>
            <a:r>
              <a:rPr lang="ru-RU" sz="1800" dirty="0"/>
              <a:t> </a:t>
            </a:r>
            <a:r>
              <a:rPr lang="ru-RU" sz="1800" dirty="0" err="1"/>
              <a:t>губернії</a:t>
            </a:r>
            <a:r>
              <a:rPr lang="ru-RU" sz="1800" dirty="0"/>
              <a:t> з </a:t>
            </a:r>
            <a:r>
              <a:rPr lang="ru-RU" sz="1800" dirty="0" err="1"/>
              <a:t>ін</a:t>
            </a:r>
            <a:r>
              <a:rPr lang="ru-RU" sz="1800" dirty="0"/>
              <a:t>. </a:t>
            </a:r>
            <a:r>
              <a:rPr lang="ru-RU" sz="1800" dirty="0" err="1"/>
              <a:t>регіонами</a:t>
            </a:r>
            <a:r>
              <a:rPr lang="ru-RU" sz="1800" dirty="0"/>
              <a:t> </a:t>
            </a:r>
            <a:r>
              <a:rPr lang="ru-RU" sz="1800" dirty="0" err="1"/>
              <a:t>Росії</a:t>
            </a:r>
            <a:r>
              <a:rPr lang="ru-RU" sz="1800" dirty="0" smtClean="0"/>
              <a:t>.</a:t>
            </a:r>
          </a:p>
          <a:p>
            <a:pPr algn="just"/>
            <a:r>
              <a:rPr lang="ru-RU" sz="1800" dirty="0" err="1"/>
              <a:t>Вбачаючи</a:t>
            </a:r>
            <a:r>
              <a:rPr lang="ru-RU" sz="1800" dirty="0"/>
              <a:t> у </a:t>
            </a:r>
            <a:r>
              <a:rPr lang="ru-RU" sz="1800" dirty="0" err="1"/>
              <a:t>засіданнях</a:t>
            </a:r>
            <a:r>
              <a:rPr lang="ru-RU" sz="1800" dirty="0"/>
              <a:t> </a:t>
            </a:r>
            <a:r>
              <a:rPr lang="ru-RU" sz="1800" dirty="0" err="1"/>
              <a:t>ложі</a:t>
            </a:r>
            <a:r>
              <a:rPr lang="ru-RU" sz="1800" dirty="0"/>
              <a:t> </a:t>
            </a:r>
            <a:r>
              <a:rPr lang="ru-RU" sz="1800" dirty="0" err="1"/>
              <a:t>антицарські</a:t>
            </a:r>
            <a:r>
              <a:rPr lang="ru-RU" sz="1800" dirty="0"/>
              <a:t> та </a:t>
            </a:r>
            <a:r>
              <a:rPr lang="ru-RU" sz="1800" dirty="0" err="1"/>
              <a:t>сепаратистські</a:t>
            </a:r>
            <a:r>
              <a:rPr lang="ru-RU" sz="1800" dirty="0"/>
              <a:t> </a:t>
            </a:r>
            <a:r>
              <a:rPr lang="ru-RU" sz="1800" dirty="0" err="1"/>
              <a:t>устремлення</a:t>
            </a:r>
            <a:r>
              <a:rPr lang="ru-RU" sz="1800" dirty="0"/>
              <a:t> </a:t>
            </a:r>
            <a:r>
              <a:rPr lang="ru-RU" sz="1800" dirty="0" err="1"/>
              <a:t>Олександр</a:t>
            </a:r>
            <a:r>
              <a:rPr lang="ru-RU" sz="1800" dirty="0"/>
              <a:t> І наказав </a:t>
            </a:r>
            <a:r>
              <a:rPr lang="ru-RU" sz="1800" dirty="0" err="1"/>
              <a:t>закрити</a:t>
            </a:r>
            <a:r>
              <a:rPr lang="ru-RU" sz="1800" dirty="0"/>
              <a:t> ложу. </a:t>
            </a:r>
            <a:r>
              <a:rPr lang="ru-RU" sz="1800" dirty="0" err="1"/>
              <a:t>Ніяких</a:t>
            </a:r>
            <a:r>
              <a:rPr lang="ru-RU" sz="1800" dirty="0"/>
              <a:t> </a:t>
            </a:r>
            <a:r>
              <a:rPr lang="ru-RU" sz="1800" dirty="0" err="1"/>
              <a:t>акцій</a:t>
            </a:r>
            <a:r>
              <a:rPr lang="ru-RU" sz="1800" dirty="0"/>
              <a:t> </a:t>
            </a:r>
            <a:r>
              <a:rPr lang="ru-RU" sz="1800" dirty="0" err="1"/>
              <a:t>щодо</a:t>
            </a:r>
            <a:r>
              <a:rPr lang="ru-RU" sz="1800" dirty="0"/>
              <a:t> </a:t>
            </a:r>
            <a:r>
              <a:rPr lang="ru-RU" sz="1800" dirty="0" err="1"/>
              <a:t>членів</a:t>
            </a:r>
            <a:r>
              <a:rPr lang="ru-RU" sz="1800" dirty="0"/>
              <a:t> </a:t>
            </a:r>
            <a:r>
              <a:rPr lang="ru-RU" sz="1800" dirty="0" err="1"/>
              <a:t>ложі</a:t>
            </a:r>
            <a:r>
              <a:rPr lang="ru-RU" sz="1800" dirty="0"/>
              <a:t> «</a:t>
            </a:r>
            <a:r>
              <a:rPr lang="ru-RU" sz="1800" dirty="0" err="1"/>
              <a:t>Любов</a:t>
            </a:r>
            <a:r>
              <a:rPr lang="ru-RU" sz="1800" dirty="0"/>
              <a:t> до </a:t>
            </a:r>
            <a:r>
              <a:rPr lang="ru-RU" sz="1800" dirty="0" err="1"/>
              <a:t>істини</a:t>
            </a:r>
            <a:r>
              <a:rPr lang="ru-RU" sz="1800" dirty="0"/>
              <a:t>» вчинено не </a:t>
            </a:r>
            <a:r>
              <a:rPr lang="ru-RU" sz="1800" dirty="0" err="1"/>
              <a:t>було</a:t>
            </a:r>
            <a:r>
              <a:rPr lang="ru-RU" sz="1800" dirty="0"/>
              <a:t>.</a:t>
            </a:r>
            <a:endParaRPr lang="ru-RU" sz="18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 smtClean="0"/>
              <a:t>Про полтавську ложу «Любов до істини»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0452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800" dirty="0"/>
              <a:t>До складу </a:t>
            </a:r>
            <a:r>
              <a:rPr lang="ru-RU" sz="1800" dirty="0" err="1"/>
              <a:t>масонських</a:t>
            </a:r>
            <a:r>
              <a:rPr lang="ru-RU" sz="1800" dirty="0"/>
              <a:t> лож входили </a:t>
            </a:r>
            <a:r>
              <a:rPr lang="ru-RU" sz="1800" dirty="0" err="1"/>
              <a:t>головним</a:t>
            </a:r>
            <a:r>
              <a:rPr lang="ru-RU" sz="1800" dirty="0"/>
              <a:t> чином </a:t>
            </a:r>
            <a:r>
              <a:rPr lang="ru-RU" sz="1800" dirty="0" err="1"/>
              <a:t>елітні</a:t>
            </a:r>
            <a:r>
              <a:rPr lang="ru-RU" sz="1800" dirty="0"/>
              <a:t> </a:t>
            </a:r>
            <a:r>
              <a:rPr lang="ru-RU" sz="1800" dirty="0" err="1"/>
              <a:t>верстви</a:t>
            </a:r>
            <a:r>
              <a:rPr lang="ru-RU" sz="1800" dirty="0"/>
              <a:t> </a:t>
            </a:r>
            <a:r>
              <a:rPr lang="ru-RU" sz="1800" dirty="0" err="1"/>
              <a:t>населення</a:t>
            </a:r>
            <a:r>
              <a:rPr lang="ru-RU" sz="1800" dirty="0"/>
              <a:t>, </a:t>
            </a:r>
            <a:r>
              <a:rPr lang="ru-RU" sz="1800" dirty="0" err="1"/>
              <a:t>насамперед</a:t>
            </a:r>
            <a:r>
              <a:rPr lang="ru-RU" sz="1800" dirty="0"/>
              <a:t> </a:t>
            </a:r>
            <a:r>
              <a:rPr lang="ru-RU" sz="1800" dirty="0" err="1"/>
              <a:t>представники</a:t>
            </a:r>
            <a:r>
              <a:rPr lang="ru-RU" sz="1800" dirty="0"/>
              <a:t> </a:t>
            </a:r>
            <a:r>
              <a:rPr lang="ru-RU" sz="1800" dirty="0" err="1"/>
              <a:t>дворянської</a:t>
            </a:r>
            <a:r>
              <a:rPr lang="ru-RU" sz="1800" dirty="0"/>
              <a:t> </a:t>
            </a:r>
            <a:r>
              <a:rPr lang="ru-RU" sz="1800" dirty="0" err="1"/>
              <a:t>аристократії</a:t>
            </a:r>
            <a:r>
              <a:rPr lang="ru-RU" sz="1800" dirty="0"/>
              <a:t>, </a:t>
            </a:r>
            <a:r>
              <a:rPr lang="ru-RU" sz="1800" dirty="0" err="1"/>
              <a:t>офіцери</a:t>
            </a:r>
            <a:r>
              <a:rPr lang="ru-RU" sz="1800" dirty="0"/>
              <a:t>. Ложа </a:t>
            </a:r>
            <a:r>
              <a:rPr lang="ru-RU" sz="1800" dirty="0" err="1"/>
              <a:t>безсмертя</a:t>
            </a:r>
            <a:r>
              <a:rPr lang="ru-RU" sz="1800" dirty="0"/>
              <a:t> </a:t>
            </a:r>
            <a:r>
              <a:rPr lang="ru-RU" sz="1800" dirty="0" err="1"/>
              <a:t>організована</a:t>
            </a:r>
            <a:r>
              <a:rPr lang="ru-RU" sz="1800" dirty="0"/>
              <a:t> </a:t>
            </a:r>
            <a:r>
              <a:rPr lang="ru-RU" sz="1800" dirty="0" err="1"/>
              <a:t>російськими</a:t>
            </a:r>
            <a:r>
              <a:rPr lang="ru-RU" sz="1800" dirty="0"/>
              <a:t> </a:t>
            </a:r>
            <a:r>
              <a:rPr lang="ru-RU" sz="1800" dirty="0" err="1"/>
              <a:t>офіцерами</a:t>
            </a:r>
            <a:r>
              <a:rPr lang="ru-RU" sz="1800" dirty="0"/>
              <a:t> разом з </a:t>
            </a:r>
            <a:r>
              <a:rPr lang="ru-RU" sz="1800" dirty="0" err="1"/>
              <a:t>польськими</a:t>
            </a:r>
            <a:r>
              <a:rPr lang="ru-RU" sz="1800" dirty="0"/>
              <a:t>, </a:t>
            </a:r>
            <a:r>
              <a:rPr lang="ru-RU" sz="1800" dirty="0" err="1"/>
              <a:t>котрі</a:t>
            </a:r>
            <a:r>
              <a:rPr lang="ru-RU" sz="1800" dirty="0"/>
              <a:t> </a:t>
            </a:r>
            <a:r>
              <a:rPr lang="ru-RU" sz="1800" dirty="0" err="1"/>
              <a:t>об'єднувалися</a:t>
            </a:r>
            <a:r>
              <a:rPr lang="ru-RU" sz="1800" dirty="0"/>
              <a:t> </a:t>
            </a:r>
            <a:r>
              <a:rPr lang="ru-RU" sz="1800" dirty="0" err="1"/>
              <a:t>навколо</a:t>
            </a:r>
            <a:r>
              <a:rPr lang="ru-RU" sz="1800" dirty="0"/>
              <a:t> </a:t>
            </a:r>
            <a:r>
              <a:rPr lang="ru-RU" sz="1800" dirty="0" err="1"/>
              <a:t>ложі</a:t>
            </a:r>
            <a:r>
              <a:rPr lang="ru-RU" sz="1800" dirty="0"/>
              <a:t> «Великий </a:t>
            </a:r>
            <a:r>
              <a:rPr lang="ru-RU" sz="1800" dirty="0" err="1"/>
              <a:t>схід</a:t>
            </a:r>
            <a:r>
              <a:rPr lang="ru-RU" sz="1800" dirty="0"/>
              <a:t>».</a:t>
            </a:r>
          </a:p>
          <a:p>
            <a:pPr algn="just"/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 smtClean="0"/>
              <a:t>Члени лож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9069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err="1"/>
              <a:t>Відомі</a:t>
            </a:r>
            <a:r>
              <a:rPr lang="ru-RU" dirty="0"/>
              <a:t> </a:t>
            </a:r>
            <a:r>
              <a:rPr lang="ru-RU" sz="4000" dirty="0" err="1"/>
              <a:t>українські</a:t>
            </a:r>
            <a:r>
              <a:rPr lang="ru-RU" dirty="0"/>
              <a:t> </a:t>
            </a:r>
            <a:r>
              <a:rPr lang="ru-RU" sz="4000" dirty="0" err="1"/>
              <a:t>масони</a:t>
            </a:r>
            <a:endParaRPr lang="ru-RU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1728192" cy="231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2925" y="4371095"/>
            <a:ext cx="1829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М. </a:t>
            </a:r>
            <a:r>
              <a:rPr lang="uk-UA" sz="1600" dirty="0" smtClean="0"/>
              <a:t>Грушевський</a:t>
            </a:r>
            <a:endParaRPr lang="ru-RU" sz="1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072600"/>
            <a:ext cx="1762894" cy="2336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27784" y="4371095"/>
            <a:ext cx="176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С. </a:t>
            </a:r>
            <a:r>
              <a:rPr lang="uk-UA" sz="1600" dirty="0" smtClean="0"/>
              <a:t>Петлюра</a:t>
            </a:r>
            <a:endParaRPr lang="ru-RU" sz="16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398" y="2099300"/>
            <a:ext cx="1736601" cy="231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00398" y="4371095"/>
            <a:ext cx="1843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І. </a:t>
            </a:r>
            <a:r>
              <a:rPr lang="uk-UA" sz="1600" dirty="0" smtClean="0"/>
              <a:t>Котляревський</a:t>
            </a:r>
            <a:endParaRPr lang="ru-RU" sz="16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099300"/>
            <a:ext cx="1723121" cy="231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88224" y="4373576"/>
            <a:ext cx="1723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К. </a:t>
            </a:r>
            <a:r>
              <a:rPr lang="uk-UA" sz="1600" dirty="0" smtClean="0"/>
              <a:t>Розумовський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91748" y="4829610"/>
            <a:ext cx="76277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 також:</a:t>
            </a:r>
          </a:p>
          <a:p>
            <a:r>
              <a:rPr lang="uk-UA" dirty="0" err="1" smtClean="0"/>
              <a:t>-Сергій</a:t>
            </a:r>
            <a:r>
              <a:rPr lang="uk-UA" dirty="0" smtClean="0"/>
              <a:t> </a:t>
            </a:r>
            <a:r>
              <a:rPr lang="uk-UA" dirty="0" err="1" smtClean="0"/>
              <a:t>Моркотун</a:t>
            </a:r>
            <a:r>
              <a:rPr lang="uk-UA" dirty="0" smtClean="0"/>
              <a:t> ( один з </a:t>
            </a:r>
            <a:r>
              <a:rPr lang="uk-UA" dirty="0" err="1" smtClean="0"/>
              <a:t>найвисокопоставленіших</a:t>
            </a:r>
            <a:r>
              <a:rPr lang="uk-UA" dirty="0" smtClean="0"/>
              <a:t> масонів України);</a:t>
            </a:r>
          </a:p>
          <a:p>
            <a:r>
              <a:rPr lang="ru-RU" dirty="0" smtClean="0"/>
              <a:t>-Ханенки;</a:t>
            </a:r>
          </a:p>
          <a:p>
            <a:r>
              <a:rPr lang="uk-UA" dirty="0" err="1" smtClean="0"/>
              <a:t>-Терещенки</a:t>
            </a:r>
            <a:r>
              <a:rPr lang="uk-UA" dirty="0" smtClean="0"/>
              <a:t>;</a:t>
            </a:r>
          </a:p>
          <a:p>
            <a:r>
              <a:rPr lang="uk-UA" dirty="0" smtClean="0"/>
              <a:t>-</a:t>
            </a:r>
            <a:r>
              <a:rPr lang="ru-RU" dirty="0" err="1" smtClean="0"/>
              <a:t>Ланжерон</a:t>
            </a:r>
            <a:r>
              <a:rPr lang="ru-RU" dirty="0" smtClean="0"/>
              <a:t> (</a:t>
            </a:r>
            <a:r>
              <a:rPr lang="ru-RU" dirty="0" err="1" smtClean="0"/>
              <a:t>другий</a:t>
            </a:r>
            <a:r>
              <a:rPr lang="ru-RU" dirty="0" smtClean="0"/>
              <a:t> </a:t>
            </a:r>
            <a:r>
              <a:rPr lang="ru-RU" dirty="0"/>
              <a:t>мер </a:t>
            </a:r>
            <a:r>
              <a:rPr lang="ru-RU" dirty="0" err="1"/>
              <a:t>Одеси</a:t>
            </a:r>
            <a:r>
              <a:rPr lang="ru-RU" dirty="0"/>
              <a:t> та </a:t>
            </a:r>
            <a:r>
              <a:rPr lang="ru-RU" dirty="0" err="1"/>
              <a:t>керівник</a:t>
            </a:r>
            <a:r>
              <a:rPr lang="ru-RU" dirty="0"/>
              <a:t> </a:t>
            </a:r>
            <a:r>
              <a:rPr lang="ru-RU" dirty="0" err="1"/>
              <a:t>Новоросійського</a:t>
            </a:r>
            <a:r>
              <a:rPr lang="ru-RU" dirty="0"/>
              <a:t> </a:t>
            </a:r>
            <a:r>
              <a:rPr lang="ru-RU" dirty="0" smtClean="0"/>
              <a:t>краю) та </a:t>
            </a:r>
            <a:r>
              <a:rPr lang="ru-RU" dirty="0" err="1" smtClean="0"/>
              <a:t>ін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2051720" y="5517232"/>
            <a:ext cx="360040" cy="432048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627784" y="5517232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accent5">
                    <a:lumMod val="75000"/>
                  </a:schemeClr>
                </a:solidFill>
              </a:rPr>
              <a:t>Промислові роди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22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1600" dirty="0" err="1"/>
              <a:t>Українське</a:t>
            </a:r>
            <a:r>
              <a:rPr lang="ru-RU" sz="1600" dirty="0"/>
              <a:t> масонство, будучи за </a:t>
            </a:r>
            <a:r>
              <a:rPr lang="ru-RU" sz="1600" dirty="0" err="1"/>
              <a:t>походженням</a:t>
            </a:r>
            <a:r>
              <a:rPr lang="ru-RU" sz="1600" dirty="0"/>
              <a:t> чужим, </a:t>
            </a:r>
            <a:r>
              <a:rPr lang="ru-RU" sz="1600" dirty="0" err="1"/>
              <a:t>мусило</a:t>
            </a:r>
            <a:r>
              <a:rPr lang="ru-RU" sz="1600" dirty="0"/>
              <a:t> </a:t>
            </a:r>
            <a:r>
              <a:rPr lang="ru-RU" sz="1600" dirty="0" err="1"/>
              <a:t>рахуватися</a:t>
            </a:r>
            <a:r>
              <a:rPr lang="ru-RU" sz="1600" dirty="0"/>
              <a:t> з </a:t>
            </a:r>
            <a:r>
              <a:rPr lang="ru-RU" sz="1600" dirty="0" err="1"/>
              <a:t>українськими</a:t>
            </a:r>
            <a:r>
              <a:rPr lang="ru-RU" sz="1600" dirty="0"/>
              <a:t> </a:t>
            </a:r>
            <a:r>
              <a:rPr lang="ru-RU" sz="1600" dirty="0" err="1"/>
              <a:t>особливостями</a:t>
            </a:r>
            <a:r>
              <a:rPr lang="ru-RU" sz="1600" dirty="0"/>
              <a:t> і </a:t>
            </a:r>
            <a:r>
              <a:rPr lang="ru-RU" sz="1600" dirty="0" err="1"/>
              <a:t>поставити</a:t>
            </a:r>
            <a:r>
              <a:rPr lang="ru-RU" sz="1600" dirty="0"/>
              <a:t> </a:t>
            </a:r>
            <a:r>
              <a:rPr lang="ru-RU" sz="1600" dirty="0" err="1"/>
              <a:t>врешті</a:t>
            </a:r>
            <a:r>
              <a:rPr lang="ru-RU" sz="1600" dirty="0"/>
              <a:t> </a:t>
            </a:r>
            <a:r>
              <a:rPr lang="ru-RU" sz="1600" dirty="0" err="1"/>
              <a:t>решт</a:t>
            </a:r>
            <a:r>
              <a:rPr lang="ru-RU" sz="1600" dirty="0"/>
              <a:t> на порядок </a:t>
            </a:r>
            <a:r>
              <a:rPr lang="ru-RU" sz="1600" dirty="0" err="1"/>
              <a:t>денний</a:t>
            </a:r>
            <a:r>
              <a:rPr lang="ru-RU" sz="1600" dirty="0"/>
              <a:t> </a:t>
            </a:r>
            <a:r>
              <a:rPr lang="ru-RU" sz="1600" dirty="0" err="1"/>
              <a:t>національне</a:t>
            </a:r>
            <a:r>
              <a:rPr lang="ru-RU" sz="1600" dirty="0"/>
              <a:t> </a:t>
            </a:r>
            <a:r>
              <a:rPr lang="ru-RU" sz="1600" dirty="0" err="1"/>
              <a:t>питання</a:t>
            </a:r>
            <a:r>
              <a:rPr lang="ru-RU" sz="1600" dirty="0"/>
              <a:t>. Лукашевич Василь Лукич </a:t>
            </a:r>
            <a:r>
              <a:rPr lang="ru-RU" sz="1600" dirty="0" err="1"/>
              <a:t>намагався</a:t>
            </a:r>
            <a:r>
              <a:rPr lang="ru-RU" sz="1600" dirty="0"/>
              <a:t> </a:t>
            </a:r>
            <a:r>
              <a:rPr lang="ru-RU" sz="1600" dirty="0" err="1"/>
              <a:t>утворити</a:t>
            </a:r>
            <a:r>
              <a:rPr lang="ru-RU" sz="1600" dirty="0"/>
              <a:t> </a:t>
            </a:r>
            <a:r>
              <a:rPr lang="ru-RU" sz="1600" dirty="0" err="1"/>
              <a:t>Малоросійське</a:t>
            </a:r>
            <a:r>
              <a:rPr lang="ru-RU" sz="1600" dirty="0"/>
              <a:t> </a:t>
            </a:r>
            <a:r>
              <a:rPr lang="ru-RU" sz="1600" dirty="0" err="1"/>
              <a:t>товариство</a:t>
            </a:r>
            <a:r>
              <a:rPr lang="ru-RU" sz="1600" dirty="0"/>
              <a:t>, </a:t>
            </a:r>
            <a:r>
              <a:rPr lang="ru-RU" sz="1600" dirty="0" err="1"/>
              <a:t>що</a:t>
            </a:r>
            <a:r>
              <a:rPr lang="ru-RU" sz="1600" dirty="0"/>
              <a:t> ставило </a:t>
            </a:r>
            <a:r>
              <a:rPr lang="ru-RU" sz="1600" dirty="0" err="1"/>
              <a:t>собі</a:t>
            </a:r>
            <a:r>
              <a:rPr lang="ru-RU" sz="1600" dirty="0"/>
              <a:t> за мету </a:t>
            </a:r>
            <a:r>
              <a:rPr lang="ru-RU" sz="1600" dirty="0" err="1"/>
              <a:t>створення</a:t>
            </a:r>
            <a:r>
              <a:rPr lang="ru-RU" sz="1600" dirty="0"/>
              <a:t> </a:t>
            </a:r>
            <a:r>
              <a:rPr lang="ru-RU" sz="1600" dirty="0" err="1"/>
              <a:t>української</a:t>
            </a:r>
            <a:r>
              <a:rPr lang="ru-RU" sz="1600" dirty="0"/>
              <a:t> </a:t>
            </a:r>
            <a:r>
              <a:rPr lang="ru-RU" sz="1600" dirty="0" err="1"/>
              <a:t>самостійної</a:t>
            </a:r>
            <a:r>
              <a:rPr lang="ru-RU" sz="1600" dirty="0"/>
              <a:t> </a:t>
            </a:r>
            <a:r>
              <a:rPr lang="ru-RU" sz="1600" dirty="0" err="1"/>
              <a:t>держави</a:t>
            </a:r>
            <a:r>
              <a:rPr lang="ru-RU" sz="1600" dirty="0"/>
              <a:t>.. В той же час в </a:t>
            </a:r>
            <a:r>
              <a:rPr lang="ru-RU" sz="1600" dirty="0" err="1"/>
              <a:t>Києві</a:t>
            </a:r>
            <a:r>
              <a:rPr lang="ru-RU" sz="1600" dirty="0"/>
              <a:t> </a:t>
            </a:r>
            <a:r>
              <a:rPr lang="ru-RU" sz="1600" dirty="0" err="1"/>
              <a:t>виникла</a:t>
            </a:r>
            <a:r>
              <a:rPr lang="ru-RU" sz="1600" dirty="0"/>
              <a:t> ложа «</a:t>
            </a:r>
            <a:r>
              <a:rPr lang="ru-RU" sz="1600" dirty="0" err="1"/>
              <a:t>Об'єднаних</a:t>
            </a:r>
            <a:r>
              <a:rPr lang="ru-RU" sz="1600" dirty="0"/>
              <a:t> </a:t>
            </a:r>
            <a:r>
              <a:rPr lang="ru-RU" sz="1600" dirty="0" err="1"/>
              <a:t>слов'ян</a:t>
            </a:r>
            <a:r>
              <a:rPr lang="ru-RU" sz="1600" dirty="0"/>
              <a:t>», до </a:t>
            </a:r>
            <a:r>
              <a:rPr lang="ru-RU" sz="1600" dirty="0" err="1"/>
              <a:t>якої</a:t>
            </a:r>
            <a:r>
              <a:rPr lang="ru-RU" sz="1600" dirty="0"/>
              <a:t> належали </a:t>
            </a:r>
            <a:r>
              <a:rPr lang="ru-RU" sz="1600" dirty="0" err="1"/>
              <a:t>здебільшого</a:t>
            </a:r>
            <a:r>
              <a:rPr lang="ru-RU" sz="1600" dirty="0"/>
              <a:t> </a:t>
            </a:r>
            <a:r>
              <a:rPr lang="ru-RU" sz="1600" dirty="0" err="1"/>
              <a:t>польські</a:t>
            </a:r>
            <a:r>
              <a:rPr lang="ru-RU" sz="1600" dirty="0"/>
              <a:t> </a:t>
            </a:r>
            <a:r>
              <a:rPr lang="ru-RU" sz="1600" dirty="0" err="1"/>
              <a:t>поміщики</a:t>
            </a:r>
            <a:r>
              <a:rPr lang="ru-RU" sz="1600" dirty="0"/>
              <a:t> і </a:t>
            </a:r>
            <a:r>
              <a:rPr lang="ru-RU" sz="1600" dirty="0" err="1"/>
              <a:t>російська</a:t>
            </a:r>
            <a:r>
              <a:rPr lang="ru-RU" sz="1600" dirty="0"/>
              <a:t> </a:t>
            </a:r>
            <a:r>
              <a:rPr lang="ru-RU" sz="1600" dirty="0" err="1"/>
              <a:t>інтелігенція</a:t>
            </a:r>
            <a:r>
              <a:rPr lang="ru-RU" sz="1600" dirty="0"/>
              <a:t>, </a:t>
            </a:r>
            <a:r>
              <a:rPr lang="ru-RU" sz="1600" dirty="0" err="1"/>
              <a:t>українці</a:t>
            </a:r>
            <a:r>
              <a:rPr lang="ru-RU" sz="1600" dirty="0"/>
              <a:t>. Члени ложи у </a:t>
            </a:r>
            <a:r>
              <a:rPr lang="ru-RU" sz="1600" dirty="0" err="1"/>
              <a:t>своїй</a:t>
            </a:r>
            <a:r>
              <a:rPr lang="ru-RU" sz="1600" dirty="0"/>
              <a:t> </a:t>
            </a:r>
            <a:r>
              <a:rPr lang="ru-RU" sz="1600" dirty="0" err="1"/>
              <a:t>програмі</a:t>
            </a:r>
            <a:r>
              <a:rPr lang="ru-RU" sz="1600" dirty="0"/>
              <a:t> </a:t>
            </a:r>
            <a:r>
              <a:rPr lang="ru-RU" sz="1600" dirty="0" err="1"/>
              <a:t>прагнули</a:t>
            </a:r>
            <a:r>
              <a:rPr lang="ru-RU" sz="1600" dirty="0"/>
              <a:t> до </a:t>
            </a:r>
            <a:r>
              <a:rPr lang="ru-RU" sz="1600" dirty="0" err="1"/>
              <a:t>утвердження</a:t>
            </a:r>
            <a:r>
              <a:rPr lang="ru-RU" sz="1600" dirty="0"/>
              <a:t> </a:t>
            </a:r>
            <a:r>
              <a:rPr lang="ru-RU" sz="1600" dirty="0" err="1"/>
              <a:t>дружніх</a:t>
            </a:r>
            <a:r>
              <a:rPr lang="ru-RU" sz="1600" dirty="0"/>
              <a:t> </a:t>
            </a:r>
            <a:r>
              <a:rPr lang="ru-RU" sz="1600" dirty="0" err="1"/>
              <a:t>стосунків</a:t>
            </a:r>
            <a:r>
              <a:rPr lang="ru-RU" sz="1600" dirty="0"/>
              <a:t> і </a:t>
            </a:r>
            <a:r>
              <a:rPr lang="ru-RU" sz="1600" dirty="0" err="1"/>
              <a:t>взаємодії</a:t>
            </a:r>
            <a:r>
              <a:rPr lang="ru-RU" sz="1600" dirty="0"/>
              <a:t> </a:t>
            </a:r>
            <a:r>
              <a:rPr lang="ru-RU" sz="1600" dirty="0" err="1"/>
              <a:t>між</a:t>
            </a:r>
            <a:r>
              <a:rPr lang="ru-RU" sz="1600" dirty="0"/>
              <a:t> </a:t>
            </a:r>
            <a:r>
              <a:rPr lang="ru-RU" sz="1600" dirty="0" err="1"/>
              <a:t>трьома</a:t>
            </a:r>
            <a:r>
              <a:rPr lang="ru-RU" sz="1600" dirty="0"/>
              <a:t> </a:t>
            </a:r>
            <a:r>
              <a:rPr lang="ru-RU" sz="1600" dirty="0" err="1" smtClean="0"/>
              <a:t>слов'янськими</a:t>
            </a:r>
            <a:r>
              <a:rPr lang="ru-RU" sz="1600" dirty="0" smtClean="0"/>
              <a:t> народами.</a:t>
            </a:r>
          </a:p>
          <a:p>
            <a:pPr marL="0" indent="0" algn="just">
              <a:buNone/>
            </a:pPr>
            <a:r>
              <a:rPr lang="uk-UA" sz="1800" dirty="0" smtClean="0"/>
              <a:t>  </a:t>
            </a:r>
            <a:r>
              <a:rPr lang="uk-UA" sz="1800" dirty="0"/>
              <a:t> </a:t>
            </a:r>
            <a:r>
              <a:rPr lang="uk-UA" sz="1800" dirty="0" smtClean="0"/>
              <a:t> </a:t>
            </a:r>
            <a:r>
              <a:rPr lang="uk-UA" sz="1800" u="sng" dirty="0" smtClean="0"/>
              <a:t>ПРОТЕ</a:t>
            </a:r>
            <a:r>
              <a:rPr lang="uk-UA" sz="1800" dirty="0" smtClean="0"/>
              <a:t>:</a:t>
            </a:r>
          </a:p>
          <a:p>
            <a:pPr marL="0" indent="0" algn="ctr">
              <a:buNone/>
            </a:pPr>
            <a:r>
              <a:rPr lang="ru-RU" sz="1800" u="sng" dirty="0"/>
              <a:t>1819 року </a:t>
            </a:r>
            <a:r>
              <a:rPr lang="ru-RU" sz="1800" u="sng" dirty="0" err="1"/>
              <a:t>масонські</a:t>
            </a:r>
            <a:r>
              <a:rPr lang="ru-RU" sz="1800" u="sng" dirty="0"/>
              <a:t> ложи в </a:t>
            </a:r>
            <a:r>
              <a:rPr lang="ru-RU" sz="1800" u="sng" dirty="0" err="1"/>
              <a:t>Україні</a:t>
            </a:r>
            <a:r>
              <a:rPr lang="ru-RU" sz="1800" u="sng" dirty="0"/>
              <a:t> заборонили, </a:t>
            </a:r>
            <a:r>
              <a:rPr lang="ru-RU" sz="1800" u="sng" dirty="0" err="1"/>
              <a:t>це</a:t>
            </a:r>
            <a:r>
              <a:rPr lang="ru-RU" sz="1800" u="sng" dirty="0"/>
              <a:t> </a:t>
            </a:r>
            <a:r>
              <a:rPr lang="ru-RU" sz="1800" u="sng" dirty="0" err="1"/>
              <a:t>сталося</a:t>
            </a:r>
            <a:r>
              <a:rPr lang="ru-RU" sz="1800" u="sng" dirty="0"/>
              <a:t> на три роки </a:t>
            </a:r>
            <a:r>
              <a:rPr lang="ru-RU" sz="1800" u="sng" dirty="0" err="1"/>
              <a:t>раніше</a:t>
            </a:r>
            <a:r>
              <a:rPr lang="ru-RU" sz="1800" u="sng" dirty="0"/>
              <a:t> заборони </a:t>
            </a:r>
            <a:r>
              <a:rPr lang="ru-RU" sz="1800" u="sng" dirty="0" err="1"/>
              <a:t>діяльності</a:t>
            </a:r>
            <a:r>
              <a:rPr lang="ru-RU" sz="1800" u="sng" dirty="0"/>
              <a:t> </a:t>
            </a:r>
            <a:r>
              <a:rPr lang="ru-RU" sz="1800" u="sng" dirty="0" err="1"/>
              <a:t>масонів</a:t>
            </a:r>
            <a:r>
              <a:rPr lang="ru-RU" sz="1800" u="sng" dirty="0"/>
              <a:t> у </a:t>
            </a:r>
            <a:r>
              <a:rPr lang="ru-RU" sz="1800" u="sng" dirty="0" err="1"/>
              <a:t>Росії</a:t>
            </a:r>
            <a:r>
              <a:rPr lang="ru-RU" sz="1800" u="sng" dirty="0"/>
              <a:t>. 1822 року </a:t>
            </a:r>
            <a:r>
              <a:rPr lang="ru-RU" sz="1800" u="sng" dirty="0" err="1"/>
              <a:t>царський</a:t>
            </a:r>
            <a:r>
              <a:rPr lang="ru-RU" sz="1800" u="sng" dirty="0"/>
              <a:t> уряд </a:t>
            </a:r>
            <a:r>
              <a:rPr lang="ru-RU" sz="1800" u="sng" dirty="0" err="1"/>
              <a:t>видав</a:t>
            </a:r>
            <a:r>
              <a:rPr lang="ru-RU" sz="1800" u="sng" dirty="0"/>
              <a:t> указ про </a:t>
            </a:r>
            <a:r>
              <a:rPr lang="ru-RU" sz="1800" u="sng" dirty="0" err="1"/>
              <a:t>заборону</a:t>
            </a:r>
            <a:r>
              <a:rPr lang="ru-RU" sz="1800" u="sng" dirty="0"/>
              <a:t> </a:t>
            </a:r>
            <a:r>
              <a:rPr lang="ru-RU" sz="1800" u="sng" dirty="0" err="1"/>
              <a:t>всіх</a:t>
            </a:r>
            <a:r>
              <a:rPr lang="ru-RU" sz="1800" u="sng" dirty="0"/>
              <a:t> </a:t>
            </a:r>
            <a:r>
              <a:rPr lang="ru-RU" sz="1800" u="sng" dirty="0" err="1"/>
              <a:t>таємних</a:t>
            </a:r>
            <a:r>
              <a:rPr lang="ru-RU" sz="1800" u="sng" dirty="0"/>
              <a:t> </a:t>
            </a:r>
            <a:r>
              <a:rPr lang="ru-RU" sz="1800" u="sng" dirty="0" err="1"/>
              <a:t>організацій</a:t>
            </a:r>
            <a:r>
              <a:rPr lang="ru-RU" sz="1800" u="sng" dirty="0"/>
              <a:t>, </a:t>
            </a:r>
            <a:r>
              <a:rPr lang="ru-RU" sz="1800" u="sng" dirty="0" err="1"/>
              <a:t>насамперед</a:t>
            </a:r>
            <a:r>
              <a:rPr lang="ru-RU" sz="1800" u="sng" dirty="0"/>
              <a:t> </a:t>
            </a:r>
            <a:r>
              <a:rPr lang="ru-RU" sz="1800" u="sng" dirty="0" err="1"/>
              <a:t>масонських</a:t>
            </a:r>
            <a:r>
              <a:rPr lang="ru-RU" sz="1800" u="sng" dirty="0"/>
              <a:t> лож</a:t>
            </a:r>
            <a:r>
              <a:rPr lang="ru-RU" sz="1800" u="sng" dirty="0" smtClean="0"/>
              <a:t>.</a:t>
            </a:r>
          </a:p>
          <a:p>
            <a:pPr marL="0" indent="0" algn="ctr">
              <a:buNone/>
            </a:pPr>
            <a:endParaRPr lang="ru-RU" sz="1800" u="sng" dirty="0" smtClean="0"/>
          </a:p>
          <a:p>
            <a:pPr marL="0" indent="0" algn="ctr">
              <a:buNone/>
            </a:pPr>
            <a:r>
              <a:rPr lang="uk-UA" sz="1800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Загалом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масонський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рух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Україні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був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значно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слабкішим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ніж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у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Європі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Масони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Україні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діяли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пасивно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, не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узгоджено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, без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чіткої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ідейної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</a:rPr>
              <a:t>основи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.)</a:t>
            </a:r>
            <a:endParaRPr lang="uk-UA" sz="18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ru-RU" sz="1800" u="sng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72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156</TotalTime>
  <Words>710</Words>
  <Application>Microsoft Office PowerPoint</Application>
  <PresentationFormat>Экран (4:3)</PresentationFormat>
  <Paragraphs>67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Твердый переплет</vt:lpstr>
      <vt:lpstr>Презентация PowerPoint</vt:lpstr>
      <vt:lpstr>Що таке масонство?</vt:lpstr>
      <vt:lpstr>Поява масонства в Україні</vt:lpstr>
      <vt:lpstr> Перші масони і масонські ложі в Україні</vt:lpstr>
      <vt:lpstr>Масонські ложи України </vt:lpstr>
      <vt:lpstr>Про полтавську ложу «Любов до істини»</vt:lpstr>
      <vt:lpstr>Члени лож</vt:lpstr>
      <vt:lpstr>Відомі українські масони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15</cp:revision>
  <dcterms:modified xsi:type="dcterms:W3CDTF">2016-10-16T19:16:46Z</dcterms:modified>
</cp:coreProperties>
</file>