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5" r:id="rId1"/>
  </p:sldMasterIdLst>
  <p:sldIdLst>
    <p:sldId id="256" r:id="rId2"/>
    <p:sldId id="258" r:id="rId3"/>
    <p:sldId id="257" r:id="rId4"/>
    <p:sldId id="259" r:id="rId5"/>
    <p:sldId id="293" r:id="rId6"/>
    <p:sldId id="261" r:id="rId7"/>
    <p:sldId id="262" r:id="rId8"/>
    <p:sldId id="294" r:id="rId9"/>
    <p:sldId id="292" r:id="rId10"/>
    <p:sldId id="295" r:id="rId11"/>
    <p:sldId id="265" r:id="rId12"/>
    <p:sldId id="267" r:id="rId13"/>
    <p:sldId id="268" r:id="rId14"/>
    <p:sldId id="270" r:id="rId15"/>
    <p:sldId id="271" r:id="rId16"/>
    <p:sldId id="272" r:id="rId17"/>
    <p:sldId id="274" r:id="rId18"/>
    <p:sldId id="275" r:id="rId19"/>
    <p:sldId id="276" r:id="rId20"/>
    <p:sldId id="266" r:id="rId21"/>
    <p:sldId id="279" r:id="rId22"/>
    <p:sldId id="278" r:id="rId23"/>
    <p:sldId id="280" r:id="rId24"/>
    <p:sldId id="281" r:id="rId25"/>
    <p:sldId id="282" r:id="rId26"/>
    <p:sldId id="284" r:id="rId27"/>
    <p:sldId id="283" r:id="rId28"/>
    <p:sldId id="289" r:id="rId29"/>
    <p:sldId id="286" r:id="rId30"/>
    <p:sldId id="288" r:id="rId31"/>
    <p:sldId id="287" r:id="rId32"/>
    <p:sldId id="290" r:id="rId33"/>
    <p:sldId id="291" r:id="rId34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2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82095" y="1811864"/>
            <a:ext cx="5751272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82095" y="3598328"/>
            <a:ext cx="5751272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70869" y="5054602"/>
            <a:ext cx="729382" cy="279400"/>
          </a:xfrm>
        </p:spPr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095" y="5054602"/>
            <a:ext cx="4403598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85427" y="5054602"/>
            <a:ext cx="447940" cy="279400"/>
          </a:xfrm>
        </p:spPr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188144" y="3471329"/>
            <a:ext cx="553917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081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938" y="4815415"/>
            <a:ext cx="7365295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11782" y="1032934"/>
            <a:ext cx="7682439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74938" y="5382153"/>
            <a:ext cx="7365295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54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938" y="906873"/>
            <a:ext cx="7365295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4937" y="4275666"/>
            <a:ext cx="7365297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85005" y="4140199"/>
            <a:ext cx="715696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159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5528" y="982132"/>
            <a:ext cx="6933604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33550" y="3352800"/>
            <a:ext cx="6383865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4935" y="4343401"/>
            <a:ext cx="7365300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920800" y="905362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69629" y="2827870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85005" y="4140199"/>
            <a:ext cx="71451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0836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941" y="3308581"/>
            <a:ext cx="7365289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4940" y="4777381"/>
            <a:ext cx="736529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564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868" y="982132"/>
            <a:ext cx="6852265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74940" y="3639312"/>
            <a:ext cx="7365291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4937" y="4529667"/>
            <a:ext cx="7365297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51232" y="896895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87280" y="2607728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85005" y="3429000"/>
            <a:ext cx="71451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320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937" y="982132"/>
            <a:ext cx="7365295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74940" y="3566160"/>
            <a:ext cx="7365291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4938" y="4470401"/>
            <a:ext cx="7365295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85009" y="3429000"/>
            <a:ext cx="715695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1573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4937" y="2490136"/>
            <a:ext cx="7365297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85005" y="2354670"/>
            <a:ext cx="715695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498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6389" y="906874"/>
            <a:ext cx="1753841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4940" y="906874"/>
            <a:ext cx="5325135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765971" y="906874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968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85005" y="2354670"/>
            <a:ext cx="714516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87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004" y="1641413"/>
            <a:ext cx="7145162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5004" y="3734860"/>
            <a:ext cx="7145162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385005" y="3599392"/>
            <a:ext cx="714516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3990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85004" y="2356260"/>
            <a:ext cx="71451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7874" y="2487168"/>
            <a:ext cx="361569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2248" y="2487168"/>
            <a:ext cx="361569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995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4940" y="2658533"/>
            <a:ext cx="361569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4940" y="3243262"/>
            <a:ext cx="361569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8651" y="2658533"/>
            <a:ext cx="361569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8651" y="3243262"/>
            <a:ext cx="361569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385005" y="2354670"/>
            <a:ext cx="71451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777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938" y="915338"/>
            <a:ext cx="7365296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85005" y="2354670"/>
            <a:ext cx="71451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5373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535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937" y="1388534"/>
            <a:ext cx="27481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401" y="982133"/>
            <a:ext cx="4176834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74937" y="3031065"/>
            <a:ext cx="27481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85005" y="2912533"/>
            <a:ext cx="252806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550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937" y="1883832"/>
            <a:ext cx="3934886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14992" y="1032933"/>
            <a:ext cx="3173585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74938" y="3255432"/>
            <a:ext cx="3934884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769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74938" y="915338"/>
            <a:ext cx="7365295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4937" y="2490136"/>
            <a:ext cx="7365297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6393" y="5960533"/>
            <a:ext cx="124397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4D82B5C-00D0-45EC-AA3B-8B8EE332EF55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74938" y="5960533"/>
            <a:ext cx="5530056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1765" y="5960533"/>
            <a:ext cx="428469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C34E3BF-5526-43AB-9049-DF42439F58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87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  <p:sldLayoutId id="2147483928" r:id="rId13"/>
    <p:sldLayoutId id="2147483929" r:id="rId14"/>
    <p:sldLayoutId id="2147483930" r:id="rId15"/>
    <p:sldLayoutId id="2147483931" r:id="rId16"/>
    <p:sldLayoutId id="214748393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3"/>
          <a:stretch/>
        </p:blipFill>
        <p:spPr>
          <a:xfrm>
            <a:off x="736837" y="609600"/>
            <a:ext cx="8516345" cy="56137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4526" y="5577048"/>
            <a:ext cx="4745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Міфи і легенди історії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0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09" y="518520"/>
            <a:ext cx="6332561" cy="584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78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ext Box 2"/>
          <p:cNvSpPr txBox="1">
            <a:spLocks noChangeArrowheads="1"/>
          </p:cNvSpPr>
          <p:nvPr/>
        </p:nvSpPr>
        <p:spPr bwMode="auto">
          <a:xfrm>
            <a:off x="876254" y="430103"/>
            <a:ext cx="819542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 dirty="0"/>
              <a:t>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Род - 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верховний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владика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Всесвіту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712481" y="887303"/>
            <a:ext cx="8785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нього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слов'яни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зверталися через будь-яке  Божество, як до  прадіда свого роду і родоначальника Богів. </a:t>
            </a:r>
            <a:endParaRPr lang="uk-UA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1013" name="Picture 5" descr="Бог Ро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54" y="1595328"/>
            <a:ext cx="3599730" cy="5128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5" descr="8833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696" y="1595328"/>
            <a:ext cx="3672978" cy="50890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991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boginya_l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230" y="196178"/>
            <a:ext cx="4509834" cy="6408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765106" y="584309"/>
            <a:ext cx="3887787" cy="5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Лада — богиня кохання й шлюбу, мати Богів, старша Рожаниця, Богиня світової гармонії, покровителька пологів, жінок, дітей, шлюбу, любові, жіночих справ, врожаю, родючості. Жіноче втілення Рода, дружина Сварога. Всі Богині - це її уособлення та прояви. </a:t>
            </a:r>
          </a:p>
          <a:p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руці вона тримає червоне яблуко з виноградною лозою. Немовля при цьому символізує Явлений (втілений) світ, а яблуко (або яйце)- початок усього сущого, камінь Алатир (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Сварогу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Сонячний хрест). 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415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Text Box 2"/>
          <p:cNvSpPr txBox="1">
            <a:spLocks noChangeArrowheads="1"/>
          </p:cNvSpPr>
          <p:nvPr/>
        </p:nvSpPr>
        <p:spPr bwMode="auto">
          <a:xfrm>
            <a:off x="5323587" y="1480665"/>
            <a:ext cx="41458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dirty="0"/>
              <a:t>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Леля (Ляля) - богиня 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весни</a:t>
            </a:r>
            <a:endParaRPr lang="uk-UA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5632783" y="2759311"/>
            <a:ext cx="35274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Вона була  пов'язана з весняним відродженням природи, початком польових робіт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77157" name="Picture 5" descr="Ле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674689"/>
            <a:ext cx="4497388" cy="53292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5037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ext Box 2"/>
          <p:cNvSpPr txBox="1">
            <a:spLocks noChangeArrowheads="1"/>
          </p:cNvSpPr>
          <p:nvPr/>
        </p:nvSpPr>
        <p:spPr bwMode="auto">
          <a:xfrm>
            <a:off x="5360455" y="1060794"/>
            <a:ext cx="36126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 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Сварог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батько Небесний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5203825" y="2245531"/>
            <a:ext cx="3925888" cy="3339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uk-UA" altLang="ru-RU" sz="2000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Сварог був у слов'ян богом Неба, батьком всього живого.  Сварог – батько багатьох богів  (Перун, </a:t>
            </a:r>
            <a:r>
              <a:rPr lang="uk-UA" altLang="ru-RU" sz="2000" b="1" dirty="0" err="1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Даждбог-Радегаст</a:t>
            </a:r>
            <a:r>
              <a:rPr lang="uk-UA" altLang="ru-RU" sz="2000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, Огонь-</a:t>
            </a:r>
            <a:r>
              <a:rPr lang="uk-UA" altLang="ru-RU" sz="2000" b="1" dirty="0" err="1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Рарог</a:t>
            </a:r>
            <a:r>
              <a:rPr lang="uk-UA" altLang="ru-RU" sz="2000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-</a:t>
            </a:r>
            <a:r>
              <a:rPr lang="uk-UA" altLang="ru-RU" sz="2000" b="1" dirty="0" err="1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Семаргл</a:t>
            </a:r>
            <a:r>
              <a:rPr lang="uk-UA" altLang="ru-RU" sz="2000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); бог вогняної стихії .</a:t>
            </a:r>
          </a:p>
          <a:p>
            <a:pPr algn="just" eaLnBrk="1" hangingPunct="1">
              <a:spcBef>
                <a:spcPct val="50000"/>
              </a:spcBef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Сварог створив Землю; створив сушу и океани; створив нових богів і небесних воїнів.</a:t>
            </a:r>
          </a:p>
          <a:p>
            <a:pPr algn="ctr" eaLnBrk="1" hangingPunct="1">
              <a:spcBef>
                <a:spcPct val="50000"/>
              </a:spcBef>
            </a:pPr>
            <a:endParaRPr lang="uk-UA" altLang="ru-RU" sz="1400" b="1" i="1" dirty="0"/>
          </a:p>
        </p:txBody>
      </p:sp>
      <p:pic>
        <p:nvPicPr>
          <p:cNvPr id="8196" name="Picture 5" descr="Бог Сваро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7" y="678656"/>
            <a:ext cx="4032250" cy="5688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6211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736980" y="407746"/>
            <a:ext cx="8570794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Сварог  - бог вогню.</a:t>
            </a:r>
          </a:p>
          <a:p>
            <a:pPr eaLnBrk="1" hangingPunct="1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Сварог подарив людям вогонь небесний (Сонце – Ра) и вогонь земний (вогонь домашнього вогнища), на якому можна приготувати їжу  і у якого можна зігрітися ,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навчив людей готувати з молока сир – священну їжу, дар Богів.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3061" name="Picture 5" descr="Сварог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82" y="2038962"/>
            <a:ext cx="3978660" cy="470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svaro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792" y="1906865"/>
            <a:ext cx="2630700" cy="4840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74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ext Box 2"/>
          <p:cNvSpPr txBox="1">
            <a:spLocks noChangeArrowheads="1"/>
          </p:cNvSpPr>
          <p:nvPr/>
        </p:nvSpPr>
        <p:spPr bwMode="auto">
          <a:xfrm>
            <a:off x="5474671" y="1095185"/>
            <a:ext cx="3744912" cy="389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Сварог скинув з неба на землю  плуг і ярмо, щоб люди могли обробляти землю; бойову сокиру і меч, щоб цю землю захищати від ворогів , і чашу для приготування в ній священного напою і їжі .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endParaRPr lang="uk-UA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 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Сварога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приходится на 14 листопада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>
              <a:spcBef>
                <a:spcPct val="50000"/>
              </a:spcBef>
            </a:pPr>
            <a:endParaRPr lang="uk-UA" altLang="ru-RU" dirty="0"/>
          </a:p>
        </p:txBody>
      </p:sp>
      <p:pic>
        <p:nvPicPr>
          <p:cNvPr id="174084" name="Picture 4" descr="Сварог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58" y="182531"/>
            <a:ext cx="4781873" cy="6482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6707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41696" y="365030"/>
            <a:ext cx="3538538" cy="6107112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50000"/>
              </a:lnSpc>
            </a:pPr>
            <a:r>
              <a:rPr lang="uk-UA" altLang="ru-RU" sz="1600" b="1" i="1" dirty="0">
                <a:ln>
                  <a:noFill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uk-UA" altLang="ru-RU" sz="1600" b="1" i="1" dirty="0">
                <a:ln>
                  <a:noFill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uk-UA" altLang="ru-RU" sz="1600" b="1" dirty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ПЕРУ́Н — БОЖЕСТВО </a:t>
            </a:r>
            <a:r>
              <a:rPr lang="uk-UA" altLang="ru-RU" sz="1600" b="1" dirty="0" smtClean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ДАВНЬОРУСЬКОЇ </a:t>
            </a:r>
            <a:r>
              <a:rPr lang="uk-UA" altLang="ru-RU" sz="1600" b="1" dirty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ЯЗИЧНИЦЬКОЇ МІФОЛОГІЇ, ПОКРОВИТЕЛЬ КНЯЗЯ І ДРУЖИНИ, ЙМОВІРНО, БОГ ВІЙНИ. </a:t>
            </a:r>
            <a:r>
              <a:rPr lang="uk-UA" altLang="ru-RU" sz="1600" b="1" dirty="0" smtClean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ТАКОЖ </a:t>
            </a:r>
            <a:r>
              <a:rPr lang="uk-UA" altLang="ru-RU" sz="1600" b="1" dirty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БОГ-ГРОМОВЕРЖЕЦЬ, БОГ ГРОЗИ, ГРОМУ І БЛИСКАВКИ. </a:t>
            </a:r>
            <a:br>
              <a:rPr lang="uk-UA" altLang="ru-RU" sz="1600" b="1" dirty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uk-UA" altLang="ru-RU" sz="1600" b="1" dirty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uk-UA" altLang="ru-RU" sz="1600" b="1" dirty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uk-UA" altLang="ru-RU" sz="1600" b="1" dirty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ПЕРУН БУВ В  БОГОМ-ВОЇНОМ,  ВТІЛЕННЯМ ВЕСНЯНИХ ГРОЗ.</a:t>
            </a:r>
            <a:br>
              <a:rPr lang="uk-UA" altLang="ru-RU" sz="1600" b="1" dirty="0">
                <a:ln>
                  <a:noFill/>
                </a:ln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altLang="ru-RU" sz="2900" dirty="0">
                <a:ln>
                  <a:noFill/>
                </a:ln>
              </a:rPr>
              <a:t/>
            </a:r>
            <a:br>
              <a:rPr lang="ru-RU" altLang="ru-RU" sz="2900" dirty="0">
                <a:ln>
                  <a:noFill/>
                </a:ln>
              </a:rPr>
            </a:br>
            <a:endParaRPr lang="ru-RU" altLang="ru-RU" sz="2900" dirty="0">
              <a:ln>
                <a:noFill/>
              </a:ln>
            </a:endParaRPr>
          </a:p>
        </p:txBody>
      </p:sp>
      <p:pic>
        <p:nvPicPr>
          <p:cNvPr id="12291" name="Picture 4" descr="20080816_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757" y="262841"/>
            <a:ext cx="4464496" cy="6311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6983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3bcce-364260600peru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288" y="175857"/>
            <a:ext cx="4490210" cy="6552489"/>
          </a:xfrm>
          <a:prstGeom prst="rect">
            <a:avLst/>
          </a:prstGeom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696036" y="1506776"/>
            <a:ext cx="4148920" cy="326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uk-UA" altLang="ru-RU" sz="2000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Зброя Перуна: «громова стріла» або «чортів палець» (</a:t>
            </a:r>
            <a:r>
              <a:rPr lang="uk-UA" altLang="ru-RU" sz="2000" b="1" dirty="0" err="1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камені</a:t>
            </a:r>
            <a:r>
              <a:rPr lang="uk-UA" altLang="ru-RU" sz="2000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-белемніти), спис-блискавка, меч або шабля, ритуальні топірці-сокири, палиці. Коли Перун метає каміння та стріли на землю, виникає гроза.</a:t>
            </a:r>
          </a:p>
          <a:p>
            <a:pPr algn="just">
              <a:lnSpc>
                <a:spcPct val="80000"/>
              </a:lnSpc>
            </a:pPr>
            <a:endParaRPr lang="uk-UA" altLang="ru-RU" sz="2000" b="1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uk-UA" altLang="ru-RU" sz="2000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Пересування: колісниця Перуна, кінь Перуна, колесо Перуна («громовий знак», тобто колесо з шістьма спицями).</a:t>
            </a:r>
          </a:p>
          <a:p>
            <a:pPr algn="just">
              <a:lnSpc>
                <a:spcPct val="80000"/>
              </a:lnSpc>
            </a:pPr>
            <a:endParaRPr lang="uk-UA" altLang="ru-RU" b="1" i="1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9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4" descr="1241089854_ve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340" y="2464584"/>
            <a:ext cx="5338722" cy="4140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848990" y="500063"/>
            <a:ext cx="8426450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Велес, Волос — в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язичницькій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слов'янській міфології — бог торгівлі, музики, мистецтва, поезії, скотарства,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тваринництва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підземного світу. Він є опікуном худоби та асоціюється із багатством та магічними силами світу духів. </a:t>
            </a:r>
          </a:p>
          <a:p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Зображався Велес зі сопілкою у руках (сопілка миру).</a:t>
            </a:r>
          </a:p>
          <a:p>
            <a:pPr>
              <a:lnSpc>
                <a:spcPct val="80000"/>
              </a:lnSpc>
            </a:pPr>
            <a:r>
              <a:rPr lang="uk-UA" altLang="ru-RU" b="1" i="1" dirty="0"/>
              <a:t> </a:t>
            </a:r>
            <a:endParaRPr lang="ru-RU" altLang="ru-RU" dirty="0"/>
          </a:p>
        </p:txBody>
      </p:sp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848990" y="2052663"/>
            <a:ext cx="3477350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легендою, коли між полянами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древлянами зчинилася кривава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січа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межу» (побоїще не міг </a:t>
            </a:r>
          </a:p>
          <a:p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зупинити навіть Перун зі своїми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блискавками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з'явився Велес і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заграв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сопілці. Гра була такою</a:t>
            </a:r>
          </a:p>
          <a:p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чарівною, що воїни обох сторін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опустили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мечі й побраталися. 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712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" t="3406"/>
          <a:stretch/>
        </p:blipFill>
        <p:spPr>
          <a:xfrm>
            <a:off x="-13648" y="0"/>
            <a:ext cx="99196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8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9296" y="5525028"/>
            <a:ext cx="84911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Мокоша — давньоукраїнська богиня родючості, жіночого рукоділля, мистецтва і води. Заступниця вагітних і породілей. Кожна п’ятниця в давніх українців була днем Мокоші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3" y="535135"/>
            <a:ext cx="7883660" cy="498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1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tribo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899" y="245660"/>
            <a:ext cx="4445861" cy="6387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750628" y="767523"/>
            <a:ext cx="41898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Стрибог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Стрибо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Стриба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Стривер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— бог вітру (вихору, бурі), точніше, дід і володар вітрів. Його атрибути: лук і стріли.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28"/>
          <a:stretch/>
        </p:blipFill>
        <p:spPr>
          <a:xfrm>
            <a:off x="545911" y="2517806"/>
            <a:ext cx="4394580" cy="372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28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7779066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993" y="404665"/>
            <a:ext cx="4230687" cy="6020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773088" y="1696423"/>
            <a:ext cx="360045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Дажбог, або 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Даждьбог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сонячне божество у східних слов'ян. Податель добра і багатства, божество достатку. Опікун громади й народу («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наділитель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також «доля», «щастя», «майно»).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95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" r="6282"/>
          <a:stretch/>
        </p:blipFill>
        <p:spPr>
          <a:xfrm>
            <a:off x="696036" y="595724"/>
            <a:ext cx="8539853" cy="561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5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"/>
          <a:stretch/>
        </p:blipFill>
        <p:spPr>
          <a:xfrm>
            <a:off x="668740" y="620475"/>
            <a:ext cx="8570794" cy="561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5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9"/>
          <a:stretch/>
        </p:blipFill>
        <p:spPr>
          <a:xfrm>
            <a:off x="682388" y="633482"/>
            <a:ext cx="5868536" cy="55613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60601" y="2579427"/>
            <a:ext cx="228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Лісовик. 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охоронець 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хазяїн лісу.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1" r="9453"/>
          <a:stretch/>
        </p:blipFill>
        <p:spPr bwMode="auto">
          <a:xfrm>
            <a:off x="2920621" y="565350"/>
            <a:ext cx="6318913" cy="563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901" y="1897038"/>
            <a:ext cx="23337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Домовик , 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добрий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дух, 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охоронець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дому 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всього, що є 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ньому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30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1" y="612859"/>
            <a:ext cx="4860130" cy="5624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41493" y="2483893"/>
            <a:ext cx="25365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Водяник. 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повелитель 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водної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стихії.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32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67" y="748352"/>
            <a:ext cx="6667500" cy="5334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1" b="3483"/>
          <a:stretch/>
        </p:blipFill>
        <p:spPr>
          <a:xfrm>
            <a:off x="4766791" y="257601"/>
            <a:ext cx="4992751" cy="631550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259295" y="586854"/>
            <a:ext cx="1501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Русалка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71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8" b="5868"/>
          <a:stretch/>
        </p:blipFill>
        <p:spPr>
          <a:xfrm>
            <a:off x="736978" y="586853"/>
            <a:ext cx="8459144" cy="566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64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4025" y="1135822"/>
            <a:ext cx="9034818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681" indent="397604" algn="just">
              <a:lnSpc>
                <a:spcPct val="107000"/>
              </a:lnSpc>
            </a:pPr>
            <a:r>
              <a:rPr lang="uk-UA" sz="2600" b="1" i="1" dirty="0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-- то було (між них) три брати: одному ім’я </a:t>
            </a:r>
            <a:r>
              <a:rPr lang="uk-UA" sz="2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Кий</a:t>
            </a:r>
            <a:r>
              <a:rPr lang="uk-UA" sz="2600" b="1" i="1" dirty="0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, а другому – Щек, а третьому – Хорив і сестра їх Либідь. І сидів </a:t>
            </a:r>
            <a:r>
              <a:rPr lang="uk-UA" sz="2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Кий</a:t>
            </a:r>
            <a:r>
              <a:rPr lang="uk-UA" sz="2600" b="1" i="1" dirty="0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 на горі, де нині узвіз </a:t>
            </a:r>
            <a:r>
              <a:rPr lang="uk-UA" sz="2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Борич</a:t>
            </a:r>
            <a:r>
              <a:rPr lang="uk-UA" sz="2600" b="1" i="1" dirty="0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, а Щек сидів на горі, яка нині зветься </a:t>
            </a:r>
            <a:r>
              <a:rPr lang="uk-UA" sz="2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Щековицею</a:t>
            </a:r>
            <a:r>
              <a:rPr lang="uk-UA" sz="2600" b="1" i="1" dirty="0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, а Хорив – на третій горі, од чого й прозвалася вона </a:t>
            </a:r>
            <a:r>
              <a:rPr lang="uk-UA" sz="2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Хоривицею</a:t>
            </a:r>
            <a:r>
              <a:rPr lang="uk-UA" sz="2600" b="1" i="1" dirty="0">
                <a:latin typeface="Times New Roman" panose="02020603050405020304" pitchFamily="18" charset="0"/>
                <a:ea typeface="Calibri" panose="020F0502020204030204" pitchFamily="34" charset="0"/>
                <a:cs typeface="Vrinda" panose="020B0502040204020203" pitchFamily="34" charset="0"/>
              </a:rPr>
              <a:t>. Зробили вони городок на честь брата  їх найстаршого назвали його Києвом. І був довкола ліс і бір великий, і ловили вони звірину. Були ж вони мужами мудрими й тямущими і називалися полянами. Од них ото є поляни в Києві й до сьогодні.</a:t>
            </a:r>
          </a:p>
          <a:p>
            <a:pPr marL="97681" indent="397604" algn="r">
              <a:lnSpc>
                <a:spcPct val="107000"/>
              </a:lnSpc>
            </a:pPr>
            <a:endParaRPr lang="uk-UA" sz="2600" dirty="0" smtClean="0"/>
          </a:p>
          <a:p>
            <a:pPr marL="97681" indent="397604" algn="r">
              <a:lnSpc>
                <a:spcPct val="107000"/>
              </a:lnSpc>
            </a:pPr>
            <a:r>
              <a:rPr lang="uk-UA" sz="2600" dirty="0" smtClean="0"/>
              <a:t>(</a:t>
            </a:r>
            <a:r>
              <a:rPr lang="uk-UA" sz="2600" dirty="0"/>
              <a:t>Повість минулих літ)</a:t>
            </a:r>
            <a:endParaRPr lang="ru-RU" sz="2600" b="1" dirty="0"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22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25" y="81886"/>
            <a:ext cx="4766276" cy="48469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226" y="81886"/>
            <a:ext cx="4863952" cy="63894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225" y="3012845"/>
            <a:ext cx="4863953" cy="36722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25" y="3256128"/>
            <a:ext cx="4572000" cy="3429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1865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39" y="552620"/>
            <a:ext cx="8159573" cy="571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2" y="514783"/>
            <a:ext cx="8443067" cy="577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95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1" b="6982"/>
          <a:stretch/>
        </p:blipFill>
        <p:spPr>
          <a:xfrm>
            <a:off x="695466" y="532264"/>
            <a:ext cx="8530420" cy="55000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28144" y="5882186"/>
            <a:ext cx="1882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Далі буде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00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6" y="586853"/>
            <a:ext cx="8570794" cy="563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80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06" y="887105"/>
            <a:ext cx="9395198" cy="4954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72899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00" y="1273996"/>
            <a:ext cx="8498791" cy="31069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2382" y="4858603"/>
            <a:ext cx="45288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Княгиня Ольга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41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27" y="624385"/>
            <a:ext cx="8461611" cy="564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7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" r="4524"/>
          <a:stretch/>
        </p:blipFill>
        <p:spPr>
          <a:xfrm>
            <a:off x="450376" y="859631"/>
            <a:ext cx="9007523" cy="513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719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" b="3343"/>
          <a:stretch/>
        </p:blipFill>
        <p:spPr>
          <a:xfrm>
            <a:off x="696037" y="586853"/>
            <a:ext cx="8570792" cy="567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8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236</TotalTime>
  <Words>597</Words>
  <Application>Microsoft Office PowerPoint</Application>
  <PresentationFormat>Лист A4 (210x297 мм)</PresentationFormat>
  <Paragraphs>45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Arial</vt:lpstr>
      <vt:lpstr>Calibri</vt:lpstr>
      <vt:lpstr>Garamond</vt:lpstr>
      <vt:lpstr>Times New Roman</vt:lpstr>
      <vt:lpstr>Verdana</vt:lpstr>
      <vt:lpstr>Vrinda</vt:lpstr>
      <vt:lpstr>Wingdings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ПЕРУ́Н — БОЖЕСТВО  ДАВНЬОРУСЬКОЇ ЯЗИЧНИЦЬКОЇ МІФОЛОГІЇ, ПОКРОВИТЕЛЬ КНЯЗЯ І ДРУЖИНИ, ЙМОВІРНО, БОГ ВІЙНИ. ТАКОЖ БОГ-ГРОМОВЕРЖЕЦЬ, БОГ ГРОЗИ, ГРОМУ І БЛИСКАВКИ.   ПЕРУН БУВ В  БОГОМ-ВОЇНОМ,  ВТІЛЕННЯМ ВЕСНЯНИХ ГРОЗ.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20</cp:revision>
  <dcterms:created xsi:type="dcterms:W3CDTF">2017-11-12T15:52:46Z</dcterms:created>
  <dcterms:modified xsi:type="dcterms:W3CDTF">2017-11-12T21:36:24Z</dcterms:modified>
</cp:coreProperties>
</file>