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-26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січень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Лист1!$A$2:$A$6</c:f>
              <c:strCache>
                <c:ptCount val="5"/>
                <c:pt idx="0">
                  <c:v>народилось 1932</c:v>
                </c:pt>
                <c:pt idx="1">
                  <c:v>померло 1932</c:v>
                </c:pt>
                <c:pt idx="3">
                  <c:v>народилось 1933</c:v>
                </c:pt>
                <c:pt idx="4">
                  <c:v>померло 1933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73.994000000000042</c:v>
                </c:pt>
                <c:pt idx="1">
                  <c:v>31.690999999999999</c:v>
                </c:pt>
                <c:pt idx="3">
                  <c:v>36.725000000000023</c:v>
                </c:pt>
                <c:pt idx="4">
                  <c:v>43.900999999999996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лютий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Лист1!$A$2:$A$6</c:f>
              <c:strCache>
                <c:ptCount val="5"/>
                <c:pt idx="0">
                  <c:v>народилось 1932</c:v>
                </c:pt>
                <c:pt idx="1">
                  <c:v>померло 1932</c:v>
                </c:pt>
                <c:pt idx="3">
                  <c:v>народилось 1933</c:v>
                </c:pt>
                <c:pt idx="4">
                  <c:v>померло 1933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62.663000000000011</c:v>
                </c:pt>
                <c:pt idx="1">
                  <c:v>35.403999999999996</c:v>
                </c:pt>
                <c:pt idx="3">
                  <c:v>27.712</c:v>
                </c:pt>
                <c:pt idx="4">
                  <c:v>60.632000000000012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березень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Лист1!$A$2:$A$6</c:f>
              <c:strCache>
                <c:ptCount val="5"/>
                <c:pt idx="0">
                  <c:v>народилось 1932</c:v>
                </c:pt>
                <c:pt idx="1">
                  <c:v>померло 1932</c:v>
                </c:pt>
                <c:pt idx="3">
                  <c:v>народилось 1933</c:v>
                </c:pt>
                <c:pt idx="4">
                  <c:v>померло 1933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60.416000000000004</c:v>
                </c:pt>
                <c:pt idx="1">
                  <c:v>43.1</c:v>
                </c:pt>
                <c:pt idx="3">
                  <c:v>25.401</c:v>
                </c:pt>
                <c:pt idx="4">
                  <c:v>135.767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квітень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cat>
            <c:strRef>
              <c:f>Лист1!$A$2:$A$6</c:f>
              <c:strCache>
                <c:ptCount val="5"/>
                <c:pt idx="0">
                  <c:v>народилось 1932</c:v>
                </c:pt>
                <c:pt idx="1">
                  <c:v>померло 1932</c:v>
                </c:pt>
                <c:pt idx="3">
                  <c:v>народилось 1933</c:v>
                </c:pt>
                <c:pt idx="4">
                  <c:v>померло 1933</c:v>
                </c:pt>
              </c:strCache>
            </c:strRef>
          </c:cat>
          <c:val>
            <c:numRef>
              <c:f>Лист1!$E$2:$E$6</c:f>
              <c:numCache>
                <c:formatCode>General</c:formatCode>
                <c:ptCount val="5"/>
                <c:pt idx="0">
                  <c:v>52.309999999999995</c:v>
                </c:pt>
                <c:pt idx="1">
                  <c:v>46.617000000000004</c:v>
                </c:pt>
                <c:pt idx="3">
                  <c:v>23.663</c:v>
                </c:pt>
                <c:pt idx="4">
                  <c:v>174.202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травень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cat>
            <c:strRef>
              <c:f>Лист1!$A$2:$A$6</c:f>
              <c:strCache>
                <c:ptCount val="5"/>
                <c:pt idx="0">
                  <c:v>народилось 1932</c:v>
                </c:pt>
                <c:pt idx="1">
                  <c:v>померло 1932</c:v>
                </c:pt>
                <c:pt idx="3">
                  <c:v>народилось 1933</c:v>
                </c:pt>
                <c:pt idx="4">
                  <c:v>померло 1933</c:v>
                </c:pt>
              </c:strCache>
            </c:strRef>
          </c:cat>
          <c:val>
            <c:numRef>
              <c:f>Лист1!$F$2:$F$6</c:f>
              <c:numCache>
                <c:formatCode>General</c:formatCode>
                <c:ptCount val="5"/>
                <c:pt idx="0">
                  <c:v>51.419000000000004</c:v>
                </c:pt>
                <c:pt idx="1">
                  <c:v>50.400999999999996</c:v>
                </c:pt>
                <c:pt idx="3">
                  <c:v>25.881999999999991</c:v>
                </c:pt>
                <c:pt idx="4">
                  <c:v>253.155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червень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cat>
            <c:strRef>
              <c:f>Лист1!$A$2:$A$6</c:f>
              <c:strCache>
                <c:ptCount val="5"/>
                <c:pt idx="0">
                  <c:v>народилось 1932</c:v>
                </c:pt>
                <c:pt idx="1">
                  <c:v>померло 1932</c:v>
                </c:pt>
                <c:pt idx="3">
                  <c:v>народилось 1933</c:v>
                </c:pt>
                <c:pt idx="4">
                  <c:v>померло 1933</c:v>
                </c:pt>
              </c:strCache>
            </c:strRef>
          </c:cat>
          <c:val>
            <c:numRef>
              <c:f>Лист1!$G$2:$G$6</c:f>
              <c:numCache>
                <c:formatCode>General</c:formatCode>
                <c:ptCount val="5"/>
                <c:pt idx="0">
                  <c:v>46.566000000000003</c:v>
                </c:pt>
                <c:pt idx="1">
                  <c:v>55.293000000000013</c:v>
                </c:pt>
                <c:pt idx="3">
                  <c:v>28.687000000000001</c:v>
                </c:pt>
                <c:pt idx="4">
                  <c:v>361.19499999999999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липень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cat>
            <c:strRef>
              <c:f>Лист1!$A$2:$A$6</c:f>
              <c:strCache>
                <c:ptCount val="5"/>
                <c:pt idx="0">
                  <c:v>народилось 1932</c:v>
                </c:pt>
                <c:pt idx="1">
                  <c:v>померло 1932</c:v>
                </c:pt>
                <c:pt idx="3">
                  <c:v>народилось 1933</c:v>
                </c:pt>
                <c:pt idx="4">
                  <c:v>померло 1933</c:v>
                </c:pt>
              </c:strCache>
            </c:strRef>
          </c:cat>
          <c:val>
            <c:numRef>
              <c:f>Лист1!$H$2:$H$6</c:f>
              <c:numCache>
                <c:formatCode>General</c:formatCode>
                <c:ptCount val="5"/>
                <c:pt idx="0">
                  <c:v>55.327000000000005</c:v>
                </c:pt>
                <c:pt idx="1">
                  <c:v>52.817999999999998</c:v>
                </c:pt>
                <c:pt idx="3">
                  <c:v>30.809000000000001</c:v>
                </c:pt>
                <c:pt idx="4">
                  <c:v>278.78899999999976</c:v>
                </c:pt>
              </c:numCache>
            </c:numRef>
          </c:val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серпень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cat>
            <c:strRef>
              <c:f>Лист1!$A$2:$A$6</c:f>
              <c:strCache>
                <c:ptCount val="5"/>
                <c:pt idx="0">
                  <c:v>народилось 1932</c:v>
                </c:pt>
                <c:pt idx="1">
                  <c:v>померло 1932</c:v>
                </c:pt>
                <c:pt idx="3">
                  <c:v>народилось 1933</c:v>
                </c:pt>
                <c:pt idx="4">
                  <c:v>померло 1933</c:v>
                </c:pt>
              </c:strCache>
            </c:strRef>
          </c:cat>
          <c:val>
            <c:numRef>
              <c:f>Лист1!$I$2:$I$6</c:f>
              <c:numCache>
                <c:formatCode>General</c:formatCode>
                <c:ptCount val="5"/>
                <c:pt idx="0">
                  <c:v>51.455999999999996</c:v>
                </c:pt>
                <c:pt idx="1">
                  <c:v>47.939</c:v>
                </c:pt>
                <c:pt idx="3">
                  <c:v>38.075000000000003</c:v>
                </c:pt>
                <c:pt idx="4">
                  <c:v>103.319</c:v>
                </c:pt>
              </c:numCache>
            </c:numRef>
          </c:val>
        </c:ser>
        <c:ser>
          <c:idx val="8"/>
          <c:order val="8"/>
          <c:tx>
            <c:strRef>
              <c:f>Лист1!$J$1</c:f>
              <c:strCache>
                <c:ptCount val="1"/>
                <c:pt idx="0">
                  <c:v>вересень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cat>
            <c:strRef>
              <c:f>Лист1!$A$2:$A$6</c:f>
              <c:strCache>
                <c:ptCount val="5"/>
                <c:pt idx="0">
                  <c:v>народилось 1932</c:v>
                </c:pt>
                <c:pt idx="1">
                  <c:v>померло 1932</c:v>
                </c:pt>
                <c:pt idx="3">
                  <c:v>народилось 1933</c:v>
                </c:pt>
                <c:pt idx="4">
                  <c:v>померло 1933</c:v>
                </c:pt>
              </c:strCache>
            </c:strRef>
          </c:cat>
          <c:val>
            <c:numRef>
              <c:f>Лист1!$J$2:$J$6</c:f>
              <c:numCache>
                <c:formatCode>General</c:formatCode>
                <c:ptCount val="5"/>
                <c:pt idx="0">
                  <c:v>47.121000000000002</c:v>
                </c:pt>
                <c:pt idx="1">
                  <c:v>43.265000000000022</c:v>
                </c:pt>
                <c:pt idx="3">
                  <c:v>34.764000000000003</c:v>
                </c:pt>
                <c:pt idx="4">
                  <c:v>65.649000000000001</c:v>
                </c:pt>
              </c:numCache>
            </c:numRef>
          </c:val>
        </c:ser>
        <c:ser>
          <c:idx val="9"/>
          <c:order val="9"/>
          <c:tx>
            <c:strRef>
              <c:f>Лист1!$K$1</c:f>
              <c:strCache>
                <c:ptCount val="1"/>
                <c:pt idx="0">
                  <c:v>жовтень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cat>
            <c:strRef>
              <c:f>Лист1!$A$2:$A$6</c:f>
              <c:strCache>
                <c:ptCount val="5"/>
                <c:pt idx="0">
                  <c:v>народилось 1932</c:v>
                </c:pt>
                <c:pt idx="1">
                  <c:v>померло 1932</c:v>
                </c:pt>
                <c:pt idx="3">
                  <c:v>народилось 1933</c:v>
                </c:pt>
                <c:pt idx="4">
                  <c:v>померло 1933</c:v>
                </c:pt>
              </c:strCache>
            </c:strRef>
          </c:cat>
          <c:val>
            <c:numRef>
              <c:f>Лист1!$K$2:$K$6</c:f>
              <c:numCache>
                <c:formatCode>General</c:formatCode>
                <c:ptCount val="5"/>
                <c:pt idx="0">
                  <c:v>45.732000000000021</c:v>
                </c:pt>
                <c:pt idx="1">
                  <c:v>47.083000000000006</c:v>
                </c:pt>
                <c:pt idx="3">
                  <c:v>33.382999999999996</c:v>
                </c:pt>
                <c:pt idx="4">
                  <c:v>42.82</c:v>
                </c:pt>
              </c:numCache>
            </c:numRef>
          </c:val>
        </c:ser>
        <c:ser>
          <c:idx val="10"/>
          <c:order val="10"/>
          <c:tx>
            <c:strRef>
              <c:f>Лист1!$L$1</c:f>
              <c:strCache>
                <c:ptCount val="1"/>
                <c:pt idx="0">
                  <c:v>листопад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cat>
            <c:strRef>
              <c:f>Лист1!$A$2:$A$6</c:f>
              <c:strCache>
                <c:ptCount val="5"/>
                <c:pt idx="0">
                  <c:v>народилось 1932</c:v>
                </c:pt>
                <c:pt idx="1">
                  <c:v>померло 1932</c:v>
                </c:pt>
                <c:pt idx="3">
                  <c:v>народилось 1933</c:v>
                </c:pt>
                <c:pt idx="4">
                  <c:v>померло 1933</c:v>
                </c:pt>
              </c:strCache>
            </c:strRef>
          </c:cat>
          <c:val>
            <c:numRef>
              <c:f>Лист1!$L$2:$L$6</c:f>
              <c:numCache>
                <c:formatCode>General</c:formatCode>
                <c:ptCount val="5"/>
                <c:pt idx="0">
                  <c:v>37.603000000000002</c:v>
                </c:pt>
                <c:pt idx="1">
                  <c:v>38.716000000000001</c:v>
                </c:pt>
                <c:pt idx="3">
                  <c:v>27.606999999999999</c:v>
                </c:pt>
                <c:pt idx="4">
                  <c:v>28.167000000000005</c:v>
                </c:pt>
              </c:numCache>
            </c:numRef>
          </c:val>
        </c:ser>
        <c:ser>
          <c:idx val="11"/>
          <c:order val="11"/>
          <c:tx>
            <c:strRef>
              <c:f>Лист1!$M$1</c:f>
              <c:strCache>
                <c:ptCount val="1"/>
                <c:pt idx="0">
                  <c:v>грудень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</c:spPr>
          <c:cat>
            <c:strRef>
              <c:f>Лист1!$A$2:$A$6</c:f>
              <c:strCache>
                <c:ptCount val="5"/>
                <c:pt idx="0">
                  <c:v>народилось 1932</c:v>
                </c:pt>
                <c:pt idx="1">
                  <c:v>померло 1932</c:v>
                </c:pt>
                <c:pt idx="3">
                  <c:v>народилось 1933</c:v>
                </c:pt>
                <c:pt idx="4">
                  <c:v>померло 1933</c:v>
                </c:pt>
              </c:strCache>
            </c:strRef>
          </c:cat>
          <c:val>
            <c:numRef>
              <c:f>Лист1!$M$2:$M$6</c:f>
              <c:numCache>
                <c:formatCode>General</c:formatCode>
                <c:ptCount val="5"/>
                <c:pt idx="0">
                  <c:v>30.407999999999991</c:v>
                </c:pt>
                <c:pt idx="1">
                  <c:v>34.800999999999995</c:v>
                </c:pt>
                <c:pt idx="3">
                  <c:v>21.724999999999991</c:v>
                </c:pt>
                <c:pt idx="4">
                  <c:v>34.421000000000006</c:v>
                </c:pt>
              </c:numCache>
            </c:numRef>
          </c:val>
        </c:ser>
        <c:overlap val="100"/>
        <c:axId val="45386752"/>
        <c:axId val="45396736"/>
      </c:barChart>
      <c:catAx>
        <c:axId val="4538675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/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endParaRPr lang="ru-RU"/>
          </a:p>
        </c:txPr>
        <c:crossAx val="45396736"/>
        <c:crosses val="autoZero"/>
        <c:auto val="1"/>
        <c:lblAlgn val="ctr"/>
        <c:lblOffset val="100"/>
      </c:catAx>
      <c:valAx>
        <c:axId val="4539673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endParaRPr lang="ru-RU"/>
          </a:p>
        </c:txPr>
        <c:crossAx val="453867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1B088-9F43-4B3C-9F55-057BC2831188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C4C7-6524-4F85-A259-0C821A045C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568349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1B088-9F43-4B3C-9F55-057BC2831188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C4C7-6524-4F85-A259-0C821A045C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9297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1B088-9F43-4B3C-9F55-057BC2831188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C4C7-6524-4F85-A259-0C821A045C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40704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1B088-9F43-4B3C-9F55-057BC2831188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C4C7-6524-4F85-A259-0C821A045C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48118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1B088-9F43-4B3C-9F55-057BC2831188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C4C7-6524-4F85-A259-0C821A045C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70454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1B088-9F43-4B3C-9F55-057BC2831188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C4C7-6524-4F85-A259-0C821A045C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91579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1B088-9F43-4B3C-9F55-057BC2831188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C4C7-6524-4F85-A259-0C821A045C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55988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1B088-9F43-4B3C-9F55-057BC2831188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C4C7-6524-4F85-A259-0C821A045C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2291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1B088-9F43-4B3C-9F55-057BC2831188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C4C7-6524-4F85-A259-0C821A045C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440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1B088-9F43-4B3C-9F55-057BC2831188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C4C7-6524-4F85-A259-0C821A045C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10277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1B088-9F43-4B3C-9F55-057BC2831188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C4C7-6524-4F85-A259-0C821A045C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56348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71B088-9F43-4B3C-9F55-057BC2831188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4C4C7-6524-4F85-A259-0C821A045C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94167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4721" y="3409295"/>
            <a:ext cx="11093038" cy="2585323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8575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«Голодомор 1932 – 1933 </a:t>
            </a:r>
            <a:r>
              <a:rPr lang="ru-RU" sz="5400" b="1" cap="none" spc="0" dirty="0" err="1" smtClean="0">
                <a:ln w="28575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років</a:t>
            </a:r>
            <a:r>
              <a:rPr lang="ru-RU" sz="5400" b="1" cap="none" spc="0" dirty="0" smtClean="0">
                <a:ln w="28575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на </a:t>
            </a:r>
          </a:p>
          <a:p>
            <a:pPr algn="ctr"/>
            <a:r>
              <a:rPr lang="ru-RU" sz="5400" b="1" cap="none" spc="0" dirty="0" smtClean="0">
                <a:ln w="28575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     	   </a:t>
            </a:r>
            <a:r>
              <a:rPr lang="ru-RU" sz="5400" b="1" cap="none" spc="0" dirty="0" err="1" smtClean="0">
                <a:ln w="28575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Україні</a:t>
            </a:r>
            <a:r>
              <a:rPr lang="ru-RU" sz="5400" b="1" cap="none" spc="0" dirty="0" smtClean="0">
                <a:ln w="28575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– геноцид </a:t>
            </a:r>
            <a:r>
              <a:rPr lang="ru-RU" sz="5400" b="1" cap="none" spc="0" dirty="0" err="1" smtClean="0">
                <a:ln w="28575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українського</a:t>
            </a:r>
            <a:r>
              <a:rPr lang="ru-RU" sz="5400" b="1" cap="none" spc="0" dirty="0" smtClean="0">
                <a:ln w="28575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5400" b="1" cap="none" spc="0" dirty="0" smtClean="0">
                <a:ln w="28575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  	   народу»</a:t>
            </a:r>
          </a:p>
        </p:txBody>
      </p:sp>
    </p:spTree>
    <p:extLst>
      <p:ext uri="{BB962C8B-B14F-4D97-AF65-F5344CB8AC3E}">
        <p14:creationId xmlns:p14="http://schemas.microsoft.com/office/powerpoint/2010/main" xmlns="" val="303228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3400" y="2363165"/>
            <a:ext cx="11226478" cy="1631216"/>
          </a:xfrm>
          <a:prstGeom prst="rect">
            <a:avLst/>
          </a:prstGeom>
          <a:gradFill flip="none" rotWithShape="1">
            <a:gsLst>
              <a:gs pos="0">
                <a:schemeClr val="accent3">
                  <a:satMod val="103000"/>
                  <a:lumMod val="102000"/>
                  <a:tint val="94000"/>
                  <a:alpha val="58000"/>
                </a:schemeClr>
              </a:gs>
              <a:gs pos="50000">
                <a:schemeClr val="accent3">
                  <a:satMod val="110000"/>
                  <a:lumMod val="100000"/>
                  <a:shade val="100000"/>
                  <a:alpha val="62000"/>
                </a:schemeClr>
              </a:gs>
              <a:gs pos="100000">
                <a:schemeClr val="accent3">
                  <a:lumMod val="99000"/>
                  <a:satMod val="120000"/>
                  <a:shade val="78000"/>
                  <a:alpha val="57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uk-UA" sz="5000" dirty="0" smtClean="0"/>
              <a:t>Які втрати </a:t>
            </a:r>
            <a:r>
              <a:rPr lang="uk-UA" sz="5000" dirty="0"/>
              <a:t>від голодомору були на Луганщині та </a:t>
            </a:r>
            <a:r>
              <a:rPr lang="uk-UA" sz="5000" dirty="0" err="1"/>
              <a:t>Старобільщині</a:t>
            </a:r>
            <a:r>
              <a:rPr lang="uk-UA" sz="5000" dirty="0"/>
              <a:t>?</a:t>
            </a:r>
            <a:endParaRPr lang="ru-RU" sz="5000" dirty="0"/>
          </a:p>
        </p:txBody>
      </p:sp>
    </p:spTree>
    <p:extLst>
      <p:ext uri="{BB962C8B-B14F-4D97-AF65-F5344CB8AC3E}">
        <p14:creationId xmlns:p14="http://schemas.microsoft.com/office/powerpoint/2010/main" xmlns="" val="386890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4320" y="152400"/>
            <a:ext cx="11658600" cy="1015663"/>
          </a:xfrm>
          <a:prstGeom prst="rect">
            <a:avLst/>
          </a:prstGeom>
          <a:gradFill flip="none" rotWithShape="1">
            <a:gsLst>
              <a:gs pos="0">
                <a:schemeClr val="accent3">
                  <a:satMod val="103000"/>
                  <a:lumMod val="102000"/>
                  <a:tint val="94000"/>
                  <a:alpha val="58000"/>
                </a:schemeClr>
              </a:gs>
              <a:gs pos="50000">
                <a:schemeClr val="accent3">
                  <a:satMod val="110000"/>
                  <a:lumMod val="100000"/>
                  <a:shade val="100000"/>
                  <a:alpha val="62000"/>
                </a:schemeClr>
              </a:gs>
              <a:gs pos="100000">
                <a:schemeClr val="accent3">
                  <a:lumMod val="99000"/>
                  <a:satMod val="120000"/>
                  <a:shade val="78000"/>
                  <a:alpha val="57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000" b="1" cap="none" spc="0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«</a:t>
            </a:r>
            <a:r>
              <a:rPr lang="ru-RU" sz="3000" b="1" cap="none" spc="0" dirty="0" err="1" smtClean="0">
                <a:ln w="1905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Динаміка</a:t>
            </a:r>
            <a:r>
              <a:rPr lang="ru-RU" sz="3000" b="1" cap="none" spc="0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000" b="1" cap="none" spc="0" dirty="0" err="1" smtClean="0">
                <a:ln w="1905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народжень</a:t>
            </a:r>
            <a:r>
              <a:rPr lang="ru-RU" sz="3000" b="1" cap="none" spc="0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і смертей у </a:t>
            </a:r>
            <a:r>
              <a:rPr lang="ru-RU" sz="3000" b="1" cap="none" spc="0" dirty="0" err="1" smtClean="0">
                <a:ln w="1905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сільській</a:t>
            </a:r>
            <a:r>
              <a:rPr lang="ru-RU" sz="3000" b="1" cap="none" spc="0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000" b="1" cap="none" spc="0" dirty="0" err="1" smtClean="0">
                <a:ln w="1905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місцевості</a:t>
            </a:r>
            <a:r>
              <a:rPr lang="ru-RU" sz="3000" b="1" cap="none" spc="0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000" b="1" cap="none" spc="0" dirty="0" err="1" smtClean="0">
                <a:ln w="1905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України</a:t>
            </a:r>
            <a:r>
              <a:rPr lang="ru-RU" sz="3000" b="1" cap="none" spc="0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в 1932 – 1933 роках» (за </a:t>
            </a:r>
            <a:r>
              <a:rPr lang="ru-RU" sz="3000" b="1" cap="none" spc="0" dirty="0" err="1" smtClean="0">
                <a:ln w="1905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Кульчицьким</a:t>
            </a:r>
            <a:r>
              <a:rPr lang="ru-RU" sz="3000" b="1" cap="none" spc="0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000" b="1" cap="none" spc="0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С.В.)</a:t>
            </a: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xmlns="" val="3974987681"/>
              </p:ext>
            </p:extLst>
          </p:nvPr>
        </p:nvGraphicFramePr>
        <p:xfrm>
          <a:off x="274320" y="1005840"/>
          <a:ext cx="11658600" cy="5669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1104244" y="3378815"/>
            <a:ext cx="1875835" cy="707886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28575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615,015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237842" y="3683615"/>
            <a:ext cx="1875835" cy="707886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28575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527</a:t>
            </a:r>
            <a:r>
              <a:rPr lang="ru-RU" sz="4000" b="1" cap="none" spc="0" dirty="0" smtClean="0">
                <a:ln w="28575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,134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581240" y="4178141"/>
            <a:ext cx="1875835" cy="707886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28575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354</a:t>
            </a:r>
            <a:r>
              <a:rPr lang="ru-RU" sz="4000" b="1" cap="none" spc="0" dirty="0" smtClean="0">
                <a:ln w="28575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,373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9564192" y="1168063"/>
            <a:ext cx="2268571" cy="707886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28575">
                  <a:solidFill>
                    <a:srgbClr val="FF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1,582</a:t>
            </a:r>
            <a:r>
              <a:rPr lang="ru-RU" sz="4000" b="1" cap="none" spc="0" dirty="0" smtClean="0">
                <a:ln w="28575">
                  <a:solidFill>
                    <a:srgbClr val="FF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,017</a:t>
            </a:r>
          </a:p>
        </p:txBody>
      </p:sp>
    </p:spTree>
    <p:extLst>
      <p:ext uri="{BB962C8B-B14F-4D97-AF65-F5344CB8AC3E}">
        <p14:creationId xmlns:p14="http://schemas.microsoft.com/office/powerpoint/2010/main" xmlns="" val="2252635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4320" y="152400"/>
            <a:ext cx="11658600" cy="6694140"/>
          </a:xfrm>
          <a:prstGeom prst="rect">
            <a:avLst/>
          </a:prstGeom>
          <a:gradFill flip="none" rotWithShape="1">
            <a:gsLst>
              <a:gs pos="0">
                <a:schemeClr val="accent3">
                  <a:satMod val="103000"/>
                  <a:lumMod val="102000"/>
                  <a:tint val="94000"/>
                  <a:alpha val="58000"/>
                </a:schemeClr>
              </a:gs>
              <a:gs pos="50000">
                <a:schemeClr val="accent3">
                  <a:satMod val="110000"/>
                  <a:lumMod val="100000"/>
                  <a:shade val="100000"/>
                  <a:alpha val="62000"/>
                </a:schemeClr>
              </a:gs>
              <a:gs pos="100000">
                <a:schemeClr val="accent3">
                  <a:lumMod val="99000"/>
                  <a:satMod val="120000"/>
                  <a:shade val="78000"/>
                  <a:alpha val="57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1.	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Необхідність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знищення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українського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селянства, як 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свідомої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національної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верстви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, яка 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загрожувала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імперським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прагненням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Москви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, 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була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перепоною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сталінській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«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модернізації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» села.</a:t>
            </a:r>
          </a:p>
          <a:p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2.	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Непосильні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для селян 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хлібозаготівлі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, 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конфіскація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радянською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владою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продовольчих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запасів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(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включаючи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і 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посівний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фонд).</a:t>
            </a:r>
          </a:p>
          <a:p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3.	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Небажання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колгоспів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працювати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в 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громадському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господарстві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і 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прагнення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радянської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влади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покарати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за 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це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.</a:t>
            </a:r>
          </a:p>
          <a:p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4.	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Економічні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прорахунки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, 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спроба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здійснити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соціалістичну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модернізацію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економіки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воєнно-комуністичними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методами – «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штурмівщиною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».</a:t>
            </a:r>
          </a:p>
          <a:p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5.	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Перетворення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колгоспників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на 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радянських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3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кріпаків</a:t>
            </a:r>
            <a:r>
              <a:rPr lang="ru-RU" sz="33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78614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4320" y="152400"/>
            <a:ext cx="11658600" cy="6494085"/>
          </a:xfrm>
          <a:prstGeom prst="rect">
            <a:avLst/>
          </a:prstGeom>
          <a:gradFill flip="none" rotWithShape="1">
            <a:gsLst>
              <a:gs pos="0">
                <a:schemeClr val="accent3">
                  <a:satMod val="103000"/>
                  <a:lumMod val="102000"/>
                  <a:tint val="94000"/>
                  <a:alpha val="58000"/>
                </a:schemeClr>
              </a:gs>
              <a:gs pos="50000">
                <a:schemeClr val="accent3">
                  <a:satMod val="110000"/>
                  <a:lumMod val="100000"/>
                  <a:shade val="100000"/>
                  <a:alpha val="62000"/>
                </a:schemeClr>
              </a:gs>
              <a:gs pos="100000">
                <a:schemeClr val="accent3">
                  <a:lumMod val="99000"/>
                  <a:satMod val="120000"/>
                  <a:shade val="78000"/>
                  <a:alpha val="57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«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Чому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це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так,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що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із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сусідніх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районів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возять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хліб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,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продають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, а в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Знам’янському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районі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з голоду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пропадають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, нема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чого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їсти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. По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інших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селах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дають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хоч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не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пшеницю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, не жито, а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дають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пшінку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, сою, макуху, а в нас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нічого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, а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керівники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колгоспу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їдять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хліб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, молоко, сало,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ще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й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продають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борошно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на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базарі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, а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ти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сиди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голодний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, пропадай. От я хочу знати,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чи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це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по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всьому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СРСР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робиться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,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чи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тільки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в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Знам’янському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районі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.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Чому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робітники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получають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, а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колгоспники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–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ні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. І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що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це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таке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,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що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особливо в 1932 р.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коні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дохнуть, люди без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хліба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сидять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.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Сказати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б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недорід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,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посуха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, коли ж –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ні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, урожай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був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гарний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, і коли забирали, то казали,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що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Радянська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влада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не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дасть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загинути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колгоспнику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; а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чому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колгоспники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голодують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,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голодні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не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хотять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іти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на роботу, а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керівники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колгоспу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свої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шлунки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забезпечили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і за людей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нічого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не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дбають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,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бо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самі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наїлися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, то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їм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не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дуже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й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боляче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. У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зв’язку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з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чим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це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хліба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немає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,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чи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може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цей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хліб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відправили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в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посушливі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райони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,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чи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може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для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робітників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нашого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Союзу,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чи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роблять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запас для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війни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,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чи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може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одвезли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за кордон та набрали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тракторів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, а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тепер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із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тракторами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голодними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сидіть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? І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чому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коли в нас нема, держава не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допоможе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?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Ще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кажуть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в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Радянському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Союзі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не </a:t>
            </a:r>
            <a:r>
              <a:rPr lang="ru-RU" sz="26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дадуть</a:t>
            </a:r>
            <a:r>
              <a:rPr lang="ru-RU" sz="26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пропасти».</a:t>
            </a:r>
          </a:p>
        </p:txBody>
      </p:sp>
    </p:spTree>
    <p:extLst>
      <p:ext uri="{BB962C8B-B14F-4D97-AF65-F5344CB8AC3E}">
        <p14:creationId xmlns:p14="http://schemas.microsoft.com/office/powerpoint/2010/main" xmlns="" val="2498294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4320" y="152400"/>
            <a:ext cx="11658600" cy="5560753"/>
          </a:xfrm>
          <a:prstGeom prst="rect">
            <a:avLst/>
          </a:prstGeom>
          <a:gradFill flip="none" rotWithShape="1">
            <a:gsLst>
              <a:gs pos="0">
                <a:schemeClr val="accent3">
                  <a:satMod val="103000"/>
                  <a:lumMod val="102000"/>
                  <a:tint val="94000"/>
                  <a:alpha val="58000"/>
                </a:schemeClr>
              </a:gs>
              <a:gs pos="50000">
                <a:schemeClr val="accent3">
                  <a:satMod val="110000"/>
                  <a:lumMod val="100000"/>
                  <a:shade val="100000"/>
                  <a:alpha val="62000"/>
                </a:schemeClr>
              </a:gs>
              <a:gs pos="100000">
                <a:schemeClr val="accent3">
                  <a:lumMod val="99000"/>
                  <a:satMod val="120000"/>
                  <a:shade val="78000"/>
                  <a:alpha val="57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1.	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Зобов’язати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нац.. ЦК,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крайкоми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і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обкоми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по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виконанню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встановленого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для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області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(краю,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республіки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)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річного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плану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хлібозаготівель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продовжувати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заготівлю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понад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план.</a:t>
            </a:r>
          </a:p>
          <a:p>
            <a:pPr>
              <a:lnSpc>
                <a:spcPct val="150000"/>
              </a:lnSpc>
            </a:pP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2.	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Дозволити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Наркомпостачу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залишати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в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розпорядженні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облкрайвиконкомів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для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використання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на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місцеві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потреби 40%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із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кількості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хліба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,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заготовленого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поверх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річний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план.</a:t>
            </a:r>
          </a:p>
          <a:p>
            <a:pPr>
              <a:lnSpc>
                <a:spcPct val="150000"/>
              </a:lnSpc>
            </a:pP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3.	Увесь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хліб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, заготовлений поверх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річного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плану, за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винятком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40%-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го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відрахування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,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зараховувати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в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централізовані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ресурси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4117276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6995" y="152400"/>
            <a:ext cx="11917680" cy="6324808"/>
          </a:xfrm>
          <a:prstGeom prst="rect">
            <a:avLst/>
          </a:prstGeom>
          <a:gradFill flip="none" rotWithShape="1">
            <a:gsLst>
              <a:gs pos="0">
                <a:schemeClr val="accent3">
                  <a:satMod val="103000"/>
                  <a:lumMod val="102000"/>
                  <a:tint val="94000"/>
                  <a:alpha val="58000"/>
                </a:schemeClr>
              </a:gs>
              <a:gs pos="50000">
                <a:schemeClr val="accent3">
                  <a:satMod val="110000"/>
                  <a:lumMod val="100000"/>
                  <a:shade val="100000"/>
                  <a:alpha val="62000"/>
                </a:schemeClr>
              </a:gs>
              <a:gs pos="100000">
                <a:schemeClr val="accent3">
                  <a:lumMod val="99000"/>
                  <a:satMod val="120000"/>
                  <a:shade val="78000"/>
                  <a:alpha val="57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indent="890588" algn="just">
              <a:lnSpc>
                <a:spcPct val="150000"/>
              </a:lnSpc>
            </a:pP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«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Замість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установленого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Вам урядом плану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відвантажень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у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серпні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у порти 190 тис. Вами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відвантажено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тільки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20 тис. тонн.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Таке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становище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призводить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до великих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валютних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утрат,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пов’язаних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із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невиконанням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контрактів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,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простоєм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тоннажу,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також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підривом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авторитету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радянських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ринків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	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Пропоную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негайно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посилити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в першу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чергу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відправку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у порти,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відвантажити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до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кінця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місяця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( в тоннах)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пшениці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30 тис., ячменю – 20 тис., жита – 10тис., не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рахуючи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вже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відвантаженого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.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Прийміть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як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бойове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завдання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щоденних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відвантажень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,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телеграфуйте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. </a:t>
            </a:r>
            <a:r>
              <a:rPr lang="ru-RU" sz="3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Куйбишев</a:t>
            </a:r>
            <a:r>
              <a:rPr lang="ru-RU" sz="3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».</a:t>
            </a:r>
          </a:p>
        </p:txBody>
      </p:sp>
    </p:spTree>
    <p:extLst>
      <p:ext uri="{BB962C8B-B14F-4D97-AF65-F5344CB8AC3E}">
        <p14:creationId xmlns:p14="http://schemas.microsoft.com/office/powerpoint/2010/main" xmlns="" val="62697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171" y="870031"/>
            <a:ext cx="11658600" cy="4401205"/>
          </a:xfrm>
          <a:prstGeom prst="rect">
            <a:avLst/>
          </a:prstGeom>
          <a:gradFill flip="none" rotWithShape="1">
            <a:gsLst>
              <a:gs pos="0">
                <a:schemeClr val="accent3">
                  <a:satMod val="103000"/>
                  <a:lumMod val="102000"/>
                  <a:tint val="94000"/>
                  <a:alpha val="58000"/>
                </a:schemeClr>
              </a:gs>
              <a:gs pos="50000">
                <a:schemeClr val="accent3">
                  <a:satMod val="110000"/>
                  <a:lumMod val="100000"/>
                  <a:shade val="100000"/>
                  <a:alpha val="62000"/>
                </a:schemeClr>
              </a:gs>
              <a:gs pos="100000">
                <a:schemeClr val="accent3">
                  <a:lumMod val="99000"/>
                  <a:satMod val="120000"/>
                  <a:shade val="78000"/>
                  <a:alpha val="57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«Закон вводив «як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міру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судової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репресії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за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розкрадання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(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злодійництво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)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колгоспного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і кооперативного майна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вищу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міру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соціального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захисту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–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розстріл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з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конфіскацією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майна і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із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заміною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при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пам’якшувальних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обставин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позбавлення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волі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на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термін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не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нижче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10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років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з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конфіскацією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всього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майна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».</a:t>
            </a:r>
          </a:p>
        </p:txBody>
      </p:sp>
    </p:spTree>
    <p:extLst>
      <p:ext uri="{BB962C8B-B14F-4D97-AF65-F5344CB8AC3E}">
        <p14:creationId xmlns:p14="http://schemas.microsoft.com/office/powerpoint/2010/main" xmlns="" val="19596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4320" y="777433"/>
            <a:ext cx="11658600" cy="4401205"/>
          </a:xfrm>
          <a:prstGeom prst="rect">
            <a:avLst/>
          </a:prstGeom>
          <a:gradFill flip="none" rotWithShape="1">
            <a:gsLst>
              <a:gs pos="0">
                <a:schemeClr val="accent3">
                  <a:satMod val="103000"/>
                  <a:lumMod val="102000"/>
                  <a:tint val="94000"/>
                  <a:alpha val="58000"/>
                </a:schemeClr>
              </a:gs>
              <a:gs pos="50000">
                <a:schemeClr val="accent3">
                  <a:satMod val="110000"/>
                  <a:lumMod val="100000"/>
                  <a:shade val="100000"/>
                  <a:alpha val="62000"/>
                </a:schemeClr>
              </a:gs>
              <a:gs pos="100000">
                <a:schemeClr val="accent3">
                  <a:lumMod val="99000"/>
                  <a:satMod val="120000"/>
                  <a:shade val="78000"/>
                  <a:alpha val="57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Між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нашою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владою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і селянством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йде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нещадна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боротьба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.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Це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боротьба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не на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життя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, а на смерть.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Цей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рік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став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випробуванням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нашої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сили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і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їхньої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витримки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.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Знадобився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голод,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щоб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показати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їм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,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хто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тут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хазяїн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.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Він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обійшовся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в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мільйони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життів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,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однак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колгоспна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система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утвердилася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. Ми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виграли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000" b="1" cap="none" spc="0" dirty="0" err="1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війну</a:t>
            </a:r>
            <a:r>
              <a:rPr lang="ru-RU" sz="4000" b="1" cap="none" spc="0" dirty="0" smtClean="0">
                <a:ln w="1905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!»</a:t>
            </a:r>
          </a:p>
        </p:txBody>
      </p:sp>
    </p:spTree>
    <p:extLst>
      <p:ext uri="{BB962C8B-B14F-4D97-AF65-F5344CB8AC3E}">
        <p14:creationId xmlns:p14="http://schemas.microsoft.com/office/powerpoint/2010/main" xmlns="" val="12852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4320" y="152400"/>
            <a:ext cx="11658600" cy="5509200"/>
          </a:xfrm>
          <a:prstGeom prst="rect">
            <a:avLst/>
          </a:prstGeom>
          <a:gradFill flip="none" rotWithShape="1">
            <a:gsLst>
              <a:gs pos="0">
                <a:schemeClr val="accent3">
                  <a:satMod val="103000"/>
                  <a:lumMod val="102000"/>
                  <a:tint val="94000"/>
                  <a:alpha val="58000"/>
                </a:schemeClr>
              </a:gs>
              <a:gs pos="50000">
                <a:schemeClr val="accent3">
                  <a:satMod val="110000"/>
                  <a:lumMod val="100000"/>
                  <a:shade val="100000"/>
                  <a:alpha val="62000"/>
                </a:schemeClr>
              </a:gs>
              <a:gs pos="100000">
                <a:schemeClr val="accent3">
                  <a:lumMod val="99000"/>
                  <a:satMod val="120000"/>
                  <a:shade val="78000"/>
                  <a:alpha val="57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uk-UA" sz="3200" dirty="0"/>
              <a:t>«Померлі селяни – 11 млн.</a:t>
            </a:r>
            <a:endParaRPr lang="ru-RU" sz="3200" dirty="0"/>
          </a:p>
          <a:p>
            <a:r>
              <a:rPr lang="uk-UA" sz="3200" dirty="0"/>
              <a:t>заарештовані та </a:t>
            </a:r>
            <a:r>
              <a:rPr lang="uk-UA" sz="3200" dirty="0" smtClean="0"/>
              <a:t>померлі в </a:t>
            </a:r>
            <a:r>
              <a:rPr lang="uk-UA" sz="3200" dirty="0"/>
              <a:t>таборах пізніше </a:t>
            </a:r>
            <a:r>
              <a:rPr lang="uk-UA" sz="3200" dirty="0" smtClean="0"/>
              <a:t>- 3,5 </a:t>
            </a:r>
            <a:r>
              <a:rPr lang="uk-UA" sz="3200" dirty="0"/>
              <a:t>млн.</a:t>
            </a:r>
            <a:endParaRPr lang="ru-RU" sz="3200" dirty="0"/>
          </a:p>
          <a:p>
            <a:r>
              <a:rPr lang="uk-UA" sz="3200" dirty="0"/>
              <a:t>Разом </a:t>
            </a:r>
            <a:r>
              <a:rPr lang="uk-UA" sz="3200" dirty="0" smtClean="0"/>
              <a:t>- </a:t>
            </a:r>
            <a:r>
              <a:rPr lang="uk-UA" sz="3200" dirty="0"/>
              <a:t>14,5 млн.</a:t>
            </a:r>
            <a:endParaRPr lang="ru-RU" sz="3200" dirty="0"/>
          </a:p>
          <a:p>
            <a:r>
              <a:rPr lang="uk-UA" sz="3200" dirty="0"/>
              <a:t>Із цього числа:</a:t>
            </a:r>
            <a:endParaRPr lang="ru-RU" sz="3200" dirty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uk-UA" sz="3200" dirty="0"/>
              <a:t>померло через розкуркулення – 6,5 млн. </a:t>
            </a:r>
            <a:endParaRPr lang="ru-RU" sz="3200" dirty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uk-UA" sz="3200" dirty="0"/>
              <a:t>померло в казахстанських степах </a:t>
            </a:r>
            <a:r>
              <a:rPr lang="uk-UA" sz="3200" dirty="0" smtClean="0"/>
              <a:t>-1 </a:t>
            </a:r>
            <a:r>
              <a:rPr lang="uk-UA" sz="3200" dirty="0"/>
              <a:t>млн.</a:t>
            </a:r>
            <a:endParaRPr lang="ru-RU" sz="3200" dirty="0"/>
          </a:p>
          <a:p>
            <a:r>
              <a:rPr lang="uk-UA" sz="3200" dirty="0"/>
              <a:t>Померло через голод 1932 – 1933 рр.:</a:t>
            </a:r>
            <a:endParaRPr lang="ru-RU" sz="3200" dirty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uk-UA" sz="3200" dirty="0"/>
              <a:t>в Україні – 5 млн.</a:t>
            </a:r>
            <a:endParaRPr lang="ru-RU" sz="3200" dirty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uk-UA" sz="3200" dirty="0"/>
              <a:t>на Північному Кавказі – 1 млн.</a:t>
            </a:r>
            <a:endParaRPr lang="ru-RU" sz="3200" dirty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uk-UA" sz="3200" dirty="0"/>
              <a:t>в інших місцях – 1 млн. </a:t>
            </a:r>
            <a:endParaRPr lang="ru-RU" sz="3200" dirty="0"/>
          </a:p>
          <a:p>
            <a:r>
              <a:rPr lang="uk-UA" sz="3200" dirty="0"/>
              <a:t>Разом від голоду померло – 7 </a:t>
            </a:r>
            <a:r>
              <a:rPr lang="uk-UA" sz="3200" dirty="0" err="1"/>
              <a:t>млн</a:t>
            </a:r>
            <a:r>
              <a:rPr lang="uk-UA" sz="3200" dirty="0" smtClean="0"/>
              <a:t>».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386890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519</Words>
  <Application>Microsoft Office PowerPoint</Application>
  <PresentationFormat>Произвольный</PresentationFormat>
  <Paragraphs>33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Эдуард</dc:creator>
  <cp:lastModifiedBy>PC2</cp:lastModifiedBy>
  <cp:revision>11</cp:revision>
  <dcterms:created xsi:type="dcterms:W3CDTF">2017-11-12T16:56:17Z</dcterms:created>
  <dcterms:modified xsi:type="dcterms:W3CDTF">2017-11-13T11:50:27Z</dcterms:modified>
</cp:coreProperties>
</file>