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72" r:id="rId8"/>
    <p:sldId id="262" r:id="rId9"/>
    <p:sldId id="273" r:id="rId10"/>
    <p:sldId id="263" r:id="rId11"/>
    <p:sldId id="274" r:id="rId12"/>
    <p:sldId id="275" r:id="rId13"/>
    <p:sldId id="264" r:id="rId14"/>
    <p:sldId id="265" r:id="rId15"/>
    <p:sldId id="266" r:id="rId16"/>
    <p:sldId id="269" r:id="rId17"/>
    <p:sldId id="270" r:id="rId1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C20853-AC1F-4288-9416-326F78079C79}" type="datetimeFigureOut">
              <a:rPr lang="uk-UA" smtClean="0"/>
              <a:t>21.01.2018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55EBF-BD47-4E41-AF6E-B61FE2A47E6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72554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55EBF-BD47-4E41-AF6E-B61FE2A47E6B}" type="slidenum">
              <a:rPr lang="uk-UA" smtClean="0"/>
              <a:t>17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9880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BE4BA-3331-4A6A-8006-5E5E27B31151}" type="datetimeFigureOut">
              <a:rPr lang="uk-UA" smtClean="0"/>
              <a:t>21.01.2018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1D101-79C0-4755-9F77-B40EE24027B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BE4BA-3331-4A6A-8006-5E5E27B31151}" type="datetimeFigureOut">
              <a:rPr lang="uk-UA" smtClean="0"/>
              <a:t>21.01.2018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1D101-79C0-4755-9F77-B40EE24027B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BE4BA-3331-4A6A-8006-5E5E27B31151}" type="datetimeFigureOut">
              <a:rPr lang="uk-UA" smtClean="0"/>
              <a:t>21.01.2018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1D101-79C0-4755-9F77-B40EE24027B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BE4BA-3331-4A6A-8006-5E5E27B31151}" type="datetimeFigureOut">
              <a:rPr lang="uk-UA" smtClean="0"/>
              <a:t>21.01.2018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1D101-79C0-4755-9F77-B40EE24027B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BE4BA-3331-4A6A-8006-5E5E27B31151}" type="datetimeFigureOut">
              <a:rPr lang="uk-UA" smtClean="0"/>
              <a:t>21.01.2018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1D101-79C0-4755-9F77-B40EE24027B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BE4BA-3331-4A6A-8006-5E5E27B31151}" type="datetimeFigureOut">
              <a:rPr lang="uk-UA" smtClean="0"/>
              <a:t>21.01.2018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1D101-79C0-4755-9F77-B40EE24027B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BE4BA-3331-4A6A-8006-5E5E27B31151}" type="datetimeFigureOut">
              <a:rPr lang="uk-UA" smtClean="0"/>
              <a:t>21.01.2018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1D101-79C0-4755-9F77-B40EE24027B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BE4BA-3331-4A6A-8006-5E5E27B31151}" type="datetimeFigureOut">
              <a:rPr lang="uk-UA" smtClean="0"/>
              <a:t>21.01.2018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1D101-79C0-4755-9F77-B40EE24027B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BE4BA-3331-4A6A-8006-5E5E27B31151}" type="datetimeFigureOut">
              <a:rPr lang="uk-UA" smtClean="0"/>
              <a:t>21.01.2018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1D101-79C0-4755-9F77-B40EE24027B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BE4BA-3331-4A6A-8006-5E5E27B31151}" type="datetimeFigureOut">
              <a:rPr lang="uk-UA" smtClean="0"/>
              <a:t>21.01.2018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1D101-79C0-4755-9F77-B40EE24027B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FBE4BA-3331-4A6A-8006-5E5E27B31151}" type="datetimeFigureOut">
              <a:rPr lang="uk-UA" smtClean="0"/>
              <a:t>21.01.2018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31D101-79C0-4755-9F77-B40EE24027BF}" type="slidenum">
              <a:rPr lang="uk-UA" smtClean="0"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FBE4BA-3331-4A6A-8006-5E5E27B31151}" type="datetimeFigureOut">
              <a:rPr lang="uk-UA" smtClean="0"/>
              <a:t>21.01.2018</a:t>
            </a:fld>
            <a:endParaRPr lang="uk-UA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531D101-79C0-4755-9F77-B40EE24027BF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starog1.blogspot.com/2011/06/blog-post_5971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uk.wikipedia.org/wiki/1946" TargetMode="External"/><Relationship Id="rId13" Type="http://schemas.openxmlformats.org/officeDocument/2006/relationships/hyperlink" Target="https://uk.wikipedia.org/wiki/%D0%9F%D0%B0%D0%BF%D0%B0_%D0%A0%D0%B8%D0%BC%D1%81%D1%8C%D0%BA%D0%B8%D0%B9" TargetMode="External"/><Relationship Id="rId18" Type="http://schemas.openxmlformats.org/officeDocument/2006/relationships/hyperlink" Target="https://uk.wikipedia.org/wiki/%D0%A7%D0%A1%D0%A0" TargetMode="External"/><Relationship Id="rId3" Type="http://schemas.openxmlformats.org/officeDocument/2006/relationships/hyperlink" Target="https://uk.wikipedia.org/wiki/%D0%A3%D0%BA%D1%80%D0%B0%D1%97%D0%BD%D0%B0" TargetMode="External"/><Relationship Id="rId21" Type="http://schemas.openxmlformats.org/officeDocument/2006/relationships/hyperlink" Target="https://uk.wikipedia.org/wiki/%D0%9F%D1%96%D0%B4%D0%BB%D1%8F%D1%88%D1%88%D1%8F" TargetMode="External"/><Relationship Id="rId7" Type="http://schemas.openxmlformats.org/officeDocument/2006/relationships/hyperlink" Target="https://uk.wikipedia.org/wiki/10_%D0%B1%D0%B5%D1%80%D0%B5%D0%B7%D0%BD%D1%8F" TargetMode="External"/><Relationship Id="rId12" Type="http://schemas.openxmlformats.org/officeDocument/2006/relationships/hyperlink" Target="https://uk.wikipedia.org/wiki/%D0%A1%D1%85%D1%96%D0%B4%D0%BD%D1%96_%D0%BA%D0%B0%D1%82%D0%BE%D0%BB%D0%B8%D1%86%D1%8C%D0%BA%D1%96_%D1%86%D0%B5%D1%80%D0%BA%D0%B2%D0%B8" TargetMode="External"/><Relationship Id="rId17" Type="http://schemas.openxmlformats.org/officeDocument/2006/relationships/hyperlink" Target="https://uk.wikipedia.org/wiki/%D0%9F%D0%9D%D0%A0" TargetMode="External"/><Relationship Id="rId2" Type="http://schemas.openxmlformats.org/officeDocument/2006/relationships/hyperlink" Target="https://uk.wikipedia.org/wiki/%D0%92%D1%96%D0%B9%D1%81%D1%8C%D0%BA%D0%BE%D0%B2%D0%B5_%D1%84%D0%BE%D1%80%D0%BC%D1%83%D0%B2%D0%B0%D0%BD%D0%BD%D1%8F" TargetMode="External"/><Relationship Id="rId16" Type="http://schemas.openxmlformats.org/officeDocument/2006/relationships/hyperlink" Target="https://uk.wikipedia.org/wiki/%D0%A1%D0%A0%D0%A1%D0%A0" TargetMode="External"/><Relationship Id="rId20" Type="http://schemas.openxmlformats.org/officeDocument/2006/relationships/hyperlink" Target="https://uk.wikipedia.org/wiki/%D0%9D%D0%B0%D0%B4%D1%81%D1%8F%D0%BD%D0%BD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uk.wikipedia.org/wiki/8_%D0%B1%D0%B5%D1%80%D0%B5%D0%B7%D0%BD%D1%8F" TargetMode="External"/><Relationship Id="rId11" Type="http://schemas.openxmlformats.org/officeDocument/2006/relationships/hyperlink" Target="https://uk.wikipedia.org/wiki/%D0%93%D1%80%D0%B5%D0%BA%D0%BE-%D0%BA%D0%B0%D1%82%D0%BE%D0%BB%D0%B8%D1%86%D1%8C%D0%BA%D0%B0_%D1%86%D0%B5%D1%80%D0%BA%D0%B2%D0%B0_%D0%B2_%D0%A3%D0%BA%D1%80%D0%B0%D1%97%D0%BD%D1%96" TargetMode="External"/><Relationship Id="rId5" Type="http://schemas.openxmlformats.org/officeDocument/2006/relationships/hyperlink" Target="https://uk.wikipedia.org/wiki/1953" TargetMode="External"/><Relationship Id="rId15" Type="http://schemas.openxmlformats.org/officeDocument/2006/relationships/hyperlink" Target="https://uk.wikipedia.org/wiki/1947" TargetMode="External"/><Relationship Id="rId10" Type="http://schemas.openxmlformats.org/officeDocument/2006/relationships/hyperlink" Target="https://uk.wikipedia.org/wiki/%D0%9B%D1%8C%D0%B2%D1%96%D0%B2" TargetMode="External"/><Relationship Id="rId19" Type="http://schemas.openxmlformats.org/officeDocument/2006/relationships/hyperlink" Target="https://uk.wikipedia.org/wiki/%D0%9B%D0%B5%D0%BC%D0%BA%D1%96%D0%B2%D1%89%D0%B8%D0%BD%D0%B0" TargetMode="External"/><Relationship Id="rId4" Type="http://schemas.openxmlformats.org/officeDocument/2006/relationships/hyperlink" Target="https://uk.wikipedia.org/wiki/1942" TargetMode="External"/><Relationship Id="rId9" Type="http://schemas.openxmlformats.org/officeDocument/2006/relationships/hyperlink" Target="https://uk.wikipedia.org/wiki/%D0%A0%D0%9A%D0%A6" TargetMode="External"/><Relationship Id="rId14" Type="http://schemas.openxmlformats.org/officeDocument/2006/relationships/hyperlink" Target="https://uk.wikipedia.org/wiki/%D0%95%D1%82%D0%BD%D1%96%D1%87%D0%BD%D0%B0_%D1%87%D0%B8%D1%81%D1%82%D0%BA%D0%B0" TargetMode="External"/><Relationship Id="rId22" Type="http://schemas.openxmlformats.org/officeDocument/2006/relationships/hyperlink" Target="https://uk.wikipedia.org/wiki/%D0%A5%D0%BE%D0%BB%D0%BC%D1%89%D0%B8%D0%BD%D0%B0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www.archives.gov.ua/Sections/VISLA/Images/0-1310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9383">
            <a:off x="406882" y="3220336"/>
            <a:ext cx="3798457" cy="32029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archives.gov.ua/Sections/VISLA/Images/1575-III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72994"/>
            <a:ext cx="3614891" cy="262395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4437112"/>
            <a:ext cx="4320480" cy="1273696"/>
          </a:xfrm>
        </p:spPr>
        <p:txBody>
          <a:bodyPr>
            <a:normAutofit fontScale="92500"/>
          </a:bodyPr>
          <a:lstStyle/>
          <a:p>
            <a:pPr lvl="0" algn="l" fontAlgn="base">
              <a:spcBef>
                <a:spcPct val="0"/>
              </a:spcBef>
              <a:spcAft>
                <a:spcPct val="0"/>
              </a:spcAft>
              <a:buClr>
                <a:prstClr val="black">
                  <a:lumMod val="50000"/>
                  <a:lumOff val="50000"/>
                </a:prstClr>
              </a:buClr>
            </a:pPr>
            <a:r>
              <a:rPr lang="uk-UA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rPr>
              <a:t>Вчитель історії та права </a:t>
            </a: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buClr>
                <a:prstClr val="black">
                  <a:lumMod val="50000"/>
                  <a:lumOff val="50000"/>
                </a:prstClr>
              </a:buClr>
            </a:pPr>
            <a:r>
              <a:rPr lang="uk-UA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rPr>
              <a:t>НВК «Ковалівська гімназія»</a:t>
            </a: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buClr>
                <a:prstClr val="black">
                  <a:lumMod val="50000"/>
                  <a:lumOff val="50000"/>
                </a:prstClr>
              </a:buClr>
            </a:pPr>
            <a:r>
              <a:rPr lang="uk-UA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rPr>
              <a:t>Бондаренко Галина Богданівна</a:t>
            </a:r>
          </a:p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04664"/>
            <a:ext cx="734481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uk-UA" sz="3200" dirty="0" smtClean="0">
                <a:effectLst/>
                <a:latin typeface="Times New Roman"/>
                <a:ea typeface="Calibri"/>
                <a:cs typeface="Times New Roman"/>
              </a:rPr>
              <a:t>Урок № </a:t>
            </a:r>
            <a:r>
              <a:rPr lang="uk-UA" sz="3200" dirty="0" smtClean="0">
                <a:effectLst/>
                <a:latin typeface="Times New Roman"/>
                <a:ea typeface="Calibri"/>
                <a:cs typeface="Times New Roman"/>
              </a:rPr>
              <a:t>15. </a:t>
            </a:r>
            <a:endParaRPr lang="uk-UA" sz="32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 algn="ctr"/>
            <a:r>
              <a:rPr lang="uk-UA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Тема: </a:t>
            </a:r>
            <a:r>
              <a:rPr lang="uk-UA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Відновлення політики радянізації в західних областях України. </a:t>
            </a:r>
            <a:endParaRPr lang="uk-UA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62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88640"/>
            <a:ext cx="250658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8640"/>
            <a:ext cx="8686800" cy="6120680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6500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Запитання до </a:t>
            </a:r>
            <a:r>
              <a:rPr lang="uk-UA" sz="6500" b="1" i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групи істориків</a:t>
            </a:r>
            <a:endParaRPr lang="uk-UA" sz="6500" dirty="0" smtClean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uk-UA" sz="2400" dirty="0"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sz="3600" dirty="0">
                <a:latin typeface="Times New Roman"/>
                <a:ea typeface="Times New Roman"/>
                <a:cs typeface="Times New Roman"/>
              </a:rPr>
              <a:t>Яку роль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відігравала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ОУН-УПА на західноукраїнських </a:t>
            </a:r>
            <a:endParaRPr lang="ru-RU" sz="3600" dirty="0" smtClean="0">
              <a:latin typeface="Times New Roman"/>
              <a:ea typeface="Times New Roman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землях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? </a:t>
            </a:r>
            <a:endParaRPr lang="uk-UA" sz="3600" dirty="0">
              <a:ea typeface="Calibri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2. </a:t>
            </a:r>
            <a:r>
              <a:rPr lang="ru-RU" sz="3600" dirty="0" err="1" smtClean="0">
                <a:latin typeface="Times New Roman"/>
                <a:ea typeface="Times New Roman"/>
                <a:cs typeface="Times New Roman"/>
              </a:rPr>
              <a:t>Наведіть</a:t>
            </a: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відомі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вам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факти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доведення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або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3600" dirty="0" smtClean="0">
              <a:latin typeface="Times New Roman"/>
              <a:ea typeface="Times New Roman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sz="3600" dirty="0" err="1" smtClean="0">
                <a:latin typeface="Times New Roman"/>
                <a:ea typeface="Times New Roman"/>
                <a:cs typeface="Times New Roman"/>
              </a:rPr>
              <a:t>заперечення</a:t>
            </a: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звірст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УПА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ініційованих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радянською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3600" dirty="0" smtClean="0">
              <a:latin typeface="Times New Roman"/>
              <a:ea typeface="Times New Roman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sz="3600" dirty="0" err="1" smtClean="0">
                <a:latin typeface="Times New Roman"/>
                <a:ea typeface="Times New Roman"/>
                <a:cs typeface="Times New Roman"/>
              </a:rPr>
              <a:t>владою</a:t>
            </a: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у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повоєнний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період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.</a:t>
            </a:r>
            <a:endParaRPr lang="uk-UA" sz="3600" dirty="0">
              <a:ea typeface="Calibri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3. </a:t>
            </a:r>
            <a:r>
              <a:rPr lang="ru-RU" sz="3600" dirty="0" err="1" smtClean="0">
                <a:latin typeface="Times New Roman"/>
                <a:ea typeface="Times New Roman"/>
                <a:cs typeface="Times New Roman"/>
              </a:rPr>
              <a:t>Чому</a:t>
            </a: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місцеве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населення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підтримувало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ОУН-УПА?</a:t>
            </a:r>
            <a:endParaRPr lang="uk-UA" sz="3600" dirty="0">
              <a:ea typeface="Calibri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4. Дайте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оцінку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діяльності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Романа Шухевича?</a:t>
            </a:r>
            <a:endParaRPr lang="uk-UA" sz="3600" dirty="0">
              <a:ea typeface="Calibri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5.Які 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з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методів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боротьби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ОУН-УПА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проти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радянської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влади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ви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засуджуєте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?</a:t>
            </a:r>
            <a:endParaRPr lang="uk-UA" sz="3600" dirty="0">
              <a:ea typeface="Calibri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6.Чи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вважаєте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ви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чесними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дії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НКВС та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радянської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верхівки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стосовно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УПА?</a:t>
            </a:r>
            <a:endParaRPr lang="uk-UA" sz="3600" dirty="0">
              <a:ea typeface="Calibri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7. </a:t>
            </a:r>
            <a:r>
              <a:rPr lang="ru-RU" sz="3600" dirty="0" err="1" smtClean="0">
                <a:latin typeface="Times New Roman"/>
                <a:ea typeface="Times New Roman"/>
                <a:cs typeface="Times New Roman"/>
              </a:rPr>
              <a:t>Чи</a:t>
            </a: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змінилася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на вашу думку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історія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нашої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держави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якби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радянській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владі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не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вдалося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б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ліквідувати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ОУН-УПА? (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Якщо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так, то 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яким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чином?)</a:t>
            </a:r>
            <a:endParaRPr lang="uk-UA" sz="3600" dirty="0">
              <a:ea typeface="Calibri"/>
              <a:cs typeface="Times New Roman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97296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www.archives.gov.ua/Sections/VISLA/Images/01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4489648" cy="315473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292080" y="476673"/>
            <a:ext cx="33123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i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Виселення українського населення солдатами батальйону КВБ "Познань</a:t>
            </a:r>
            <a:r>
              <a:rPr lang="uk-UA" dirty="0">
                <a:solidFill>
                  <a:srgbClr val="000000"/>
                </a:solidFill>
                <a:ea typeface="Calibri"/>
                <a:cs typeface="Times New Roman"/>
              </a:rPr>
              <a:t>".</a:t>
            </a:r>
            <a:endParaRPr lang="uk-U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66">
            <a:off x="4597270" y="4049179"/>
            <a:ext cx="4028362" cy="2464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92080" y="3105835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i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Виселене </a:t>
            </a:r>
            <a:r>
              <a:rPr lang="uk-UA" i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українське село, підпалене підрозділом УПА</a:t>
            </a:r>
            <a:endParaRPr lang="uk-UA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www.archives.gov.ua/Sections/VISLA/Images/019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29000"/>
            <a:ext cx="3528392" cy="32849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276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3428" y="908720"/>
            <a:ext cx="8229600" cy="2304256"/>
          </a:xfrm>
        </p:spPr>
        <p:txBody>
          <a:bodyPr>
            <a:noAutofit/>
          </a:bodyPr>
          <a:lstStyle/>
          <a:p>
            <a:pPr lvl="0" indent="114300" algn="just" fontAlgn="base">
              <a:spcAft>
                <a:spcPct val="0"/>
              </a:spcAft>
            </a:pPr>
            <a:r>
              <a:rPr lang="ru-RU" b="1" dirty="0" err="1">
                <a:solidFill>
                  <a:schemeClr val="accent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Завдання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dirty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роаналізуйте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поданий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статистичний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матеріал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dirty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 </a:t>
            </a:r>
            <a:r>
              <a:rPr lang="ru-RU" sz="28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якою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метою проводилась </a:t>
            </a:r>
            <a:r>
              <a:rPr lang="ru-RU" sz="28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депортація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населення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Західної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України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2860996"/>
              </p:ext>
            </p:extLst>
          </p:nvPr>
        </p:nvGraphicFramePr>
        <p:xfrm>
          <a:off x="683567" y="4437112"/>
          <a:ext cx="8280920" cy="1525325"/>
        </p:xfrm>
        <a:graphic>
          <a:graphicData uri="http://schemas.openxmlformats.org/drawingml/2006/table">
            <a:tbl>
              <a:tblPr firstRow="1" firstCol="1" bandRow="1"/>
              <a:tblGrid>
                <a:gridCol w="1034380"/>
                <a:gridCol w="1035220"/>
                <a:gridCol w="1035220"/>
                <a:gridCol w="1035220"/>
                <a:gridCol w="1035220"/>
                <a:gridCol w="1035220"/>
                <a:gridCol w="1035220"/>
                <a:gridCol w="1035220"/>
              </a:tblGrid>
              <a:tr h="228026">
                <a:tc>
                  <a:txBody>
                    <a:bodyPr/>
                    <a:lstStyle/>
                    <a:p>
                      <a:pPr indent="1143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Роки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1944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1945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1946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1947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1948</a:t>
                      </a:r>
                      <a:endParaRPr lang="uk-UA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1949</a:t>
                      </a:r>
                      <a:endParaRPr lang="uk-UA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Усього</a:t>
                      </a:r>
                      <a:endParaRPr lang="uk-UA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Кількість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сімей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4724</a:t>
                      </a:r>
                      <a:endParaRPr lang="uk-UA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7393</a:t>
                      </a:r>
                      <a:endParaRPr lang="uk-UA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2612</a:t>
                      </a:r>
                      <a:endParaRPr lang="uk-UA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26 612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2623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6489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50 453</a:t>
                      </a:r>
                      <a:endParaRPr lang="uk-UA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Кількість населення</a:t>
                      </a:r>
                      <a:endParaRPr lang="uk-UA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12 762</a:t>
                      </a:r>
                      <a:endParaRPr lang="uk-UA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17 497</a:t>
                      </a:r>
                      <a:endParaRPr lang="uk-UA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6350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76 586</a:t>
                      </a:r>
                      <a:endParaRPr lang="uk-UA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8274</a:t>
                      </a:r>
                      <a:endParaRPr lang="uk-UA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21 672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143 141</a:t>
                      </a:r>
                      <a:endParaRPr lang="uk-U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 rot="21331549">
            <a:off x="1043608" y="3403898"/>
            <a:ext cx="77768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ДЕПОРТАЦІЯ НАСЕЛЕННЯ ГАЛИЧИНИ</a:t>
            </a:r>
            <a:endParaRPr lang="uk-UA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60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594" y="4653137"/>
            <a:ext cx="2894869" cy="2080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99" y="5042868"/>
            <a:ext cx="2695575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153" y="4914285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6632"/>
            <a:ext cx="3312368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3832" y="0"/>
            <a:ext cx="8373616" cy="5521949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3600" b="1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Запитання до групи </a:t>
            </a: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3600" b="1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політтехнологів</a:t>
            </a: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>
                <a:latin typeface="Times New Roman"/>
                <a:ea typeface="Calibri"/>
                <a:cs typeface="Times New Roman"/>
              </a:rPr>
              <a:t>Покажіть </a:t>
            </a:r>
            <a:r>
              <a:rPr lang="uk-UA" dirty="0">
                <a:latin typeface="Times New Roman"/>
                <a:ea typeface="Calibri"/>
                <a:cs typeface="Times New Roman"/>
              </a:rPr>
              <a:t>на карті території які </a:t>
            </a:r>
            <a:r>
              <a:rPr lang="uk-UA" dirty="0" smtClean="0">
                <a:latin typeface="Times New Roman"/>
                <a:ea typeface="Calibri"/>
                <a:cs typeface="Times New Roman"/>
              </a:rPr>
              <a:t>відійшли</a:t>
            </a:r>
          </a:p>
          <a:p>
            <a:pPr marL="0" lvl="0" indent="0" algn="just">
              <a:lnSpc>
                <a:spcPct val="150000"/>
              </a:lnSpc>
              <a:buNone/>
            </a:pPr>
            <a:r>
              <a:rPr lang="uk-UA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dirty="0">
                <a:latin typeface="Times New Roman"/>
                <a:ea typeface="Calibri"/>
                <a:cs typeface="Times New Roman"/>
              </a:rPr>
              <a:t>до Польщі в результаті операції «Вісла».</a:t>
            </a:r>
            <a:endParaRPr lang="uk-UA" sz="2400" dirty="0">
              <a:ea typeface="Calibri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2. Яку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роль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було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відведено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УПА в </a:t>
            </a:r>
            <a:r>
              <a:rPr lang="ru-RU" dirty="0" err="1" smtClean="0">
                <a:latin typeface="Times New Roman"/>
                <a:ea typeface="Times New Roman"/>
                <a:cs typeface="Times New Roman"/>
              </a:rPr>
              <a:t>операції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Вісла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»?</a:t>
            </a:r>
            <a:endParaRPr lang="uk-UA" sz="2400" dirty="0">
              <a:ea typeface="Calibri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3. </a:t>
            </a:r>
            <a:r>
              <a:rPr lang="ru-RU" dirty="0" err="1" smtClean="0">
                <a:latin typeface="Times New Roman"/>
                <a:ea typeface="Times New Roman"/>
                <a:cs typeface="Times New Roman"/>
              </a:rPr>
              <a:t>Чи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 могли </a:t>
            </a:r>
            <a:r>
              <a:rPr lang="ru-RU" dirty="0" err="1" smtClean="0">
                <a:latin typeface="Times New Roman"/>
                <a:ea typeface="Times New Roman"/>
                <a:cs typeface="Times New Roman"/>
              </a:rPr>
              <a:t>українці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  <a:cs typeface="Times New Roman"/>
              </a:rPr>
              <a:t>західної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  <a:cs typeface="Times New Roman"/>
              </a:rPr>
              <a:t>України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  <a:cs typeface="Times New Roman"/>
              </a:rPr>
              <a:t>запобігти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своїй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участі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? 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Чому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?</a:t>
            </a:r>
            <a:endParaRPr lang="uk-UA" sz="2400" dirty="0">
              <a:ea typeface="Calibri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4. </a:t>
            </a:r>
            <a:r>
              <a:rPr lang="ru-RU" dirty="0" err="1" smtClean="0">
                <a:latin typeface="Times New Roman"/>
                <a:ea typeface="Times New Roman"/>
                <a:cs typeface="Times New Roman"/>
              </a:rPr>
              <a:t>Чому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лідери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західних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держав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саме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таким чином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розіграли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«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українську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карту»?</a:t>
            </a:r>
            <a:endParaRPr lang="uk-UA" sz="2400" dirty="0">
              <a:ea typeface="Calibri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5. </a:t>
            </a:r>
            <a:r>
              <a:rPr lang="ru-RU" dirty="0" err="1" smtClean="0">
                <a:latin typeface="Times New Roman"/>
                <a:ea typeface="Times New Roman"/>
                <a:cs typeface="Times New Roman"/>
              </a:rPr>
              <a:t>Чи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можемо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ми провести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аналогію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з «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українським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питанням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» по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закінченню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Першої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та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Другої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світових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війн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? Яку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саме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?</a:t>
            </a:r>
            <a:endParaRPr lang="uk-UA" sz="2400" dirty="0">
              <a:ea typeface="Calibri"/>
              <a:cs typeface="Times New Roman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2677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293096"/>
            <a:ext cx="4608512" cy="2391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70000" lnSpcReduction="20000"/>
          </a:bodyPr>
          <a:lstStyle/>
          <a:p>
            <a:pPr marL="245745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4600" b="1" dirty="0">
                <a:latin typeface="Times New Roman" pitchFamily="18" charset="0"/>
                <a:ea typeface="Calibri"/>
                <a:cs typeface="Times New Roman" pitchFamily="18" charset="0"/>
              </a:rPr>
              <a:t>Запитання до </a:t>
            </a:r>
            <a:r>
              <a:rPr lang="uk-UA" sz="4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групи експертів</a:t>
            </a:r>
            <a:endParaRPr lang="uk-UA" sz="4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>
                <a:latin typeface="Times New Roman"/>
                <a:ea typeface="Calibri"/>
                <a:cs typeface="Times New Roman"/>
              </a:rPr>
              <a:t>Вкажіть мету проведення індустріалізації в Україні?</a:t>
            </a:r>
            <a:endParaRPr lang="uk-UA" sz="2400" dirty="0"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>
                <a:latin typeface="Times New Roman"/>
                <a:ea typeface="Calibri"/>
                <a:cs typeface="Times New Roman"/>
              </a:rPr>
              <a:t>Що на вашу думку колективізація чи індустріалізація показували справжнє обличчя радянської влади? Чому?</a:t>
            </a:r>
            <a:endParaRPr lang="uk-UA" sz="2400" dirty="0"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>
                <a:latin typeface="Times New Roman"/>
                <a:ea typeface="Calibri"/>
                <a:cs typeface="Times New Roman"/>
              </a:rPr>
              <a:t>Чому радянська влада, яка по суті була атеїстичною спиралася у боротьбі проти УГКЦ на РПЦ?</a:t>
            </a:r>
            <a:endParaRPr lang="uk-UA" sz="2400" dirty="0"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>
                <a:latin typeface="Times New Roman"/>
                <a:ea typeface="Calibri"/>
                <a:cs typeface="Times New Roman"/>
              </a:rPr>
              <a:t>В якому становищі опинилося населення західноукраїнських земель під час зіткнення ОУН і УПА з органами радянської влади?</a:t>
            </a:r>
            <a:endParaRPr lang="uk-UA" sz="2400" dirty="0"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>
                <a:latin typeface="Times New Roman"/>
                <a:ea typeface="Calibri"/>
                <a:cs typeface="Times New Roman"/>
              </a:rPr>
              <a:t>Назвіть найвірогідніші, на </a:t>
            </a:r>
            <a:endParaRPr lang="uk-UA" dirty="0" smtClean="0">
              <a:latin typeface="Times New Roman"/>
              <a:ea typeface="Calibri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uk-UA" dirty="0" smtClean="0">
                <a:latin typeface="Times New Roman"/>
                <a:ea typeface="Calibri"/>
                <a:cs typeface="Times New Roman"/>
              </a:rPr>
              <a:t>вашу </a:t>
            </a:r>
            <a:r>
              <a:rPr lang="uk-UA" dirty="0">
                <a:latin typeface="Times New Roman"/>
                <a:ea typeface="Calibri"/>
                <a:cs typeface="Times New Roman"/>
              </a:rPr>
              <a:t>думку, причини </a:t>
            </a:r>
            <a:r>
              <a:rPr lang="uk-UA" dirty="0" smtClean="0">
                <a:latin typeface="Times New Roman"/>
                <a:ea typeface="Calibri"/>
                <a:cs typeface="Times New Roman"/>
              </a:rPr>
              <a:t>проведення</a:t>
            </a:r>
          </a:p>
          <a:p>
            <a:pPr marL="0" lvl="0" indent="0" algn="just">
              <a:lnSpc>
                <a:spcPct val="150000"/>
              </a:lnSpc>
              <a:buNone/>
            </a:pPr>
            <a:r>
              <a:rPr lang="uk-UA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dirty="0">
                <a:latin typeface="Times New Roman"/>
                <a:ea typeface="Calibri"/>
                <a:cs typeface="Times New Roman"/>
              </a:rPr>
              <a:t>операції «Вісла».</a:t>
            </a:r>
            <a:endParaRPr lang="uk-UA" sz="2400" dirty="0">
              <a:ea typeface="Calibri"/>
              <a:cs typeface="Times New Roman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7250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92500" lnSpcReduction="20000"/>
          </a:bodyPr>
          <a:lstStyle/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>
                <a:latin typeface="Times New Roman"/>
                <a:ea typeface="Times New Roman"/>
                <a:cs typeface="Times New Roman"/>
              </a:rPr>
              <a:t>Яке</a:t>
            </a:r>
            <a:r>
              <a:rPr lang="uk-UA" dirty="0">
                <a:latin typeface="Times New Roman"/>
                <a:ea typeface="Calibri"/>
                <a:cs typeface="Times New Roman"/>
              </a:rPr>
              <a:t> значення</a:t>
            </a:r>
            <a:r>
              <a:rPr lang="uk-UA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uk-UA" dirty="0">
                <a:latin typeface="Times New Roman"/>
                <a:ea typeface="Calibri"/>
                <a:cs typeface="Times New Roman"/>
              </a:rPr>
              <a:t>посіла</a:t>
            </a:r>
            <a:r>
              <a:rPr lang="uk-UA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uk-UA" dirty="0">
                <a:latin typeface="Times New Roman"/>
                <a:ea typeface="Calibri"/>
                <a:cs typeface="Times New Roman"/>
              </a:rPr>
              <a:t>радянізації західноукраїнських земель в історії України</a:t>
            </a:r>
            <a:r>
              <a:rPr lang="uk-UA" dirty="0" smtClean="0">
                <a:latin typeface="Times New Roman"/>
                <a:ea typeface="Calibri"/>
                <a:cs typeface="Times New Roman"/>
              </a:rPr>
              <a:t>?</a:t>
            </a: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endParaRPr lang="uk-UA" sz="2400" dirty="0"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>
                <a:latin typeface="Times New Roman"/>
                <a:ea typeface="Calibri"/>
                <a:cs typeface="Times New Roman"/>
              </a:rPr>
              <a:t>Як на вашу думку склалася б доля України якби УГКЦ продовжувала існувати в УРСР</a:t>
            </a:r>
            <a:r>
              <a:rPr lang="uk-UA" dirty="0" smtClean="0">
                <a:latin typeface="Times New Roman"/>
                <a:ea typeface="Calibri"/>
                <a:cs typeface="Times New Roman"/>
              </a:rPr>
              <a:t>?</a:t>
            </a: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endParaRPr lang="uk-UA" sz="2400" dirty="0"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>
                <a:latin typeface="Times New Roman"/>
                <a:ea typeface="Calibri"/>
                <a:cs typeface="Times New Roman"/>
              </a:rPr>
              <a:t>Доведіть, застосовуючи екскурс в історію, що із радянізацією західноукраїнських земель Україна втрачає останню надію на </a:t>
            </a:r>
            <a:endParaRPr lang="uk-UA" dirty="0" smtClean="0">
              <a:latin typeface="Times New Roman"/>
              <a:ea typeface="Calibri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uk-UA" dirty="0">
                <a:latin typeface="Times New Roman"/>
                <a:ea typeface="Calibri"/>
                <a:cs typeface="Times New Roman"/>
              </a:rPr>
              <a:t> </a:t>
            </a:r>
            <a:r>
              <a:rPr lang="uk-UA" dirty="0" smtClean="0">
                <a:latin typeface="Times New Roman"/>
                <a:ea typeface="Calibri"/>
                <a:cs typeface="Times New Roman"/>
              </a:rPr>
              <a:t>    визволення </a:t>
            </a:r>
            <a:r>
              <a:rPr lang="uk-UA" dirty="0">
                <a:latin typeface="Times New Roman"/>
                <a:ea typeface="Calibri"/>
                <a:cs typeface="Times New Roman"/>
              </a:rPr>
              <a:t>з під влади СРСР.</a:t>
            </a:r>
            <a:endParaRPr lang="uk-UA" sz="2400" dirty="0">
              <a:ea typeface="Calibri"/>
              <a:cs typeface="Times New Roman"/>
            </a:endParaRPr>
          </a:p>
          <a:p>
            <a:endParaRPr lang="uk-UA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941169"/>
            <a:ext cx="3195439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741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3" y="685800"/>
            <a:ext cx="3701947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2016223" cy="2280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941168"/>
            <a:ext cx="2802632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04664"/>
            <a:ext cx="6336704" cy="1012974"/>
          </a:xfrm>
        </p:spPr>
        <p:txBody>
          <a:bodyPr>
            <a:normAutofit/>
          </a:bodyPr>
          <a:lstStyle/>
          <a:p>
            <a:r>
              <a:rPr lang="uk-UA" dirty="0" smtClean="0"/>
              <a:t>Підсумок уроку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dirty="0" smtClean="0">
                <a:latin typeface="Times New Roman"/>
                <a:ea typeface="Times New Roman"/>
              </a:rPr>
              <a:t>З </a:t>
            </a:r>
            <a:r>
              <a:rPr lang="ru-RU" dirty="0" err="1" smtClean="0">
                <a:latin typeface="Times New Roman"/>
                <a:ea typeface="Times New Roman"/>
              </a:rPr>
              <a:t>усіх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теренів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України</a:t>
            </a:r>
            <a:r>
              <a:rPr lang="ru-RU" dirty="0" smtClean="0">
                <a:latin typeface="Times New Roman"/>
                <a:ea typeface="Times New Roman"/>
              </a:rPr>
              <a:t>, </a:t>
            </a:r>
            <a:r>
              <a:rPr lang="ru-RU" dirty="0" err="1" smtClean="0">
                <a:latin typeface="Times New Roman"/>
                <a:ea typeface="Times New Roman"/>
              </a:rPr>
              <a:t>що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потерпіли</a:t>
            </a:r>
            <a:r>
              <a:rPr lang="ru-RU" dirty="0" smtClean="0">
                <a:latin typeface="Times New Roman"/>
                <a:ea typeface="Times New Roman"/>
              </a:rPr>
              <a:t> в </a:t>
            </a:r>
            <a:r>
              <a:rPr lang="ru-RU" dirty="0" err="1" smtClean="0">
                <a:latin typeface="Times New Roman"/>
                <a:ea typeface="Times New Roman"/>
              </a:rPr>
              <a:t>ході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війни</a:t>
            </a:r>
            <a:r>
              <a:rPr lang="ru-RU" dirty="0" smtClean="0">
                <a:latin typeface="Times New Roman"/>
                <a:ea typeface="Times New Roman"/>
              </a:rPr>
              <a:t> та </a:t>
            </a:r>
            <a:r>
              <a:rPr lang="ru-RU" dirty="0" err="1" smtClean="0">
                <a:latin typeface="Times New Roman"/>
                <a:ea typeface="Times New Roman"/>
              </a:rPr>
              <a:t>нацистської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окупації</a:t>
            </a:r>
            <a:r>
              <a:rPr lang="ru-RU" dirty="0" smtClean="0">
                <a:latin typeface="Times New Roman"/>
                <a:ea typeface="Times New Roman"/>
              </a:rPr>
              <a:t>, у </a:t>
            </a:r>
            <a:r>
              <a:rPr lang="ru-RU" dirty="0" err="1" smtClean="0">
                <a:latin typeface="Times New Roman"/>
                <a:ea typeface="Times New Roman"/>
              </a:rPr>
              <a:t>найгіршому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становищі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були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західноукраїнські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землі</a:t>
            </a:r>
            <a:r>
              <a:rPr lang="ru-RU" dirty="0" smtClean="0">
                <a:latin typeface="Times New Roman"/>
                <a:ea typeface="Times New Roman"/>
              </a:rPr>
              <a:t>. </a:t>
            </a:r>
            <a:r>
              <a:rPr lang="ru-RU" dirty="0" err="1" smtClean="0">
                <a:latin typeface="Times New Roman"/>
                <a:ea typeface="Times New Roman"/>
              </a:rPr>
              <a:t>Повоєнна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розруха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посилювалась</a:t>
            </a:r>
            <a:r>
              <a:rPr lang="ru-RU" dirty="0" smtClean="0">
                <a:latin typeface="Times New Roman"/>
                <a:ea typeface="Times New Roman"/>
              </a:rPr>
              <a:t> впертою </a:t>
            </a:r>
            <a:r>
              <a:rPr lang="ru-RU" dirty="0" err="1" smtClean="0">
                <a:latin typeface="Times New Roman"/>
                <a:ea typeface="Times New Roman"/>
              </a:rPr>
              <a:t>боротьбою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загонів</a:t>
            </a:r>
            <a:r>
              <a:rPr lang="ru-RU" dirty="0" smtClean="0">
                <a:latin typeface="Times New Roman"/>
                <a:ea typeface="Times New Roman"/>
              </a:rPr>
              <a:t> УПА </a:t>
            </a:r>
            <a:r>
              <a:rPr lang="ru-RU" dirty="0" err="1" smtClean="0">
                <a:latin typeface="Times New Roman"/>
                <a:ea typeface="Times New Roman"/>
              </a:rPr>
              <a:t>проти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насадження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радянського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тоталітарного</a:t>
            </a:r>
            <a:r>
              <a:rPr lang="ru-RU" dirty="0" smtClean="0">
                <a:latin typeface="Times New Roman"/>
                <a:ea typeface="Times New Roman"/>
              </a:rPr>
              <a:t> режиму. І </a:t>
            </a:r>
            <a:r>
              <a:rPr lang="ru-RU" dirty="0" err="1" smtClean="0">
                <a:latin typeface="Times New Roman"/>
                <a:ea typeface="Times New Roman"/>
              </a:rPr>
              <a:t>хоча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повстанський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національно-визвольний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рух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був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придушений</a:t>
            </a:r>
            <a:r>
              <a:rPr lang="ru-RU" dirty="0" smtClean="0">
                <a:latin typeface="Times New Roman"/>
                <a:ea typeface="Times New Roman"/>
              </a:rPr>
              <a:t>, </a:t>
            </a:r>
            <a:r>
              <a:rPr lang="ru-RU" dirty="0" err="1" smtClean="0">
                <a:latin typeface="Times New Roman"/>
                <a:ea typeface="Times New Roman"/>
              </a:rPr>
              <a:t>він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змусив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сталінсько-радянську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 err="1" smtClean="0">
                <a:latin typeface="Times New Roman"/>
                <a:ea typeface="Times New Roman"/>
              </a:rPr>
              <a:t>тоталітарну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endParaRPr lang="uk-UA" dirty="0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690" y="260648"/>
            <a:ext cx="2981325" cy="2109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057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8075240" cy="1080120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uk-UA" b="1" dirty="0">
                <a:latin typeface="Times New Roman"/>
                <a:ea typeface="Calibri"/>
                <a:cs typeface="Times New Roman"/>
              </a:rPr>
              <a:t>Домашнє завдання.</a:t>
            </a:r>
            <a:r>
              <a:rPr lang="uk-UA" sz="3600" dirty="0">
                <a:ea typeface="Calibri"/>
                <a:cs typeface="Times New Roman"/>
              </a:rPr>
              <a:t/>
            </a:r>
            <a:br>
              <a:rPr lang="uk-UA" sz="3600" dirty="0">
                <a:ea typeface="Calibri"/>
                <a:cs typeface="Times New Roman"/>
              </a:rPr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268760"/>
            <a:ext cx="8075240" cy="4536504"/>
          </a:xfrm>
        </p:spPr>
        <p:txBody>
          <a:bodyPr>
            <a:normAutofit/>
          </a:bodyPr>
          <a:lstStyle/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uk-UA" sz="1800" dirty="0" smtClean="0">
                <a:latin typeface="Times New Roman" pitchFamily="18" charset="0"/>
                <a:ea typeface="Calibri"/>
                <a:cs typeface="Times New Roman" pitchFamily="18" charset="0"/>
              </a:rPr>
              <a:t>Підручник</a:t>
            </a:r>
            <a:r>
              <a:rPr lang="uk-UA" sz="1800" dirty="0">
                <a:latin typeface="Times New Roman" pitchFamily="18" charset="0"/>
                <a:ea typeface="Calibri"/>
                <a:cs typeface="Times New Roman" pitchFamily="18" charset="0"/>
              </a:rPr>
              <a:t>. Історія України: </a:t>
            </a:r>
            <a:r>
              <a:rPr lang="uk-UA" sz="1800" dirty="0" err="1">
                <a:latin typeface="Times New Roman" pitchFamily="18" charset="0"/>
                <a:ea typeface="Calibri"/>
                <a:cs typeface="Times New Roman" pitchFamily="18" charset="0"/>
              </a:rPr>
              <a:t>підруч</a:t>
            </a:r>
            <a:r>
              <a:rPr lang="uk-UA" sz="1800" dirty="0">
                <a:latin typeface="Times New Roman" pitchFamily="18" charset="0"/>
                <a:ea typeface="Calibri"/>
                <a:cs typeface="Times New Roman" pitchFamily="18" charset="0"/>
              </a:rPr>
              <a:t>. для 11-го кл. </a:t>
            </a:r>
            <a:r>
              <a:rPr lang="uk-UA" sz="1800" dirty="0" err="1">
                <a:latin typeface="Times New Roman" pitchFamily="18" charset="0"/>
                <a:ea typeface="Calibri"/>
                <a:cs typeface="Times New Roman" pitchFamily="18" charset="0"/>
              </a:rPr>
              <a:t>загальноосвіт</a:t>
            </a:r>
            <a:r>
              <a:rPr lang="uk-UA" sz="18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uk-UA" sz="1800" dirty="0" err="1">
                <a:latin typeface="Times New Roman" pitchFamily="18" charset="0"/>
                <a:ea typeface="Calibri"/>
                <a:cs typeface="Times New Roman" pitchFamily="18" charset="0"/>
              </a:rPr>
              <a:t>навч</a:t>
            </a:r>
            <a:r>
              <a:rPr lang="uk-UA" sz="18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uk-UA" sz="1800" dirty="0" err="1">
                <a:latin typeface="Times New Roman" pitchFamily="18" charset="0"/>
                <a:ea typeface="Calibri"/>
                <a:cs typeface="Times New Roman" pitchFamily="18" charset="0"/>
              </a:rPr>
              <a:t>закл</a:t>
            </a:r>
            <a:r>
              <a:rPr lang="uk-UA" sz="1800" dirty="0">
                <a:latin typeface="Times New Roman" pitchFamily="18" charset="0"/>
                <a:ea typeface="Calibri"/>
                <a:cs typeface="Times New Roman" pitchFamily="18" charset="0"/>
              </a:rPr>
              <a:t>. рівень стандарту академічний рівень. / О.І. </a:t>
            </a:r>
            <a:r>
              <a:rPr lang="uk-UA" sz="1800" dirty="0" err="1">
                <a:latin typeface="Times New Roman" pitchFamily="18" charset="0"/>
                <a:ea typeface="Calibri"/>
                <a:cs typeface="Times New Roman" pitchFamily="18" charset="0"/>
              </a:rPr>
              <a:t>Пометун</a:t>
            </a:r>
            <a:r>
              <a:rPr lang="uk-UA" sz="1800" dirty="0">
                <a:latin typeface="Times New Roman" pitchFamily="18" charset="0"/>
                <a:ea typeface="Calibri"/>
                <a:cs typeface="Times New Roman" pitchFamily="18" charset="0"/>
              </a:rPr>
              <a:t>, Н.М.</a:t>
            </a:r>
            <a:r>
              <a:rPr lang="uk-UA" sz="1800" dirty="0" err="1">
                <a:latin typeface="Times New Roman" pitchFamily="18" charset="0"/>
                <a:ea typeface="Calibri"/>
                <a:cs typeface="Times New Roman" pitchFamily="18" charset="0"/>
              </a:rPr>
              <a:t>Гупан</a:t>
            </a:r>
            <a:r>
              <a:rPr lang="uk-UA" sz="1800" dirty="0">
                <a:latin typeface="Times New Roman" pitchFamily="18" charset="0"/>
                <a:ea typeface="Calibri"/>
                <a:cs typeface="Times New Roman" pitchFamily="18" charset="0"/>
              </a:rPr>
              <a:t>. – Харків : </a:t>
            </a:r>
            <a:r>
              <a:rPr lang="uk-UA" sz="1800" dirty="0" err="1">
                <a:latin typeface="Times New Roman" pitchFamily="18" charset="0"/>
                <a:ea typeface="Calibri"/>
                <a:cs typeface="Times New Roman" pitchFamily="18" charset="0"/>
              </a:rPr>
              <a:t>Сиция</a:t>
            </a:r>
            <a:r>
              <a:rPr lang="uk-UA" sz="1800" dirty="0">
                <a:latin typeface="Times New Roman" pitchFamily="18" charset="0"/>
                <a:ea typeface="Calibri"/>
                <a:cs typeface="Times New Roman" pitchFamily="18" charset="0"/>
              </a:rPr>
              <a:t>, 2012. – 327 с. - С 80-88;</a:t>
            </a:r>
            <a:r>
              <a:rPr lang="uk-UA" sz="1800" dirty="0">
                <a:latin typeface="Times New Roman" pitchFamily="18" charset="0"/>
                <a:ea typeface="Times New Roman"/>
                <a:cs typeface="Times New Roman" pitchFamily="18" charset="0"/>
              </a:rPr>
              <a:t> (прочитати текст, дати відповіді на запитання, виконати завдання)</a:t>
            </a:r>
            <a:endParaRPr lang="uk-UA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uk-UA" sz="1800" dirty="0">
                <a:latin typeface="Times New Roman" pitchFamily="18" charset="0"/>
                <a:ea typeface="Calibri"/>
                <a:cs typeface="Times New Roman" pitchFamily="18" charset="0"/>
              </a:rPr>
              <a:t>Опрацювати карту «Україна у період відбудови (1943—1953)» . </a:t>
            </a:r>
            <a:r>
              <a:rPr lang="uk-UA" sz="1800" kern="1800" dirty="0">
                <a:latin typeface="Times New Roman" pitchFamily="18" charset="0"/>
                <a:ea typeface="Calibri"/>
                <a:cs typeface="Times New Roman" pitchFamily="18" charset="0"/>
              </a:rPr>
              <a:t>Атлас. Історія України 1939-2005. 11 клас. – К : ТОВ </a:t>
            </a:r>
            <a:r>
              <a:rPr lang="uk-UA" sz="1800" kern="1800" dirty="0" err="1">
                <a:latin typeface="Times New Roman" pitchFamily="18" charset="0"/>
                <a:ea typeface="Calibri"/>
                <a:cs typeface="Times New Roman" pitchFamily="18" charset="0"/>
              </a:rPr>
              <a:t>Анекс-К</a:t>
            </a:r>
            <a:r>
              <a:rPr lang="uk-UA" sz="1800" kern="1800" dirty="0">
                <a:latin typeface="Times New Roman" pitchFamily="18" charset="0"/>
                <a:ea typeface="Calibri"/>
                <a:cs typeface="Times New Roman" pitchFamily="18" charset="0"/>
              </a:rPr>
              <a:t>, 2005, 2006 – С 7. </a:t>
            </a:r>
            <a:endParaRPr lang="uk-UA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uk-UA" sz="1800" dirty="0">
                <a:latin typeface="Times New Roman" pitchFamily="18" charset="0"/>
                <a:ea typeface="Calibri"/>
                <a:cs typeface="Times New Roman" pitchFamily="18" charset="0"/>
              </a:rPr>
              <a:t>Переглянути документальні фільми</a:t>
            </a: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uk-UA" sz="1800" dirty="0">
                <a:latin typeface="Times New Roman" pitchFamily="18" charset="0"/>
                <a:ea typeface="Calibri"/>
                <a:cs typeface="Times New Roman" pitchFamily="18" charset="0"/>
              </a:rPr>
              <a:t>А. «Операція «Вісла». Остання поїздка додому». Режим доступу:  </a:t>
            </a:r>
            <a:r>
              <a:rPr lang="uk-UA" sz="1800" dirty="0">
                <a:latin typeface="Times New Roman" pitchFamily="18" charset="0"/>
                <a:ea typeface="Calibri"/>
                <a:cs typeface="Times New Roman" pitchFamily="18" charset="0"/>
                <a:hlinkClick r:id="rId3"/>
              </a:rPr>
              <a:t>http://starog1.blogspot.com/2011/06/blog-post_5971.html</a:t>
            </a:r>
            <a:r>
              <a:rPr lang="uk-UA" sz="18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uk-UA" sz="1800" kern="1800" dirty="0">
                <a:latin typeface="Times New Roman" pitchFamily="18" charset="0"/>
                <a:ea typeface="Times New Roman"/>
                <a:cs typeface="Times New Roman" pitchFamily="18" charset="0"/>
              </a:rPr>
              <a:t>Ліквідація церкви УГКЦ владою СРСР. </a:t>
            </a:r>
            <a:r>
              <a:rPr lang="uk-UA" sz="1800" dirty="0">
                <a:latin typeface="Times New Roman" pitchFamily="18" charset="0"/>
                <a:ea typeface="Calibri"/>
                <a:cs typeface="Times New Roman" pitchFamily="18" charset="0"/>
              </a:rPr>
              <a:t>Режим доступу: https://www.youtube.com </a:t>
            </a:r>
          </a:p>
          <a:p>
            <a:endParaRPr lang="uk-UA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8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729" y="116632"/>
            <a:ext cx="2479551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effectLst/>
                <a:latin typeface="Times New Roman"/>
                <a:ea typeface="Calibri"/>
                <a:cs typeface="Times New Roman"/>
              </a:rPr>
              <a:t>Мета уроку:</a:t>
            </a:r>
            <a:r>
              <a:rPr lang="uk-UA" sz="3600" dirty="0" smtClean="0">
                <a:ea typeface="Calibri"/>
                <a:cs typeface="Times New Roman"/>
              </a:rPr>
              <a:t/>
            </a:r>
            <a:br>
              <a:rPr lang="uk-UA" sz="3600" dirty="0" smtClean="0">
                <a:ea typeface="Calibri"/>
                <a:cs typeface="Times New Roman"/>
              </a:rPr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dirty="0" smtClean="0">
                <a:effectLst/>
                <a:latin typeface="Times New Roman"/>
                <a:ea typeface="Calibri"/>
                <a:cs typeface="Times New Roman"/>
              </a:rPr>
              <a:t>При вивчені теми забезпечити </a:t>
            </a: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dirty="0" smtClean="0">
                <a:effectLst/>
                <a:latin typeface="Times New Roman"/>
                <a:ea typeface="Calibri"/>
                <a:cs typeface="Times New Roman"/>
              </a:rPr>
              <a:t>засвоєння учнями основних її питань:</a:t>
            </a:r>
            <a:endParaRPr lang="uk-UA" sz="2400" dirty="0">
              <a:ea typeface="Calibri"/>
              <a:cs typeface="Times New Roman"/>
            </a:endParaRPr>
          </a:p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>
                <a:effectLst/>
                <a:latin typeface="Times New Roman"/>
                <a:ea typeface="Calibri"/>
                <a:cs typeface="Times New Roman"/>
              </a:rPr>
              <a:t>Радянізація західноукраїнських земель</a:t>
            </a:r>
            <a:endParaRPr lang="uk-UA" sz="2400" dirty="0">
              <a:ea typeface="Calibri"/>
              <a:cs typeface="Times New Roman"/>
            </a:endParaRPr>
          </a:p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>
                <a:effectLst/>
                <a:latin typeface="Times New Roman"/>
                <a:ea typeface="Calibri"/>
                <a:cs typeface="Times New Roman"/>
              </a:rPr>
              <a:t>Становище церкви.</a:t>
            </a:r>
            <a:endParaRPr lang="uk-UA" sz="2400" dirty="0">
              <a:ea typeface="Calibri"/>
              <a:cs typeface="Times New Roman"/>
            </a:endParaRPr>
          </a:p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>
                <a:effectLst/>
                <a:latin typeface="Times New Roman"/>
                <a:ea typeface="Times New Roman"/>
                <a:cs typeface="Times New Roman"/>
              </a:rPr>
              <a:t>Боротьба ОУН-УПА з радянською владою за Українську Самостійну суверенну Державу (УССД).</a:t>
            </a:r>
            <a:endParaRPr lang="uk-UA" sz="2400" dirty="0">
              <a:ea typeface="Calibri"/>
              <a:cs typeface="Times New Roman"/>
            </a:endParaRPr>
          </a:p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uk-UA" dirty="0" smtClean="0">
                <a:effectLst/>
                <a:latin typeface="Times New Roman"/>
                <a:ea typeface="Times New Roman"/>
                <a:cs typeface="Times New Roman"/>
              </a:rPr>
              <a:t>Операція «Вісла».</a:t>
            </a:r>
            <a:endParaRPr lang="uk-UA" sz="2400" dirty="0">
              <a:ea typeface="Calibri"/>
              <a:cs typeface="Times New Roman"/>
            </a:endParaRPr>
          </a:p>
          <a:p>
            <a:endParaRPr lang="uk-UA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797152"/>
            <a:ext cx="3528392" cy="1801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2527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789" y="2852936"/>
            <a:ext cx="2859087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04204"/>
            <a:ext cx="2971031" cy="2144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507288" cy="5217443"/>
          </a:xfrm>
        </p:spPr>
        <p:txBody>
          <a:bodyPr>
            <a:normAutofit fontScale="77500" lnSpcReduction="20000"/>
          </a:bodyPr>
          <a:lstStyle/>
          <a:p>
            <a:pPr lvl="0" algn="just">
              <a:lnSpc>
                <a:spcPct val="150000"/>
              </a:lnSpc>
              <a:buFont typeface="Symbol"/>
              <a:buChar char=""/>
            </a:pPr>
            <a:r>
              <a:rPr lang="uk-UA" dirty="0" smtClean="0">
                <a:effectLst/>
                <a:latin typeface="Times New Roman"/>
                <a:ea typeface="Times New Roman"/>
                <a:cs typeface="Times New Roman"/>
              </a:rPr>
              <a:t>1942—1953 рр. — діяльність Української повстанської армії;</a:t>
            </a:r>
            <a:endParaRPr lang="uk-UA" sz="2400" dirty="0"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buFont typeface="Symbol"/>
              <a:buChar char=""/>
            </a:pPr>
            <a:r>
              <a:rPr lang="uk-UA" dirty="0" smtClean="0">
                <a:effectLst/>
                <a:latin typeface="Times New Roman"/>
                <a:ea typeface="Times New Roman"/>
                <a:cs typeface="Times New Roman"/>
              </a:rPr>
              <a:t>березень 1946 р. — Львівський (неканонічний) собор УГКЦ, який прийняв рішення про скасування Берестейської унії 1596 р., розрив із Римом і підпорядкування греко-католиків Російській православній церкві; </a:t>
            </a:r>
            <a:endParaRPr lang="uk-UA" sz="2400" dirty="0"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buFont typeface="Symbol"/>
              <a:buChar char=""/>
            </a:pPr>
            <a:r>
              <a:rPr lang="uk-UA" dirty="0" smtClean="0">
                <a:effectLst/>
                <a:latin typeface="Times New Roman"/>
                <a:ea typeface="Times New Roman"/>
                <a:cs typeface="Times New Roman"/>
              </a:rPr>
              <a:t>квітень—травень 1947 р. — операція</a:t>
            </a:r>
          </a:p>
          <a:p>
            <a:pPr marL="0" lvl="0" indent="0" algn="just">
              <a:lnSpc>
                <a:spcPct val="150000"/>
              </a:lnSpc>
              <a:buNone/>
            </a:pPr>
            <a:r>
              <a:rPr lang="uk-UA" dirty="0" smtClean="0">
                <a:effectLst/>
                <a:latin typeface="Times New Roman"/>
                <a:ea typeface="Times New Roman"/>
                <a:cs typeface="Times New Roman"/>
              </a:rPr>
              <a:t> «Вісла», передання українських земель </a:t>
            </a:r>
          </a:p>
          <a:p>
            <a:pPr marL="0" lvl="0" indent="0" algn="just">
              <a:lnSpc>
                <a:spcPct val="150000"/>
              </a:lnSpc>
              <a:buNone/>
            </a:pPr>
            <a:r>
              <a:rPr lang="uk-UA" dirty="0" smtClean="0">
                <a:effectLst/>
                <a:latin typeface="Times New Roman"/>
                <a:ea typeface="Times New Roman"/>
                <a:cs typeface="Times New Roman"/>
              </a:rPr>
              <a:t>(Лемківщини, Підляшшя та </a:t>
            </a:r>
            <a:r>
              <a:rPr lang="uk-UA" dirty="0" err="1" smtClean="0">
                <a:effectLst/>
                <a:latin typeface="Times New Roman"/>
                <a:ea typeface="Times New Roman"/>
                <a:cs typeface="Times New Roman"/>
              </a:rPr>
              <a:t>Надсяння</a:t>
            </a:r>
            <a:r>
              <a:rPr lang="uk-UA" dirty="0" smtClean="0">
                <a:effectLst/>
                <a:latin typeface="Times New Roman"/>
                <a:ea typeface="Times New Roman"/>
                <a:cs typeface="Times New Roman"/>
              </a:rPr>
              <a:t>) Польщі; </a:t>
            </a:r>
            <a:endParaRPr lang="uk-UA" sz="2400" dirty="0"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buFont typeface="Symbol"/>
              <a:buChar char=""/>
            </a:pPr>
            <a:r>
              <a:rPr lang="uk-UA" dirty="0" smtClean="0">
                <a:effectLst/>
                <a:latin typeface="Times New Roman"/>
                <a:ea typeface="Times New Roman"/>
                <a:cs typeface="Times New Roman"/>
              </a:rPr>
              <a:t>серпень 1949 р. — приєднання Мукачівської</a:t>
            </a:r>
          </a:p>
          <a:p>
            <a:pPr marL="0" lvl="0" indent="0" algn="just">
              <a:lnSpc>
                <a:spcPct val="150000"/>
              </a:lnSpc>
              <a:buNone/>
            </a:pPr>
            <a:r>
              <a:rPr lang="uk-UA" dirty="0" smtClean="0">
                <a:effectLst/>
                <a:latin typeface="Times New Roman"/>
                <a:ea typeface="Times New Roman"/>
                <a:cs typeface="Times New Roman"/>
              </a:rPr>
              <a:t> єпархії УГКЦ до Російської православної церкви; </a:t>
            </a:r>
            <a:endParaRPr lang="uk-UA" sz="2400" dirty="0"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buFont typeface="Symbol"/>
              <a:buChar char=""/>
            </a:pPr>
            <a:r>
              <a:rPr lang="uk-UA" dirty="0" smtClean="0">
                <a:effectLst/>
                <a:latin typeface="Times New Roman"/>
                <a:ea typeface="Times New Roman"/>
                <a:cs typeface="Times New Roman"/>
              </a:rPr>
              <a:t>5 березня 1950 р. — загибель Р. Шухевича; </a:t>
            </a:r>
            <a:endParaRPr lang="uk-UA" sz="2400" dirty="0">
              <a:ea typeface="Calibri"/>
              <a:cs typeface="Times New Roman"/>
            </a:endParaRPr>
          </a:p>
          <a:p>
            <a:endParaRPr lang="uk-U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49" y="208110"/>
            <a:ext cx="4032448" cy="1015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067300"/>
            <a:ext cx="2552700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303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712968" cy="6597352"/>
          </a:xfrm>
        </p:spPr>
        <p:txBody>
          <a:bodyPr>
            <a:normAutofit fontScale="40000" lnSpcReduction="20000"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sz="4500" i="1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УПА- </a:t>
            </a:r>
            <a:r>
              <a:rPr lang="uk-UA" sz="4500" dirty="0" err="1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Украї́нська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uk-UA" sz="4500" dirty="0" err="1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повста́нська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армія (УПА) –  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2" tooltip="Військове формування"/>
              </a:rPr>
              <a:t>військово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-політичне формування, що діяло в 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3" tooltip="Україна"/>
              </a:rPr>
              <a:t>Україні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протягом 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4" tooltip="1942"/>
              </a:rPr>
              <a:t>1942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–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5" tooltip="1953"/>
              </a:rPr>
              <a:t>1953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рр.</a:t>
            </a:r>
            <a:r>
              <a:rPr lang="uk-UA" sz="45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, і боролося за незалежну Україну.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uk-UA" sz="45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sz="4500" i="1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Неканонічний Собор - </a:t>
            </a:r>
            <a:r>
              <a:rPr lang="uk-UA" sz="4500" dirty="0" err="1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Льві́вський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собор 1946 </a:t>
            </a:r>
            <a:r>
              <a:rPr lang="uk-UA" sz="4500" dirty="0" err="1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ро́ку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 або </a:t>
            </a:r>
            <a:r>
              <a:rPr lang="uk-UA" sz="4500" dirty="0" err="1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Льві́вський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псевдо собор — </a:t>
            </a:r>
            <a:r>
              <a:rPr lang="uk-UA" sz="4500" dirty="0" err="1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собор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(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6" tooltip="8 березня"/>
              </a:rPr>
              <a:t>8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-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7" tooltip="10 березня"/>
              </a:rPr>
              <a:t>10 березня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8" tooltip="1946"/>
              </a:rPr>
              <a:t>1946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р.), не визнаний 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9" tooltip="РКЦ"/>
              </a:rPr>
              <a:t>Ватиканом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і скликаний у 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10" tooltip="Львів"/>
              </a:rPr>
              <a:t>Львові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згідно з планом КДБ СРСР з ліквідації 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11" tooltip="Греко-католицька церква в Україні"/>
              </a:rPr>
              <a:t>Української Греко-католицької церкви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uk-UA" sz="4500" dirty="0" smtClean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sz="4500" i="1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УГКЦ -</a:t>
            </a:r>
            <a:r>
              <a:rPr lang="uk-UA" sz="4500" b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uk-UA" sz="4500" dirty="0" err="1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Украї́нська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uk-UA" sz="4500" dirty="0" err="1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гре́ко-католи́цька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uk-UA" sz="4500" dirty="0" err="1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це́рква</a:t>
            </a:r>
            <a:r>
              <a:rPr lang="uk-UA" sz="45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одна із двадцяти трьох 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12" tooltip="Східні католицькі церкви"/>
              </a:rPr>
              <a:t>Східних католицьких церков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свого права, яка перебуває у </a:t>
            </a:r>
            <a:r>
              <a:rPr lang="uk-UA" sz="4500" dirty="0" err="1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сопричасті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з 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13" tooltip="Папа Римський"/>
              </a:rPr>
              <a:t>єпископом Риму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та зберігає </a:t>
            </a:r>
            <a:r>
              <a:rPr lang="uk-UA" sz="4500" dirty="0" err="1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Константинопільську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(Візантійську) літургійну традицію.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uk-UA" sz="4500" dirty="0" smtClean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sz="4500" i="1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Операція «Вісла» - 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14" tooltip="Етнічна чистка"/>
              </a:rPr>
              <a:t>етнічна чистка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 здійснена у 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15" tooltip="1947"/>
              </a:rPr>
              <a:t>1947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році (початок — 29 березня) за рішенням партійного і державного керівництва 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16" tooltip="СРСР"/>
              </a:rPr>
              <a:t>СРСР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17" tooltip="ПНР"/>
              </a:rPr>
              <a:t>ПНР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та 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18" tooltip="ЧСР"/>
              </a:rPr>
              <a:t>ЧСР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. Полягала у примусовій, з використанням військ (СРСР, ПНР, ЧСР), депортації українців з їх етнічних територій, — 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19" tooltip="Лемківщина"/>
              </a:rPr>
              <a:t>Лемківщини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uk-UA" sz="4500" u="sng" dirty="0" err="1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20" tooltip="Надсяння"/>
              </a:rPr>
              <a:t>Надсяння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21" tooltip="Підляшшя"/>
              </a:rPr>
              <a:t>Підляшшя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і </a:t>
            </a:r>
            <a:r>
              <a:rPr lang="uk-UA" sz="4500" u="sng" dirty="0" smtClean="0">
                <a:effectLst/>
                <a:latin typeface="Times New Roman" pitchFamily="18" charset="0"/>
                <a:ea typeface="Calibri"/>
                <a:cs typeface="Times New Roman" pitchFamily="18" charset="0"/>
                <a:hlinkClick r:id="rId22" tooltip="Холмщина"/>
              </a:rPr>
              <a:t>Холмщини</a:t>
            </a:r>
            <a:r>
              <a:rPr lang="uk-UA" sz="45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 — на території у західній та північній частині польської держави, що до 1945 року належали Німеччині.</a:t>
            </a:r>
            <a:endParaRPr lang="uk-UA" sz="45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887699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725144"/>
            <a:ext cx="4032448" cy="1935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  <a:reflection blurRad="6350" stA="50000" endA="300" endPos="90000" dist="50800" dir="5400000" sy="-100000" algn="bl" rotWithShape="0"/>
          </a:effectLst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6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Актуалізація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опорних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знань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учнів</a:t>
            </a:r>
            <a:endParaRPr lang="uk-UA" sz="36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sz="2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Яку 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роль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відіграла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Україна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в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створенні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ООН</a:t>
            </a:r>
            <a:r>
              <a:rPr lang="ru-RU" sz="2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?</a:t>
            </a: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Назвіть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територіальні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зміни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що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зазнала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УРСР у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повоєнні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роки? </a:t>
            </a:r>
            <a:endParaRPr lang="uk-UA" sz="2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114300" algn="just">
              <a:lnSpc>
                <a:spcPct val="150000"/>
              </a:lnSpc>
              <a:spcAft>
                <a:spcPts val="0"/>
              </a:spcAft>
            </a:pP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3. У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чому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полягали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особливості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відбудови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в УРСР?</a:t>
            </a:r>
            <a:endParaRPr lang="uk-UA" sz="2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114300" algn="just">
              <a:lnSpc>
                <a:spcPct val="150000"/>
              </a:lnSpc>
              <a:spcAft>
                <a:spcPts val="0"/>
              </a:spcAft>
            </a:pP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4.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Чи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можна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було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уникнути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голоду 1947 р</a:t>
            </a:r>
            <a:r>
              <a:rPr lang="ru-RU" sz="2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.?</a:t>
            </a:r>
          </a:p>
          <a:p>
            <a:pPr indent="114300" algn="just">
              <a:lnSpc>
                <a:spcPct val="150000"/>
              </a:lnSpc>
              <a:spcAft>
                <a:spcPts val="0"/>
              </a:spcAft>
            </a:pP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5.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Які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чинники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впливали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на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демографічну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ситуацію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в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Україні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 в 1940-ві </a:t>
            </a:r>
            <a:r>
              <a:rPr lang="ru-RU" sz="2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рр</a:t>
            </a:r>
            <a:r>
              <a:rPr lang="ru-RU" sz="2600" dirty="0">
                <a:latin typeface="Times New Roman" pitchFamily="18" charset="0"/>
                <a:ea typeface="Times New Roman"/>
                <a:cs typeface="Times New Roman" pitchFamily="18" charset="0"/>
              </a:rPr>
              <a:t>.?</a:t>
            </a:r>
            <a:endParaRPr lang="uk-UA" sz="2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114300" algn="just">
              <a:lnSpc>
                <a:spcPct val="150000"/>
              </a:lnSpc>
              <a:spcAft>
                <a:spcPts val="0"/>
              </a:spcAft>
            </a:pPr>
            <a:endParaRPr lang="uk-UA" sz="1800" dirty="0"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endParaRPr lang="uk-UA" sz="2400" dirty="0">
              <a:ea typeface="Calibri"/>
              <a:cs typeface="Times New Roman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2594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56992"/>
            <a:ext cx="4860032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uk-UA" i="1" dirty="0" smtClean="0">
              <a:latin typeface="Times New Roman"/>
              <a:ea typeface="Segoe UI"/>
              <a:cs typeface="Segoe UI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i="1" dirty="0" smtClean="0">
                <a:latin typeface="Times New Roman"/>
                <a:ea typeface="Segoe UI"/>
                <a:cs typeface="Segoe UI"/>
              </a:rPr>
              <a:t>Радянізація</a:t>
            </a:r>
            <a:r>
              <a:rPr lang="uk-UA" i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dirty="0">
                <a:latin typeface="Times New Roman"/>
                <a:ea typeface="Calibri"/>
                <a:cs typeface="Times New Roman"/>
              </a:rPr>
              <a:t>— це система заходів, спрямованих на установлен­ня радянської влади, побудову соціалістичного суспільства за економічною та політичною моделлю СРСР у західноукраїнських землях.</a:t>
            </a:r>
            <a:endParaRPr lang="uk-UA" sz="2400" dirty="0">
              <a:ea typeface="Calibri"/>
              <a:cs typeface="Times New Roman"/>
            </a:endParaRPr>
          </a:p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3" y="404664"/>
            <a:ext cx="72404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Що </a:t>
            </a:r>
            <a:r>
              <a:rPr lang="uk-UA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таке радянізація?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400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229200"/>
            <a:ext cx="8435280" cy="129614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uk-UA" dirty="0" smtClean="0"/>
              <a:t>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Йосип Сліпий              і                 </a:t>
            </a:r>
            <a:r>
              <a:rPr lang="uk-UA" i="1" dirty="0" err="1" smtClean="0">
                <a:latin typeface="Times New Roman" pitchFamily="18" charset="0"/>
                <a:cs typeface="Times New Roman" pitchFamily="18" charset="0"/>
              </a:rPr>
              <a:t>Андрей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 Шептицький</a:t>
            </a:r>
          </a:p>
          <a:p>
            <a:pPr marL="0" indent="0" algn="ctr">
              <a:buNone/>
            </a:pPr>
            <a:r>
              <a:rPr lang="uk-UA" b="1" i="1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Митрополити УГКЦ</a:t>
            </a:r>
            <a:endParaRPr lang="uk-UA" b="1" i="1" dirty="0">
              <a:solidFill>
                <a:srgbClr val="C00000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749402" cy="4334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908" y="692696"/>
            <a:ext cx="3096344" cy="4502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126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88640"/>
            <a:ext cx="3168352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3900" b="1" i="1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</a:rPr>
              <a:t>Запитання до </a:t>
            </a:r>
            <a:r>
              <a:rPr lang="uk-UA" sz="3900" b="1" i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</a:rPr>
              <a:t>групи</a:t>
            </a: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3900" b="1" i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</a:rPr>
              <a:t> </a:t>
            </a:r>
            <a:r>
              <a:rPr lang="uk-UA" sz="39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релігієзнавців</a:t>
            </a:r>
            <a:endParaRPr lang="uk-UA" sz="3900" i="1" dirty="0">
              <a:solidFill>
                <a:schemeClr val="accent2">
                  <a:lumMod val="75000"/>
                </a:schemeClr>
              </a:solidFill>
              <a:ea typeface="Calibri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buNone/>
            </a:pP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Яка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роль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відігравала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УГКЦ</a:t>
            </a: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у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житті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Західної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України</a:t>
            </a:r>
            <a:r>
              <a:rPr lang="ru-RU" dirty="0">
                <a:latin typeface="Times New Roman"/>
                <a:ea typeface="Calibri"/>
                <a:cs typeface="Times New Roman"/>
              </a:rPr>
              <a:t>?</a:t>
            </a:r>
            <a:endParaRPr lang="uk-UA" sz="2400" dirty="0"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err="1">
                <a:latin typeface="Times New Roman"/>
                <a:ea typeface="Calibri"/>
                <a:cs typeface="Times New Roman"/>
              </a:rPr>
              <a:t>Чому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радянській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владі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було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важливо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ліквідувати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УГКЦ?</a:t>
            </a:r>
            <a:endParaRPr lang="uk-UA" sz="2400" dirty="0"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err="1">
                <a:latin typeface="Times New Roman"/>
                <a:ea typeface="Calibri"/>
                <a:cs typeface="Times New Roman"/>
              </a:rPr>
              <a:t>Що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стало приводом до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ліквідації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УГКЦ?</a:t>
            </a:r>
            <a:endParaRPr lang="uk-UA" sz="2400" dirty="0"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err="1">
                <a:latin typeface="Times New Roman"/>
                <a:ea typeface="Calibri"/>
                <a:cs typeface="Times New Roman"/>
              </a:rPr>
              <a:t>Доведіть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або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заперечте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твердження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радянської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влади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про те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що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УГКЦ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допомагала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нацистам та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українським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націоналістам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в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ході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війни</a:t>
            </a:r>
            <a:r>
              <a:rPr lang="ru-RU" dirty="0">
                <a:latin typeface="Times New Roman"/>
                <a:ea typeface="Calibri"/>
                <a:cs typeface="Times New Roman"/>
              </a:rPr>
              <a:t>.</a:t>
            </a:r>
            <a:endParaRPr lang="uk-UA" sz="2400" dirty="0">
              <a:ea typeface="Calibri"/>
              <a:cs typeface="Times New Roman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1722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uk-UA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 боротьби</a:t>
            </a:r>
            <a:r>
              <a:rPr lang="uk-UA" sz="2000" dirty="0">
                <a:latin typeface="Arial" pitchFamily="34" charset="0"/>
                <a:cs typeface="Arial" pitchFamily="34" charset="0"/>
              </a:rPr>
              <a:t/>
            </a:r>
            <a:br>
              <a:rPr lang="uk-UA" sz="2000" dirty="0">
                <a:latin typeface="Arial" pitchFamily="34" charset="0"/>
                <a:cs typeface="Arial" pitchFamily="34" charset="0"/>
              </a:rPr>
            </a:br>
            <a:endParaRPr lang="uk-UA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4930749"/>
              </p:ext>
            </p:extLst>
          </p:nvPr>
        </p:nvGraphicFramePr>
        <p:xfrm>
          <a:off x="539552" y="1432589"/>
          <a:ext cx="8280920" cy="4767072"/>
        </p:xfrm>
        <a:graphic>
          <a:graphicData uri="http://schemas.openxmlformats.org/drawingml/2006/table">
            <a:tbl>
              <a:tblPr firstRow="1" firstCol="1" bandRow="1"/>
              <a:tblGrid>
                <a:gridCol w="3888432"/>
                <a:gridCol w="4392488"/>
              </a:tblGrid>
              <a:tr h="2741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ОУН-УПА</a:t>
                      </a:r>
                      <a:endParaRPr lang="uk-UA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Радянська влада</a:t>
                      </a:r>
                      <a:endParaRPr lang="uk-UA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86548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–"/>
                      </a:pPr>
                      <a:r>
                        <a:rPr lang="uk-UA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напади на частини НКВС і військові підрозділи, терористичні акти </a:t>
                      </a:r>
                      <a:r>
                        <a:rPr lang="uk-UA" sz="18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проти радянських і партійних діячів;</a:t>
                      </a:r>
                      <a:endParaRPr lang="uk-UA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–"/>
                      </a:pPr>
                      <a:r>
                        <a:rPr lang="uk-UA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убивство місцевих ак­тивістів, які перейшли на бік радянської влади;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–"/>
                      </a:pPr>
                      <a:r>
                        <a:rPr lang="uk-UA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масовий терор проти вчи­телів, лікарів, інженерів, працівників культури, направлених на роботу зі сходу;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–"/>
                      </a:pPr>
                      <a:r>
                        <a:rPr lang="uk-UA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провокації з перевдяган­ням у форму НКВС (зну­щання з місцевого насе­лення);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–"/>
                      </a:pPr>
                      <a:r>
                        <a:rPr lang="uk-UA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активна антирадянська пропаганда</a:t>
                      </a: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–"/>
                      </a:pPr>
                      <a:r>
                        <a:rPr lang="uk-UA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воєнні дії проти форму­вань ОУН-УПА регу­лярних частин армії та НКВС;</a:t>
                      </a:r>
                      <a:endParaRPr lang="uk-UA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–"/>
                      </a:pPr>
                      <a:r>
                        <a:rPr lang="uk-UA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масове виселення насе­лення з районів розташу­вання баз УПА;</a:t>
                      </a:r>
                      <a:endParaRPr lang="uk-UA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–"/>
                      </a:pPr>
                      <a:r>
                        <a:rPr lang="uk-UA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депортації як окремих сімей, так і цілих сіл, що були пов'язані з УПА;</a:t>
                      </a:r>
                      <a:endParaRPr lang="uk-UA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–"/>
                      </a:pPr>
                      <a:r>
                        <a:rPr lang="uk-UA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провокації спецгруп НКВС з перевдяганням у форму УПА (пограбу­вання і знущання з місце­вого населення, вбивст­ва)</a:t>
                      </a:r>
                      <a:endParaRPr lang="uk-UA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814" y="4725144"/>
            <a:ext cx="3067665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27584" y="260648"/>
            <a:ext cx="72856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Методи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боротьби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689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146</TotalTime>
  <Words>1016</Words>
  <Application>Microsoft Office PowerPoint</Application>
  <PresentationFormat>Экран (4:3)</PresentationFormat>
  <Paragraphs>133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Аспект</vt:lpstr>
      <vt:lpstr>Презентация PowerPoint</vt:lpstr>
      <vt:lpstr>Мета уроку: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Методи боротьби </vt:lpstr>
      <vt:lpstr>Презентация PowerPoint</vt:lpstr>
      <vt:lpstr>Презентация PowerPoint</vt:lpstr>
      <vt:lpstr>Завдання.  Проаналізуйте поданий статистичний матеріал!  З якою метою проводилась депортація населення Західної України? </vt:lpstr>
      <vt:lpstr>Презентация PowerPoint</vt:lpstr>
      <vt:lpstr>Презентация PowerPoint</vt:lpstr>
      <vt:lpstr>Презентация PowerPoint</vt:lpstr>
      <vt:lpstr>Підсумок уроку</vt:lpstr>
      <vt:lpstr>Домашнє завдання.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28</cp:revision>
  <dcterms:created xsi:type="dcterms:W3CDTF">2015-11-14T19:01:51Z</dcterms:created>
  <dcterms:modified xsi:type="dcterms:W3CDTF">2018-01-21T10:11:44Z</dcterms:modified>
</cp:coreProperties>
</file>