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85" r:id="rId3"/>
    <p:sldId id="259" r:id="rId4"/>
    <p:sldId id="270" r:id="rId5"/>
    <p:sldId id="269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80" r:id="rId14"/>
    <p:sldId id="278" r:id="rId15"/>
    <p:sldId id="281" r:id="rId16"/>
    <p:sldId id="279" r:id="rId17"/>
    <p:sldId id="284" r:id="rId18"/>
    <p:sldId id="283" r:id="rId19"/>
    <p:sldId id="282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94660"/>
  </p:normalViewPr>
  <p:slideViewPr>
    <p:cSldViewPr>
      <p:cViewPr>
        <p:scale>
          <a:sx n="76" d="100"/>
          <a:sy n="76" d="100"/>
        </p:scale>
        <p:origin x="-12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EDCCC-59F1-48E9-93CD-05749072DF47}" type="datetimeFigureOut">
              <a:rPr lang="uk-UA" smtClean="0"/>
              <a:t>28.11.2017</a:t>
            </a:fld>
            <a:endParaRPr lang="uk-UA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3A37F8-E489-4A76-8A54-6DB1EE6F4E9B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35520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2F5DFE-DE2C-49D0-8328-E49EE2C55F3E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54F215-B0EB-4A22-9F4A-D3B9E78D6D7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5EC1D6-9839-4F89-A989-81CB28D9358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B023B8-1B28-486F-ACAD-17F53CCE65EF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B55A93-BF35-43E5-82CF-09BF77F833DB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54154-F1C4-45E6-A586-2F0867258D7E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33CE45-BA1C-4602-B85F-A5BD0BE1C47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38E026-CADB-4FDF-B8E5-211A10A0972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C1BDF1-86F5-4C83-BF88-9C9C05DDF640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3243F0-B441-4EDA-AB69-B20EF131781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1EF1D3-7BE2-4A0D-82C1-D607ACF37E7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B66E46A-7D9B-426C-AD42-C645D9AB43B6}" type="slidenum">
              <a:rPr lang="ru-RU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304800"/>
            <a:ext cx="7391400" cy="1066800"/>
          </a:xfrm>
        </p:spPr>
        <p:txBody>
          <a:bodyPr/>
          <a:lstStyle/>
          <a:p>
            <a:r>
              <a:rPr lang="uk-UA" sz="2800" b="1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Князь Ярослав Мудрий. «Руська правда». Зростання авторитету Київської держави.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334000" y="2590800"/>
            <a:ext cx="2743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uk-UA" sz="2400" b="1" i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Презентацію підготувала вчитель історії</a:t>
            </a:r>
            <a:endParaRPr lang="uk-UA" sz="2400" b="1" i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uk-UA" sz="2400" b="1" i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НРЦ «Мрія»</a:t>
            </a:r>
          </a:p>
          <a:p>
            <a:pPr algn="ctr">
              <a:spcBef>
                <a:spcPct val="20000"/>
              </a:spcBef>
            </a:pPr>
            <a:r>
              <a:rPr lang="uk-UA" sz="2400" b="1" i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Наказна </a:t>
            </a:r>
          </a:p>
          <a:p>
            <a:pPr algn="ctr">
              <a:spcBef>
                <a:spcPct val="20000"/>
              </a:spcBef>
            </a:pPr>
            <a:r>
              <a:rPr lang="uk-UA" sz="2400" b="1" i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Катерина Вікторівна</a:t>
            </a:r>
          </a:p>
        </p:txBody>
      </p:sp>
      <p:pic>
        <p:nvPicPr>
          <p:cNvPr id="7" name="Рисунок 6" descr="0_ffe5_227178a1_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52600"/>
            <a:ext cx="3003550" cy="4564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uk-UA" dirty="0" smtClean="0"/>
              <a:t>Розбудова Києва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05400" y="2133600"/>
            <a:ext cx="3581400" cy="3657600"/>
          </a:xfrm>
        </p:spPr>
        <p:txBody>
          <a:bodyPr/>
          <a:lstStyle/>
          <a:p>
            <a:pPr marL="0" indent="0">
              <a:buNone/>
            </a:pPr>
            <a:r>
              <a:rPr lang="uk-UA" dirty="0">
                <a:latin typeface="Times New Roman"/>
                <a:ea typeface="Calibri"/>
              </a:rPr>
              <a:t>Головним в’їздом до міста були Золоті ворота. Угорі на цих воротах була розташована церква </a:t>
            </a:r>
            <a:r>
              <a:rPr lang="uk-UA" dirty="0">
                <a:latin typeface="Times New Roman"/>
                <a:ea typeface="Calibri"/>
              </a:rPr>
              <a:t>Благовіщення</a:t>
            </a:r>
            <a:r>
              <a:rPr lang="uk-UA" dirty="0">
                <a:latin typeface="Times New Roman"/>
                <a:ea typeface="Calibri"/>
              </a:rPr>
              <a:t>. </a:t>
            </a:r>
            <a:endParaRPr lang="uk-UA" dirty="0"/>
          </a:p>
        </p:txBody>
      </p:sp>
      <p:pic>
        <p:nvPicPr>
          <p:cNvPr id="5" name="Объект 4" descr="Пов’язане зображення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76400"/>
            <a:ext cx="4724400" cy="457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9919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«Руська Правда»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05400" y="1752600"/>
            <a:ext cx="3657600" cy="4724400"/>
          </a:xfrm>
        </p:spPr>
        <p:txBody>
          <a:bodyPr/>
          <a:lstStyle/>
          <a:p>
            <a:pPr marL="0" indent="0">
              <a:buNone/>
            </a:pPr>
            <a:r>
              <a:rPr lang="uk-UA" sz="2000" b="1" dirty="0">
                <a:latin typeface="Times New Roman"/>
                <a:ea typeface="Calibri"/>
              </a:rPr>
              <a:t>Князь Ярослав також відомий як законотворець</a:t>
            </a:r>
            <a:r>
              <a:rPr lang="uk-UA" sz="2000" b="1" dirty="0" smtClean="0">
                <a:latin typeface="Times New Roman"/>
                <a:ea typeface="Calibri"/>
              </a:rPr>
              <a:t>.</a:t>
            </a:r>
          </a:p>
          <a:p>
            <a:pPr marL="0" indent="0">
              <a:buNone/>
            </a:pPr>
            <a:r>
              <a:rPr lang="uk-UA" sz="2000" b="1" dirty="0" smtClean="0">
                <a:latin typeface="Times New Roman"/>
                <a:ea typeface="Calibri"/>
              </a:rPr>
              <a:t> </a:t>
            </a:r>
            <a:r>
              <a:rPr lang="uk-UA" sz="2000" b="1" dirty="0">
                <a:latin typeface="Times New Roman"/>
                <a:ea typeface="Calibri"/>
              </a:rPr>
              <a:t>За його наказом створено перший писемний збірник законів «Руська Правда». У цьому збірнику вперше записані всі слов’янські звичаї. Тепер ці звичаї стали законом. Закон </a:t>
            </a:r>
            <a:r>
              <a:rPr lang="uk-UA" sz="2000" b="1" dirty="0" smtClean="0">
                <a:latin typeface="Times New Roman"/>
                <a:ea typeface="Calibri"/>
              </a:rPr>
              <a:t>– це </a:t>
            </a:r>
            <a:r>
              <a:rPr lang="uk-UA" sz="2000" b="1" dirty="0">
                <a:latin typeface="Times New Roman"/>
                <a:ea typeface="Calibri"/>
              </a:rPr>
              <a:t>правило, яке повинні виконувати всі люди. У «Руській правді» було написано, як карати за образу, за бійку, за крадіжку, за вбивство. </a:t>
            </a:r>
            <a:endParaRPr lang="uk-UA" sz="20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33" y="1600200"/>
            <a:ext cx="380913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94670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993300"/>
                </a:solidFill>
              </a:rPr>
              <a:t>Стосунки з іншими країнами</a:t>
            </a:r>
            <a:endParaRPr lang="uk-UA" dirty="0">
              <a:solidFill>
                <a:srgbClr val="99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4038600" cy="4373563"/>
          </a:xfrm>
        </p:spPr>
        <p:txBody>
          <a:bodyPr/>
          <a:lstStyle/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400" b="1" dirty="0">
                <a:latin typeface="Times New Roman"/>
                <a:ea typeface="Calibri"/>
                <a:cs typeface="Times New Roman"/>
              </a:rPr>
              <a:t>За Ярослава Мудрого зміцніли дружні стосунки з чисельними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країнами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. У князя було багато дітей і, одружуючи своїх синів та віддаючи заміж доньок, він поріднився з багатьма королями та князями Європи</a:t>
            </a:r>
            <a:r>
              <a:rPr lang="uk-UA" dirty="0">
                <a:latin typeface="Times New Roman"/>
                <a:ea typeface="Calibri"/>
                <a:cs typeface="Times New Roman"/>
              </a:rPr>
              <a:t>.</a:t>
            </a:r>
            <a:endParaRPr lang="uk-UA" sz="2000" dirty="0">
              <a:latin typeface="Calibri"/>
              <a:ea typeface="Calibri"/>
              <a:cs typeface="Times New Roman"/>
            </a:endParaRPr>
          </a:p>
          <a:p>
            <a:endParaRPr lang="uk-UA" dirty="0"/>
          </a:p>
        </p:txBody>
      </p:sp>
      <p:pic>
        <p:nvPicPr>
          <p:cNvPr id="2050" name="Picture 2" descr="C:\Users\user\Desktop\img2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399" y="2057400"/>
            <a:ext cx="4778679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9730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1143000"/>
          </a:xfrm>
        </p:spPr>
        <p:txBody>
          <a:bodyPr/>
          <a:lstStyle/>
          <a:p>
            <a:r>
              <a:rPr lang="uk-UA" dirty="0" smtClean="0">
                <a:solidFill>
                  <a:srgbClr val="993300"/>
                </a:solidFill>
              </a:rPr>
              <a:t>Стосунки з іншими країнами</a:t>
            </a:r>
            <a:endParaRPr lang="uk-UA" dirty="0">
              <a:solidFill>
                <a:srgbClr val="99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352800" cy="4525963"/>
          </a:xfrm>
        </p:spPr>
        <p:txBody>
          <a:bodyPr/>
          <a:lstStyle/>
          <a:p>
            <a:pPr marL="0" indent="0">
              <a:buNone/>
            </a:pPr>
            <a:r>
              <a:rPr lang="uk-UA" b="1" dirty="0">
                <a:latin typeface="Times New Roman"/>
                <a:ea typeface="Calibri"/>
              </a:rPr>
              <a:t>Приязні стосунки з </a:t>
            </a:r>
            <a:endParaRPr lang="uk-UA" b="1" dirty="0" smtClean="0">
              <a:latin typeface="Times New Roman"/>
              <a:ea typeface="Calibri"/>
            </a:endParaRPr>
          </a:p>
          <a:p>
            <a:pPr marL="0" indent="0">
              <a:buNone/>
            </a:pPr>
            <a:r>
              <a:rPr lang="uk-UA" b="1" dirty="0">
                <a:latin typeface="Times New Roman"/>
                <a:ea typeface="Calibri"/>
              </a:rPr>
              <a:t>є</a:t>
            </a:r>
            <a:r>
              <a:rPr lang="uk-UA" b="1" dirty="0" smtClean="0">
                <a:latin typeface="Times New Roman"/>
                <a:ea typeface="Calibri"/>
              </a:rPr>
              <a:t>вропейськими </a:t>
            </a:r>
            <a:r>
              <a:rPr lang="uk-UA" b="1" dirty="0">
                <a:latin typeface="Times New Roman"/>
                <a:ea typeface="Calibri"/>
              </a:rPr>
              <a:t>країнами сприяли розвитку торгівлі та процвітанню народу Київської держави. </a:t>
            </a:r>
            <a:endParaRPr lang="uk-UA" b="1" dirty="0"/>
          </a:p>
        </p:txBody>
      </p:sp>
      <p:pic>
        <p:nvPicPr>
          <p:cNvPr id="3074" name="Picture 2" descr="C:\Users\user\Desktop\03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371600"/>
            <a:ext cx="4109456" cy="529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49393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з підручником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590800"/>
            <a:ext cx="4038600" cy="3535363"/>
          </a:xfrm>
        </p:spPr>
        <p:txBody>
          <a:bodyPr/>
          <a:lstStyle/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b="1" dirty="0">
                <a:latin typeface="Times New Roman"/>
                <a:ea typeface="Calibri"/>
                <a:cs typeface="Times New Roman"/>
              </a:rPr>
              <a:t>Князь Ярослав Мудрий. «Руська правда» Зростання авторитету Київської держави.</a:t>
            </a:r>
            <a:endParaRPr lang="uk-UA" sz="2000" b="1" dirty="0">
              <a:latin typeface="Calibri"/>
              <a:ea typeface="Calibri"/>
              <a:cs typeface="Times New Roman"/>
            </a:endParaRPr>
          </a:p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0" y="2590800"/>
            <a:ext cx="4038600" cy="3154363"/>
          </a:xfrm>
        </p:spPr>
        <p:txBody>
          <a:bodyPr/>
          <a:lstStyle/>
          <a:p>
            <a:pPr marL="0" indent="0">
              <a:buNone/>
            </a:pPr>
            <a:r>
              <a:rPr lang="uk-UA" sz="5400" b="1" dirty="0">
                <a:latin typeface="Times New Roman"/>
                <a:ea typeface="Calibri"/>
              </a:rPr>
              <a:t>стор 94-98</a:t>
            </a:r>
            <a:endParaRPr lang="uk-UA" sz="5400" dirty="0"/>
          </a:p>
        </p:txBody>
      </p:sp>
    </p:spTree>
    <p:extLst>
      <p:ext uri="{BB962C8B-B14F-4D97-AF65-F5344CB8AC3E}">
        <p14:creationId xmlns:p14="http://schemas.microsoft.com/office/powerpoint/2010/main" val="29861287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dirty="0" smtClean="0">
                <a:solidFill>
                  <a:srgbClr val="993300"/>
                </a:solidFill>
              </a:rPr>
              <a:t>Корисні справи Ярослава Мудрого</a:t>
            </a:r>
            <a:endParaRPr lang="uk-UA" sz="4000" b="1" dirty="0">
              <a:solidFill>
                <a:srgbClr val="99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76400"/>
            <a:ext cx="3733800" cy="4525963"/>
          </a:xfrm>
        </p:spPr>
        <p:txBody>
          <a:bodyPr/>
          <a:lstStyle/>
          <a:p>
            <a:pPr lvl="0">
              <a:spcAft>
                <a:spcPts val="0"/>
              </a:spcAft>
              <a:buFont typeface="Symbol"/>
              <a:buChar char=""/>
            </a:pPr>
            <a:r>
              <a:rPr lang="uk-UA" dirty="0">
                <a:latin typeface="Times New Roman"/>
                <a:ea typeface="Calibri"/>
                <a:cs typeface="Times New Roman"/>
              </a:rPr>
              <a:t>остаточно розгромив печенігів у 1036 році;</a:t>
            </a:r>
            <a:r>
              <a:rPr lang="uk-UA" sz="2000" dirty="0">
                <a:latin typeface="Calibri"/>
                <a:ea typeface="Calibri"/>
                <a:cs typeface="Times New Roman"/>
              </a:rPr>
              <a:t> </a:t>
            </a:r>
          </a:p>
          <a:p>
            <a:pPr lvl="0">
              <a:spcAft>
                <a:spcPts val="0"/>
              </a:spcAft>
              <a:buFont typeface="Symbol"/>
              <a:buChar char=""/>
            </a:pPr>
            <a:r>
              <a:rPr lang="uk-UA" dirty="0">
                <a:latin typeface="Times New Roman"/>
                <a:ea typeface="Calibri"/>
                <a:cs typeface="Times New Roman"/>
              </a:rPr>
              <a:t>збудував Софійський собор;</a:t>
            </a:r>
            <a:endParaRPr lang="uk-UA" sz="2000" dirty="0">
              <a:latin typeface="Calibri"/>
              <a:ea typeface="Calibri"/>
              <a:cs typeface="Times New Roman"/>
            </a:endParaRPr>
          </a:p>
          <a:p>
            <a:pPr lvl="0">
              <a:spcAft>
                <a:spcPts val="0"/>
              </a:spcAft>
              <a:buFont typeface="Symbol"/>
              <a:buChar char=""/>
            </a:pPr>
            <a:r>
              <a:rPr lang="uk-UA" dirty="0">
                <a:latin typeface="Times New Roman"/>
                <a:ea typeface="Calibri"/>
                <a:cs typeface="Times New Roman"/>
              </a:rPr>
              <a:t>сприяв поширенню знань, розбудові Києва;</a:t>
            </a:r>
            <a:endParaRPr lang="uk-UA" sz="2000" dirty="0">
              <a:latin typeface="Calibri"/>
              <a:ea typeface="Calibri"/>
              <a:cs typeface="Times New Roman"/>
            </a:endParaRPr>
          </a:p>
          <a:p>
            <a:pPr lvl="0">
              <a:spcAft>
                <a:spcPts val="0"/>
              </a:spcAft>
              <a:buFont typeface="Symbol"/>
              <a:buChar char=""/>
            </a:pPr>
            <a:r>
              <a:rPr lang="uk-UA" dirty="0">
                <a:latin typeface="Times New Roman"/>
                <a:ea typeface="Calibri"/>
                <a:cs typeface="Times New Roman"/>
              </a:rPr>
              <a:t>зібрав першу бібліотеку;</a:t>
            </a:r>
            <a:endParaRPr lang="uk-UA" sz="2000" dirty="0">
              <a:latin typeface="Calibri"/>
              <a:ea typeface="Calibri"/>
              <a:cs typeface="Times New Roman"/>
            </a:endParaRPr>
          </a:p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05400" y="1676400"/>
            <a:ext cx="3657600" cy="4525963"/>
          </a:xfrm>
        </p:spPr>
        <p:txBody>
          <a:bodyPr/>
          <a:lstStyle/>
          <a:p>
            <a:pPr lvl="0">
              <a:spcAft>
                <a:spcPts val="0"/>
              </a:spcAft>
              <a:buFont typeface="Symbol"/>
              <a:buChar char=""/>
            </a:pPr>
            <a:r>
              <a:rPr lang="uk-UA" dirty="0">
                <a:latin typeface="Times New Roman"/>
                <a:ea typeface="Calibri"/>
                <a:cs typeface="Times New Roman"/>
              </a:rPr>
              <a:t>укладав вигідні шлюби з королівськими родинами;</a:t>
            </a:r>
            <a:endParaRPr lang="uk-UA" sz="2000" dirty="0">
              <a:latin typeface="Calibri"/>
              <a:ea typeface="Calibri"/>
              <a:cs typeface="Times New Roman"/>
            </a:endParaRPr>
          </a:p>
          <a:p>
            <a:pPr lvl="0">
              <a:spcAft>
                <a:spcPts val="0"/>
              </a:spcAft>
              <a:buFont typeface="Symbol"/>
              <a:buChar char=""/>
            </a:pPr>
            <a:r>
              <a:rPr lang="uk-UA" dirty="0">
                <a:latin typeface="Times New Roman"/>
                <a:ea typeface="Calibri"/>
                <a:cs typeface="Times New Roman"/>
              </a:rPr>
              <a:t>створив перший збірник законів - «Руська правда»;</a:t>
            </a:r>
            <a:endParaRPr lang="uk-UA" sz="2000" dirty="0">
              <a:latin typeface="Calibri"/>
              <a:ea typeface="Calibri"/>
              <a:cs typeface="Times New Roman"/>
            </a:endParaRPr>
          </a:p>
          <a:p>
            <a:pPr lvl="0">
              <a:spcAft>
                <a:spcPts val="0"/>
              </a:spcAft>
              <a:buFont typeface="Symbol"/>
              <a:buChar char=""/>
            </a:pPr>
            <a:r>
              <a:rPr lang="uk-UA" dirty="0">
                <a:latin typeface="Times New Roman"/>
                <a:ea typeface="Calibri"/>
                <a:cs typeface="Times New Roman"/>
              </a:rPr>
              <a:t>завершив об’єднання руських земель навколо Києва.</a:t>
            </a:r>
            <a:endParaRPr lang="uk-UA" sz="2000" dirty="0">
              <a:latin typeface="Calibri"/>
              <a:ea typeface="Calibri"/>
              <a:cs typeface="Times New Roman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29219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993300"/>
                </a:solidFill>
              </a:rPr>
              <a:t>Проблемне питання</a:t>
            </a:r>
            <a:endParaRPr lang="uk-UA" b="1" dirty="0">
              <a:solidFill>
                <a:srgbClr val="99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</a:t>
            </a:r>
            <a:r>
              <a:rPr lang="uk-UA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Чи правильним є твердження, що за часів правління Ярослава Мудрого Київська Русь досягла найвищого розквіту?</a:t>
            </a:r>
            <a:endParaRPr lang="uk-UA" sz="2000" b="1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endParaRPr lang="uk-UA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864" y="2101285"/>
            <a:ext cx="2859272" cy="3523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6880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745"/>
            <a:ext cx="8229600" cy="944562"/>
          </a:xfrm>
        </p:spPr>
        <p:txBody>
          <a:bodyPr/>
          <a:lstStyle/>
          <a:p>
            <a:r>
              <a:rPr lang="uk-UA" b="1" dirty="0" smtClean="0">
                <a:solidFill>
                  <a:srgbClr val="993300"/>
                </a:solidFill>
              </a:rPr>
              <a:t>Сучасність </a:t>
            </a:r>
            <a:endParaRPr lang="uk-UA" b="1" dirty="0">
              <a:solidFill>
                <a:srgbClr val="99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343400" cy="4983163"/>
          </a:xfrm>
        </p:spPr>
        <p:txBody>
          <a:bodyPr/>
          <a:lstStyle/>
          <a:p>
            <a:pPr marL="0" indent="0">
              <a:buNone/>
            </a:pPr>
            <a:r>
              <a:rPr lang="uk-UA" b="1" dirty="0">
                <a:latin typeface="Times New Roman"/>
                <a:ea typeface="Calibri"/>
              </a:rPr>
              <a:t>У 2008 році Україна серед багатьох відомих людей різних часів у проекті «Великі українці» обрала на перше місце Ярослава Мудрого. За мудрість, честь і славу цієї особи в Україні створена сучасна державна </a:t>
            </a:r>
            <a:r>
              <a:rPr lang="uk-UA" b="1" dirty="0" smtClean="0">
                <a:latin typeface="Times New Roman"/>
                <a:ea typeface="Calibri"/>
              </a:rPr>
              <a:t>нагорода </a:t>
            </a:r>
            <a:r>
              <a:rPr lang="uk-UA" b="1" dirty="0">
                <a:solidFill>
                  <a:srgbClr val="000000"/>
                </a:solidFill>
                <a:latin typeface="Times New Roman"/>
                <a:ea typeface="Calibri"/>
              </a:rPr>
              <a:t>«Орден Ярослава Мудрого </a:t>
            </a:r>
            <a:r>
              <a:rPr lang="uk-UA" b="1" dirty="0" smtClean="0">
                <a:solidFill>
                  <a:srgbClr val="000000"/>
                </a:solidFill>
                <a:latin typeface="Times New Roman"/>
                <a:ea typeface="Calibri"/>
              </a:rPr>
              <a:t>для</a:t>
            </a:r>
            <a:endParaRPr lang="uk-UA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368452" cy="4830763"/>
          </a:xfrm>
        </p:spPr>
        <p:txBody>
          <a:bodyPr/>
          <a:lstStyle/>
          <a:p>
            <a:pPr marL="0" lvl="0" indent="0">
              <a:buNone/>
            </a:pPr>
            <a:r>
              <a:rPr lang="uk-UA" b="1" dirty="0">
                <a:solidFill>
                  <a:srgbClr val="000000"/>
                </a:solidFill>
                <a:latin typeface="Times New Roman"/>
                <a:ea typeface="Calibri"/>
              </a:rPr>
              <a:t>нагородження громадян</a:t>
            </a:r>
            <a:r>
              <a:rPr lang="uk-UA" dirty="0" smtClean="0">
                <a:latin typeface="Times New Roman"/>
                <a:ea typeface="Calibri"/>
              </a:rPr>
              <a:t> </a:t>
            </a:r>
            <a:r>
              <a:rPr lang="uk-UA" b="1" dirty="0">
                <a:solidFill>
                  <a:srgbClr val="000000"/>
                </a:solidFill>
                <a:latin typeface="Times New Roman"/>
                <a:ea typeface="Calibri"/>
              </a:rPr>
              <a:t>за видатні заслуги перед Україною.</a:t>
            </a:r>
            <a:endParaRPr lang="uk-UA" b="1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uk-UA" b="1" dirty="0" smtClean="0">
                <a:latin typeface="Times New Roman"/>
                <a:ea typeface="Calibri"/>
              </a:rPr>
              <a:t>Зображення </a:t>
            </a:r>
            <a:r>
              <a:rPr lang="uk-UA" b="1" dirty="0">
                <a:latin typeface="Times New Roman"/>
                <a:ea typeface="Calibri"/>
              </a:rPr>
              <a:t>Ярослава Мудрого ми можемо бачити на сучасних  грошових купюрах. Ці факти свідчать по те, що українці не забувають, а шанують діяльність князя Ярослава Мудрого.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13390455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993300"/>
                </a:solidFill>
              </a:rPr>
              <a:t>Підсумок </a:t>
            </a:r>
            <a:endParaRPr lang="uk-UA" b="1" dirty="0">
              <a:solidFill>
                <a:srgbClr val="99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/>
              <a:t>Чим вразив вас князь Ярослав?</a:t>
            </a:r>
          </a:p>
          <a:p>
            <a:r>
              <a:rPr lang="uk-UA" dirty="0" smtClean="0"/>
              <a:t>Чому князя Ярослава народ називав Мудрим?</a:t>
            </a:r>
            <a:endParaRPr lang="uk-UA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456" y="1600200"/>
            <a:ext cx="334208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19011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993300"/>
                </a:solidFill>
              </a:rPr>
              <a:t>Заповіт Ярослава синам</a:t>
            </a:r>
            <a:endParaRPr lang="uk-UA" b="1" dirty="0">
              <a:solidFill>
                <a:srgbClr val="99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581400" cy="4525963"/>
          </a:xfrm>
        </p:spPr>
        <p:txBody>
          <a:bodyPr/>
          <a:lstStyle/>
          <a:p>
            <a:pPr marL="0" indent="0">
              <a:buNone/>
            </a:pPr>
            <a:r>
              <a:rPr lang="uk-UA" dirty="0">
                <a:latin typeface="Times New Roman"/>
                <a:ea typeface="Calibri"/>
              </a:rPr>
              <a:t>«</a:t>
            </a:r>
            <a:r>
              <a:rPr lang="uk-UA" dirty="0">
                <a:latin typeface="Times New Roman"/>
                <a:ea typeface="Calibri"/>
              </a:rPr>
              <a:t>Осе</a:t>
            </a:r>
            <a:r>
              <a:rPr lang="uk-UA" dirty="0">
                <a:latin typeface="Times New Roman"/>
                <a:ea typeface="Calibri"/>
              </a:rPr>
              <a:t> одхожу зі світу сього. А ви, сини мої, майте межи собою любов, бо ви брати від одного отця й однієї матері. Якщо ж будете ви в ненависті жити, у </a:t>
            </a:r>
            <a:r>
              <a:rPr lang="uk-UA" dirty="0">
                <a:latin typeface="Times New Roman"/>
                <a:ea typeface="Calibri"/>
              </a:rPr>
              <a:t>роздорах</a:t>
            </a:r>
            <a:r>
              <a:rPr lang="uk-UA" dirty="0">
                <a:latin typeface="Times New Roman"/>
                <a:ea typeface="Calibri"/>
              </a:rPr>
              <a:t> сварячись, то й самі погибнете,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57800" y="1752600"/>
            <a:ext cx="3200400" cy="4373563"/>
          </a:xfrm>
        </p:spPr>
        <p:txBody>
          <a:bodyPr/>
          <a:lstStyle/>
          <a:p>
            <a:pPr marL="0" indent="0">
              <a:buNone/>
            </a:pPr>
            <a:r>
              <a:rPr lang="uk-UA" dirty="0">
                <a:latin typeface="Times New Roman"/>
                <a:ea typeface="Calibri"/>
              </a:rPr>
              <a:t>і землю отців своїх і дідів погубите, що її надбали вони трудом великим. Тож слухайтеся брат, брата, пробувайте мирно».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85308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24000"/>
          </a:xfrm>
        </p:spPr>
        <p:txBody>
          <a:bodyPr/>
          <a:lstStyle/>
          <a:p>
            <a:r>
              <a:rPr lang="uk-UA" dirty="0" smtClean="0">
                <a:solidFill>
                  <a:srgbClr val="0070C0"/>
                </a:solidFill>
              </a:rPr>
              <a:t>Яка країна зображена на малюнку</a:t>
            </a:r>
            <a:endParaRPr lang="uk-UA" dirty="0">
              <a:solidFill>
                <a:srgbClr val="0070C0"/>
              </a:solidFill>
            </a:endParaRPr>
          </a:p>
        </p:txBody>
      </p:sp>
      <p:pic>
        <p:nvPicPr>
          <p:cNvPr id="7171" name="Picture 3" descr="C:\Users\user\Desktop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60118"/>
            <a:ext cx="9148175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8818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Book Antiqua" pitchFamily="18" charset="0"/>
              </a:rPr>
              <a:t>Корисні</a:t>
            </a:r>
            <a:r>
              <a:rPr lang="ru-RU" sz="2800" dirty="0" smtClean="0">
                <a:latin typeface="Book Antiqua" pitchFamily="18" charset="0"/>
              </a:rPr>
              <a:t> </a:t>
            </a:r>
            <a:r>
              <a:rPr lang="ru-RU" sz="2800" dirty="0" smtClean="0">
                <a:latin typeface="Book Antiqua" pitchFamily="18" charset="0"/>
              </a:rPr>
              <a:t>справи</a:t>
            </a:r>
            <a:r>
              <a:rPr lang="ru-RU" sz="2800" dirty="0" smtClean="0">
                <a:latin typeface="Book Antiqua" pitchFamily="18" charset="0"/>
              </a:rPr>
              <a:t> </a:t>
            </a:r>
            <a:r>
              <a:rPr lang="ru-RU" sz="2800" dirty="0" smtClean="0">
                <a:latin typeface="Book Antiqua" pitchFamily="18" charset="0"/>
              </a:rPr>
              <a:t>Володимира</a:t>
            </a:r>
            <a:r>
              <a:rPr lang="ru-RU" sz="2800" dirty="0" smtClean="0">
                <a:latin typeface="Book Antiqua" pitchFamily="18" charset="0"/>
              </a:rPr>
              <a:t> Великого</a:t>
            </a:r>
            <a:endParaRPr lang="ru-RU" sz="2800" dirty="0">
              <a:latin typeface="Book Antiqua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3657600" cy="4800600"/>
          </a:xfrm>
        </p:spPr>
        <p:txBody>
          <a:bodyPr/>
          <a:lstStyle/>
          <a:p>
            <a:pPr lvl="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988 р. - запровадив християнство;</a:t>
            </a:r>
            <a:endParaRPr lang="uk-UA" sz="16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побудував Десятинну церкву;</a:t>
            </a:r>
            <a:endParaRPr lang="uk-UA" sz="16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 спорудив міста - фортеці та земляні вали;</a:t>
            </a:r>
            <a:endParaRPr lang="uk-UA" sz="16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запровадив золоті та срібні монети - </a:t>
            </a:r>
            <a:r>
              <a:rPr lang="uk-UA" sz="2000" dirty="0">
                <a:latin typeface="Times New Roman"/>
                <a:ea typeface="Calibri"/>
                <a:cs typeface="Times New Roman"/>
              </a:rPr>
              <a:t>златники</a:t>
            </a:r>
            <a:r>
              <a:rPr lang="uk-UA" sz="2000" dirty="0">
                <a:latin typeface="Times New Roman"/>
                <a:ea typeface="Calibri"/>
                <a:cs typeface="Times New Roman"/>
              </a:rPr>
              <a:t> та срібники;</a:t>
            </a:r>
            <a:endParaRPr lang="uk-UA" sz="16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замість місцевих князів підкорених племен  посадив своїх синів. </a:t>
            </a:r>
            <a:endParaRPr lang="uk-UA" sz="1600" dirty="0">
              <a:latin typeface="Calibri"/>
              <a:ea typeface="Calibri"/>
              <a:cs typeface="Times New Roman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981200"/>
            <a:ext cx="274243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993300"/>
                </a:solidFill>
              </a:rPr>
              <a:t>Проблемне питання</a:t>
            </a:r>
            <a:endParaRPr lang="uk-UA" b="1" dirty="0">
              <a:solidFill>
                <a:srgbClr val="9933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Times New Roman"/>
                <a:ea typeface="Calibri"/>
                <a:cs typeface="Times New Roman"/>
              </a:rPr>
              <a:t>- </a:t>
            </a:r>
            <a:r>
              <a:rPr lang="uk-UA" b="1" dirty="0">
                <a:latin typeface="Times New Roman"/>
                <a:ea typeface="Calibri"/>
                <a:cs typeface="Times New Roman"/>
              </a:rPr>
              <a:t>Чи правильним є твердження, що за часів правління Ярослава Мудрого Київська Русь досягла найвищого розквіту?</a:t>
            </a:r>
            <a:endParaRPr lang="uk-UA" sz="2000" b="1" dirty="0">
              <a:latin typeface="Calibri"/>
              <a:ea typeface="Calibri"/>
              <a:cs typeface="Times New Roman"/>
            </a:endParaRPr>
          </a:p>
          <a:p>
            <a:endParaRPr lang="uk-UA" b="1" dirty="0"/>
          </a:p>
        </p:txBody>
      </p:sp>
      <p:pic>
        <p:nvPicPr>
          <p:cNvPr id="7" name="Объект 10" descr="Пов’язане зображення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981200"/>
            <a:ext cx="2857500" cy="3524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81716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Князь Ярослав Мудрий</a:t>
            </a:r>
            <a:endParaRPr lang="uk-UA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953000" y="1600200"/>
            <a:ext cx="4038600" cy="4525963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1800" b="1" dirty="0">
                <a:latin typeface="Times New Roman"/>
                <a:ea typeface="Calibri"/>
                <a:cs typeface="Times New Roman"/>
              </a:rPr>
              <a:t>У князя Володимира було багато дітей . Між ними почалися міжусобні війни. Перемогу отримав Ярослав, який у 1019 році став київським князем.</a:t>
            </a:r>
            <a:endParaRPr lang="uk-UA" sz="1800" b="1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1800" b="1" dirty="0">
                <a:latin typeface="Times New Roman"/>
                <a:ea typeface="Calibri"/>
                <a:cs typeface="Times New Roman"/>
              </a:rPr>
              <a:t>Князь Ярослав продовжив справу свого батька. Він розширив межі Київської держави  на заході, півночі і півдні. Для охорони кордонів Русі він заснував нові міста-фортеці та будував укріплення вздовж річок. У першій половині ХІ століття Київська держава стала найбільшою у Європі. Порівняно з сучасною Україною її територія була у кілька разів більшою. </a:t>
            </a:r>
            <a:endParaRPr lang="uk-UA" sz="1800" b="1" dirty="0">
              <a:latin typeface="Calibri"/>
              <a:ea typeface="Calibri"/>
              <a:cs typeface="Times New Roman"/>
            </a:endParaRPr>
          </a:p>
          <a:p>
            <a:endParaRPr lang="uk-UA" sz="1800" dirty="0"/>
          </a:p>
        </p:txBody>
      </p:sp>
      <p:pic>
        <p:nvPicPr>
          <p:cNvPr id="11" name="Объект 10" descr="Пов’язане зображення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81200"/>
            <a:ext cx="2857500" cy="3524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8059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Робота з атласом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uk-UA" dirty="0" smtClean="0"/>
          </a:p>
          <a:p>
            <a:endParaRPr lang="uk-UA" dirty="0"/>
          </a:p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146" name="Picture 2" descr="C:\Users\user\Desktop\Наказная\image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67198"/>
            <a:ext cx="3886200" cy="525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085403"/>
            <a:ext cx="2743200" cy="1820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0530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Софійський собор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352800" cy="4191000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400" dirty="0">
                <a:latin typeface="Times New Roman"/>
                <a:ea typeface="Calibri"/>
                <a:cs typeface="Times New Roman"/>
              </a:rPr>
              <a:t>Ярослав успішно боровся з кочовиками, які постійно здійснювали набіги на землі Русі. У 1036 році русичі розбили печенігів. На честь цієї перемоги князь Ярослав розпочав будівництво Софійського собору. </a:t>
            </a:r>
            <a:endParaRPr lang="uk-UA" sz="2400" dirty="0">
              <a:latin typeface="Calibri"/>
              <a:ea typeface="Calibri"/>
              <a:cs typeface="Times New Roman"/>
            </a:endParaRPr>
          </a:p>
          <a:p>
            <a:endParaRPr lang="uk-UA" dirty="0"/>
          </a:p>
        </p:txBody>
      </p:sp>
      <p:pic>
        <p:nvPicPr>
          <p:cNvPr id="5" name="Объект 4" descr="Результат пошуку зображень за запитом &quot;софійський собор за часів Ярослава&quot;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286000"/>
            <a:ext cx="3810000" cy="3200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565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Софійський собор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2200" b="1" dirty="0">
                <a:latin typeface="Times New Roman"/>
                <a:ea typeface="Calibri"/>
              </a:rPr>
              <a:t>У Софійському соборі, крім богослужінь, підписували договори, приймали іноземних послів. Тут ченці переписували та перекладали книги, створювали літописи. При соборі діяла бібліотека та школа. Ярослав часто бував в бібліотеці, багато читав. За розум і освіченість народ прозвав його Мудрим. </a:t>
            </a:r>
            <a:endParaRPr lang="uk-UA" sz="2200" b="1" dirty="0"/>
          </a:p>
        </p:txBody>
      </p:sp>
      <p:pic>
        <p:nvPicPr>
          <p:cNvPr id="5" name="Объект 4" descr="Результат пошуку зображень за запитом &quot;софійський собор за часів Ярослава&quot;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1958181"/>
            <a:ext cx="3810000" cy="381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017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Зміцнення Києва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2200" b="1" dirty="0">
                <a:latin typeface="Times New Roman"/>
                <a:ea typeface="Calibri"/>
              </a:rPr>
              <a:t>Ярослав Мудрий багато часу приділяв зміцненню та розбудові Києва. Навколо міста насипали </a:t>
            </a:r>
            <a:r>
              <a:rPr lang="uk-UA" sz="2200" b="1" dirty="0" smtClean="0">
                <a:latin typeface="Times New Roman"/>
                <a:ea typeface="Calibri"/>
              </a:rPr>
              <a:t>величезні </a:t>
            </a:r>
            <a:r>
              <a:rPr lang="uk-UA" sz="2200" b="1" dirty="0">
                <a:latin typeface="Times New Roman"/>
                <a:ea typeface="Calibri"/>
              </a:rPr>
              <a:t>вали заввишки 14 метрів. На валах стояли міцні й високі дубові стіни з бійницями та сторожовими баштами. Перед валами було викопано глибокі рови, які заповнювали водою. </a:t>
            </a:r>
            <a:endParaRPr lang="uk-UA" sz="2200" b="1" dirty="0"/>
          </a:p>
        </p:txBody>
      </p:sp>
      <p:pic>
        <p:nvPicPr>
          <p:cNvPr id="5" name="Объект 4" descr="Пов’язане зображення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95400"/>
            <a:ext cx="4191000" cy="533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05278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2384547</TotalTime>
  <Words>711</Words>
  <Application>Microsoft Office PowerPoint</Application>
  <PresentationFormat>Экран (4:3)</PresentationFormat>
  <Paragraphs>58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Князь Ярослав Мудрий. «Руська правда». Зростання авторитету Київської держави.</vt:lpstr>
      <vt:lpstr>Яка країна зображена на малюнку</vt:lpstr>
      <vt:lpstr>Корисні справи Володимира Великого</vt:lpstr>
      <vt:lpstr>Проблемне питання</vt:lpstr>
      <vt:lpstr>Князь Ярослав Мудрий</vt:lpstr>
      <vt:lpstr>Робота з атласом</vt:lpstr>
      <vt:lpstr>Софійський собор </vt:lpstr>
      <vt:lpstr>Софійський собор</vt:lpstr>
      <vt:lpstr>Зміцнення Києва</vt:lpstr>
      <vt:lpstr>Розбудова Києва</vt:lpstr>
      <vt:lpstr>«Руська Правда»</vt:lpstr>
      <vt:lpstr>Стосунки з іншими країнами</vt:lpstr>
      <vt:lpstr>Стосунки з іншими країнами</vt:lpstr>
      <vt:lpstr>Робота з підручником</vt:lpstr>
      <vt:lpstr>Корисні справи Ярослава Мудрого</vt:lpstr>
      <vt:lpstr>Проблемне питання</vt:lpstr>
      <vt:lpstr>Сучасність </vt:lpstr>
      <vt:lpstr>Підсумок </vt:lpstr>
      <vt:lpstr>Заповіт Ярослава синам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Денис</dc:creator>
  <cp:lastModifiedBy>user01</cp:lastModifiedBy>
  <cp:revision>40</cp:revision>
  <cp:lastPrinted>1601-01-01T00:00:00Z</cp:lastPrinted>
  <dcterms:created xsi:type="dcterms:W3CDTF">1601-01-01T00:00:00Z</dcterms:created>
  <dcterms:modified xsi:type="dcterms:W3CDTF">2017-11-28T21:16:54Z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