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8" r:id="rId1"/>
  </p:sldMasterIdLst>
  <p:sldIdLst>
    <p:sldId id="256" r:id="rId2"/>
    <p:sldId id="257" r:id="rId3"/>
    <p:sldId id="258" r:id="rId4"/>
    <p:sldId id="295" r:id="rId5"/>
    <p:sldId id="270" r:id="rId6"/>
    <p:sldId id="271" r:id="rId7"/>
    <p:sldId id="272" r:id="rId8"/>
    <p:sldId id="273" r:id="rId9"/>
    <p:sldId id="262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5" r:id="rId21"/>
    <p:sldId id="284" r:id="rId22"/>
    <p:sldId id="263" r:id="rId23"/>
    <p:sldId id="260" r:id="rId24"/>
    <p:sldId id="286" r:id="rId25"/>
    <p:sldId id="261" r:id="rId26"/>
    <p:sldId id="265" r:id="rId27"/>
    <p:sldId id="264" r:id="rId28"/>
    <p:sldId id="266" r:id="rId29"/>
    <p:sldId id="267" r:id="rId30"/>
    <p:sldId id="294" r:id="rId31"/>
    <p:sldId id="268" r:id="rId32"/>
    <p:sldId id="269" r:id="rId33"/>
    <p:sldId id="293" r:id="rId34"/>
    <p:sldId id="287" r:id="rId35"/>
    <p:sldId id="288" r:id="rId36"/>
    <p:sldId id="289" r:id="rId37"/>
    <p:sldId id="290" r:id="rId38"/>
    <p:sldId id="291" r:id="rId39"/>
    <p:sldId id="296" r:id="rId40"/>
    <p:sldId id="259" r:id="rId41"/>
    <p:sldId id="292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без заголовка" id="{EE97CEF6-727A-44EB-9F92-184FE08A78E6}">
          <p14:sldIdLst>
            <p14:sldId id="256"/>
            <p14:sldId id="257"/>
            <p14:sldId id="258"/>
            <p14:sldId id="295"/>
            <p14:sldId id="270"/>
            <p14:sldId id="271"/>
            <p14:sldId id="272"/>
            <p14:sldId id="273"/>
            <p14:sldId id="262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5"/>
            <p14:sldId id="284"/>
            <p14:sldId id="263"/>
            <p14:sldId id="260"/>
            <p14:sldId id="286"/>
            <p14:sldId id="261"/>
            <p14:sldId id="265"/>
            <p14:sldId id="264"/>
            <p14:sldId id="266"/>
            <p14:sldId id="267"/>
            <p14:sldId id="294"/>
            <p14:sldId id="268"/>
            <p14:sldId id="269"/>
            <p14:sldId id="293"/>
            <p14:sldId id="287"/>
            <p14:sldId id="288"/>
            <p14:sldId id="289"/>
            <p14:sldId id="290"/>
            <p14:sldId id="291"/>
            <p14:sldId id="296"/>
            <p14:sldId id="259"/>
            <p14:sldId id="292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8060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7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319765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130970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‹№›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08678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790865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‹№›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6685784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85443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311984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786418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pPr/>
              <a:t>2/12/2018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smtClean="0"/>
              <a:pPr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180806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802556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pPr/>
              <a:t>2/12/2018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pPr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978303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299674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235973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93207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711742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115565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‹№›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0994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10789" y="1306286"/>
            <a:ext cx="9379131" cy="3105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ts val="1945"/>
              </a:lnSpc>
              <a:spcAft>
                <a:spcPts val="450"/>
              </a:spcAft>
            </a:pPr>
            <a:endParaRPr lang="ru-RU" sz="4400" b="1" kern="18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945"/>
              </a:lnSpc>
              <a:spcAft>
                <a:spcPts val="450"/>
              </a:spcAft>
            </a:pPr>
            <a:r>
              <a:rPr lang="ru-RU" sz="4400" b="1" kern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Узагальнення </a:t>
            </a:r>
            <a:r>
              <a:rPr lang="ru-RU" sz="4400" b="1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знань </a:t>
            </a:r>
            <a:r>
              <a:rPr lang="ru-RU" sz="4400" b="1" kern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</a:p>
          <a:p>
            <a:pPr algn="ctr" fontAlgn="base">
              <a:lnSpc>
                <a:spcPts val="1945"/>
              </a:lnSpc>
              <a:spcAft>
                <a:spcPts val="450"/>
              </a:spcAft>
            </a:pPr>
            <a:endParaRPr lang="ru-RU" sz="4400" b="1" kern="1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945"/>
              </a:lnSpc>
              <a:spcAft>
                <a:spcPts val="450"/>
              </a:spcAft>
            </a:pPr>
            <a:r>
              <a:rPr lang="ru-RU" sz="4400" b="1" kern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теми: "</a:t>
            </a:r>
            <a:r>
              <a:rPr lang="ru-RU" sz="4400" b="1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Духовне життя в </a:t>
            </a:r>
            <a:endParaRPr lang="ru-RU" sz="4400" b="1" kern="18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945"/>
              </a:lnSpc>
              <a:spcAft>
                <a:spcPts val="450"/>
              </a:spcAft>
            </a:pPr>
            <a:endParaRPr lang="ru-RU" sz="4400" b="1" kern="18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945"/>
              </a:lnSpc>
              <a:spcAft>
                <a:spcPts val="450"/>
              </a:spcAft>
            </a:pPr>
            <a:r>
              <a:rPr lang="ru-RU" sz="4400" b="1" kern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українських </a:t>
            </a:r>
            <a:r>
              <a:rPr lang="ru-RU" sz="4400" b="1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землях </a:t>
            </a:r>
            <a:endParaRPr lang="ru-RU" sz="4400" b="1" kern="18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945"/>
              </a:lnSpc>
              <a:spcAft>
                <a:spcPts val="450"/>
              </a:spcAft>
            </a:pPr>
            <a:endParaRPr lang="ru-RU" sz="4400" b="1" kern="1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945"/>
              </a:lnSpc>
              <a:spcAft>
                <a:spcPts val="450"/>
              </a:spcAft>
            </a:pPr>
            <a:r>
              <a:rPr lang="ru-RU" sz="4400" b="1" kern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наприкінці </a:t>
            </a:r>
            <a:r>
              <a:rPr lang="ru-RU" sz="4400" b="1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ХVІІІ – у </a:t>
            </a:r>
            <a:endParaRPr lang="ru-RU" sz="4400" b="1" kern="18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945"/>
              </a:lnSpc>
              <a:spcAft>
                <a:spcPts val="450"/>
              </a:spcAft>
            </a:pPr>
            <a:endParaRPr lang="ru-RU" sz="4400" b="1" kern="1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945"/>
              </a:lnSpc>
              <a:spcAft>
                <a:spcPts val="450"/>
              </a:spcAft>
            </a:pPr>
            <a:r>
              <a:rPr lang="ru-RU" sz="4400" b="1" kern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першій </a:t>
            </a:r>
            <a:r>
              <a:rPr lang="ru-RU" sz="4400" b="1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половині ХІХ ст."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74642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5933" y="1048214"/>
            <a:ext cx="6724184" cy="462775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90216" y="5921297"/>
            <a:ext cx="3980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Гімназія в м. Коломия на Галичині.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744064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715" y="696685"/>
            <a:ext cx="7999496" cy="5370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2754351" y="6200077"/>
            <a:ext cx="5464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«</a:t>
            </a:r>
            <a:r>
              <a:rPr lang="uk-UA" dirty="0" err="1" smtClean="0"/>
              <a:t>Оссолінеум</a:t>
            </a:r>
            <a:r>
              <a:rPr lang="uk-UA" dirty="0" smtClean="0"/>
              <a:t>»-Львівський інститут Оссолінських.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994717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8000" b="-7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761" y="2887718"/>
            <a:ext cx="10337180" cy="366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ru-RU" sz="4000" b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88732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3505" y="217714"/>
            <a:ext cx="5476875" cy="57517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16605" y="6233532"/>
            <a:ext cx="1803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Василь Каразін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308616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464457"/>
            <a:ext cx="4765638" cy="5384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393580" y="6077415"/>
            <a:ext cx="2484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Михайло Максимович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170386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057" y="362857"/>
            <a:ext cx="4834392" cy="53701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943922" y="5977054"/>
            <a:ext cx="2896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Михайло Остроградський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986649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944" y="319315"/>
            <a:ext cx="4691018" cy="55444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323064" y="6155473"/>
            <a:ext cx="3409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Григорій Квітка-Основ</a:t>
            </a:r>
            <a:r>
              <a:rPr lang="en-US" dirty="0" smtClean="0"/>
              <a:t>’</a:t>
            </a:r>
            <a:r>
              <a:rPr lang="uk-UA" dirty="0" err="1"/>
              <a:t>я</a:t>
            </a:r>
            <a:r>
              <a:rPr lang="uk-UA" dirty="0" err="1" smtClean="0"/>
              <a:t>ненко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998425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1" y="537029"/>
            <a:ext cx="4390118" cy="50844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624146" y="5843239"/>
            <a:ext cx="1797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Євген Гребінка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25424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0343" y="435429"/>
            <a:ext cx="4256099" cy="54283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501483" y="6088566"/>
            <a:ext cx="1949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Тарас Шевченко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85864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7886" y="478971"/>
            <a:ext cx="5932244" cy="53267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228502" y="5805714"/>
            <a:ext cx="2291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Іван Котляревський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331794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54796" y="1102578"/>
            <a:ext cx="9370949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Мета:</a:t>
            </a:r>
            <a:r>
              <a:rPr lang="ru-RU" sz="36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повторити й узагальнити вивчений матеріал з попередніх тем по історії розвитку української культури наприкінці ХVІІІ – у першій половині ХІХ ст.; </a:t>
            </a:r>
            <a:endParaRPr lang="ru-RU" sz="3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розвивати уміння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аналізувати й систематизувати 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матеріал;</a:t>
            </a: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виховувати критичне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ставлення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подій  минулого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600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8736932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478971"/>
            <a:ext cx="4252173" cy="5181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490332" y="5921298"/>
            <a:ext cx="2366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Гулак </a:t>
            </a:r>
            <a:r>
              <a:rPr lang="uk-UA" dirty="0" err="1" smtClean="0"/>
              <a:t>Артемовський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714177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91435" y="3592299"/>
            <a:ext cx="10198249" cy="1528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ts val="1580"/>
              </a:lnSpc>
              <a:spcAft>
                <a:spcPts val="0"/>
              </a:spcAft>
            </a:pPr>
            <a:r>
              <a:rPr lang="uk-UA" sz="4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Архітектурні </a:t>
            </a:r>
            <a:r>
              <a:rPr lang="uk-UA" sz="4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</a:t>
            </a:r>
            <a:r>
              <a:rPr lang="en-US" sz="4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4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ятки </a:t>
            </a: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uk-UA" sz="4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uk-UA" sz="48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r>
              <a:rPr lang="uk-UA" sz="4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українських землях </a:t>
            </a: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uk-UA" sz="4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uk-UA" sz="48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r>
              <a:rPr lang="uk-UA" sz="4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першої </a:t>
            </a:r>
            <a:r>
              <a:rPr lang="uk-UA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половини </a:t>
            </a:r>
            <a:r>
              <a:rPr lang="en-US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XIX </a:t>
            </a:r>
            <a:r>
              <a:rPr lang="uk-UA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</a:t>
            </a:r>
            <a:r>
              <a:rPr lang="uk-UA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b="1" dirty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05784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80px-P42106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3249" y="863290"/>
            <a:ext cx="7625576" cy="4973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02566" y="5965902"/>
            <a:ext cx="2831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Одеський оперний театр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232389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200px-IMG_2228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9745" y="1070517"/>
            <a:ext cx="7005755" cy="4825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25951" y="6188927"/>
            <a:ext cx="3074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Аскольдова могила у Києві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046351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8" b="3521"/>
          <a:stretch/>
        </p:blipFill>
        <p:spPr>
          <a:xfrm>
            <a:off x="2519306" y="914401"/>
            <a:ext cx="6820348" cy="4905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691054" y="6099717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Міський театр у Києві </a:t>
            </a:r>
            <a:r>
              <a:rPr lang="uk-UA" dirty="0" err="1" smtClean="0"/>
              <a:t>поч</a:t>
            </a:r>
            <a:r>
              <a:rPr lang="uk-UA" dirty="0" smtClean="0"/>
              <a:t> </a:t>
            </a:r>
            <a:r>
              <a:rPr lang="en-US" dirty="0" smtClean="0"/>
              <a:t>XIX</a:t>
            </a:r>
            <a:r>
              <a:rPr lang="uk-UA" dirty="0" smtClean="0"/>
              <a:t>ст.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691754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20px-Magdeburg_Right_Column_(Kiev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7925" y="752475"/>
            <a:ext cx="7181850" cy="5048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47925" y="5887844"/>
            <a:ext cx="6793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/>
              <a:t>Пам</a:t>
            </a:r>
            <a:r>
              <a:rPr lang="en-US" dirty="0" smtClean="0"/>
              <a:t>’</a:t>
            </a:r>
            <a:r>
              <a:rPr lang="uk-UA" dirty="0" err="1" smtClean="0"/>
              <a:t>ятник</a:t>
            </a:r>
            <a:r>
              <a:rPr lang="uk-UA" dirty="0" smtClean="0"/>
              <a:t> на честь поновлення магдебурзького права у Києві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20284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612px-Uspensky_Cathedral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4075" y="713677"/>
            <a:ext cx="7439025" cy="5084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55795" y="5921297"/>
            <a:ext cx="4291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Успенський собор із </a:t>
            </a:r>
            <a:r>
              <a:rPr lang="uk-UA" dirty="0" err="1" smtClean="0"/>
              <a:t>дзвіницею.Харків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719284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софіїв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250456" y="915562"/>
            <a:ext cx="7331694" cy="5056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966224" y="6110868"/>
            <a:ext cx="5585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/>
              <a:t>Софіївка.Маєток</a:t>
            </a:r>
            <a:r>
              <a:rPr lang="uk-UA" dirty="0" smtClean="0"/>
              <a:t> графів Потоцьких (сучасне фото)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727066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828339"/>
            <a:ext cx="6762750" cy="50581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908692" y="6066263"/>
            <a:ext cx="6567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Композиція «</a:t>
            </a:r>
            <a:r>
              <a:rPr lang="uk-UA" dirty="0" err="1" smtClean="0"/>
              <a:t>Самсон,який</a:t>
            </a:r>
            <a:r>
              <a:rPr lang="uk-UA" dirty="0" smtClean="0"/>
              <a:t> роздирає пащу </a:t>
            </a:r>
            <a:r>
              <a:rPr lang="uk-UA" dirty="0" err="1" smtClean="0"/>
              <a:t>леву».Київ</a:t>
            </a:r>
            <a:r>
              <a:rPr lang="uk-UA" dirty="0" smtClean="0"/>
              <a:t> 1809р.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682145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841563"/>
            <a:ext cx="5667375" cy="51687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81707" y="6233532"/>
            <a:ext cx="4406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/>
              <a:t>Пам</a:t>
            </a:r>
            <a:r>
              <a:rPr lang="en-US" dirty="0" smtClean="0"/>
              <a:t>’</a:t>
            </a:r>
            <a:r>
              <a:rPr lang="uk-UA" dirty="0" err="1" smtClean="0"/>
              <a:t>ятник</a:t>
            </a:r>
            <a:r>
              <a:rPr lang="uk-UA" dirty="0" smtClean="0"/>
              <a:t> князю Володимиру Святому.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413181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32049" y="2509025"/>
            <a:ext cx="767203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3600" b="1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b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40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завдання: «</a:t>
            </a:r>
            <a:r>
              <a:rPr lang="ru-RU" sz="4000" b="1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Бліц-опитування</a:t>
            </a:r>
            <a:r>
              <a:rPr lang="ru-RU" sz="4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en-US" sz="4000" b="1" dirty="0" smtClean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uk-UA" sz="4000" b="1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16411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92628" y="2255005"/>
            <a:ext cx="5003772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r>
              <a:rPr lang="ru-RU" sz="3600" b="1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36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3600" b="1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3600" b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3600" b="1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3600" b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Знайди</a:t>
            </a:r>
            <a:r>
              <a:rPr lang="ru-RU" sz="36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помилку</a:t>
            </a:r>
            <a:r>
              <a:rPr lang="ru-RU" sz="36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04167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71600" y="1132068"/>
            <a:ext cx="1050174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fontAlgn="base">
              <a:lnSpc>
                <a:spcPts val="1580"/>
              </a:lnSpc>
              <a:spcAft>
                <a:spcPts val="0"/>
              </a:spcAft>
              <a:buAutoNum type="arabicPeriod"/>
            </a:pP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Одним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чинників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розвитку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тогочасної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en-US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української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культури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стало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сільське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en-US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господарство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(стала </a:t>
            </a:r>
            <a:r>
              <a:rPr lang="ru-RU" sz="400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капіталізація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en-US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впливом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активно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формувалися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нові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en-US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верстви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шанувальників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творів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en-US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мистецтва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дворянство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буржуазія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en-US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прагнуло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краще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організувати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свій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en-US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побут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 </a:t>
            </a:r>
            <a:r>
              <a:rPr lang="ru-RU" sz="4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козаки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інтелігенція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en-US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займаючись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розумовою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працею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en-US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потребували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мистецьких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творів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endParaRPr lang="en-US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en-US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душевної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гармонії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естетичної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насолоди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24188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08690" y="1287833"/>
            <a:ext cx="10733928" cy="4495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першій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половині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ХІХ ст. </a:t>
            </a:r>
            <a:endParaRPr lang="en-US" sz="4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en-US" sz="4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4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існувала</a:t>
            </a:r>
            <a:r>
              <a:rPr lang="ru-RU" sz="4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початкова, </a:t>
            </a: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середня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endParaRPr lang="en-US" sz="4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en-US" sz="4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4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вища</a:t>
            </a:r>
            <a:r>
              <a:rPr lang="ru-RU" sz="4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освіта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До </a:t>
            </a: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початкової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en-US" sz="4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4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4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відносились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такі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освітні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en-US" sz="4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uk-UA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4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аклади</a:t>
            </a:r>
            <a:r>
              <a:rPr lang="ru-RU" sz="4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uk-UA" sz="4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університети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uk-UA" sz="4400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uk-UA" sz="4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4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парафіяльні </a:t>
            </a:r>
            <a:r>
              <a:rPr lang="uk-UA" sz="4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школи </a:t>
            </a:r>
            <a:r>
              <a:rPr lang="uk-UA" sz="4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 повітові </a:t>
            </a:r>
            <a:endParaRPr lang="uk-UA" sz="4400" b="1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uk-UA" sz="4400" b="1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uk-UA" sz="4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училища</a:t>
            </a:r>
            <a:r>
              <a:rPr lang="uk-UA" sz="4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uk-UA" sz="4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sz="4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uk-UA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середньої –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44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ліцеї,</a:t>
            </a: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uk-UA" sz="4400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uk-UA" sz="4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44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ищі гімназії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4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4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гімназії)</a:t>
            </a:r>
            <a:r>
              <a:rPr lang="uk-UA" sz="4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 вищої </a:t>
            </a:r>
            <a:endParaRPr lang="en-US" sz="4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en-US" sz="4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uk-UA" sz="4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4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гімназії, </a:t>
            </a:r>
            <a:r>
              <a:rPr lang="uk-UA" sz="44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парафіяльні школи</a:t>
            </a:r>
            <a:r>
              <a:rPr lang="uk-UA" sz="4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sz="4400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en-US" sz="4400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uk-UA" sz="4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44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овітові </a:t>
            </a:r>
            <a:r>
              <a:rPr lang="uk-UA" sz="4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училища(ліцеї</a:t>
            </a:r>
            <a:r>
              <a:rPr lang="uk-UA" sz="4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sz="4400" b="1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en-US" sz="4400" b="1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uk-UA" sz="4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4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ищі гімназії </a:t>
            </a:r>
            <a:r>
              <a:rPr lang="uk-UA" sz="4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 університети)</a:t>
            </a:r>
            <a:r>
              <a:rPr lang="uk-UA" sz="4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25649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2850" y="1680923"/>
            <a:ext cx="8902262" cy="2759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Набули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слави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такі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університети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як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Київський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університет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Ярослава </a:t>
            </a:r>
            <a:endParaRPr lang="ru-RU" sz="4000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Мудрого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(Св. </a:t>
            </a:r>
            <a:r>
              <a:rPr lang="ru-RU" sz="400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Володимира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та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Харківський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університет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ім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М. </a:t>
            </a:r>
            <a:endParaRPr lang="ru-RU" sz="4000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Костомарова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(В. </a:t>
            </a:r>
            <a:r>
              <a:rPr lang="ru-RU" sz="400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Каразіна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ліцеях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навчалися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4–5 </a:t>
            </a:r>
            <a:r>
              <a:rPr lang="ru-RU" sz="4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(9–10 </a:t>
            </a:r>
            <a:r>
              <a:rPr lang="ru-RU" sz="400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університетах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 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9–10 </a:t>
            </a:r>
            <a:r>
              <a:rPr lang="ru-RU" sz="4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(до 5 </a:t>
            </a:r>
            <a:r>
              <a:rPr lang="ru-RU" sz="400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493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7124" y="2067242"/>
            <a:ext cx="8765628" cy="2759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Протягом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1800–1812 </a:t>
            </a:r>
            <a:r>
              <a:rPr lang="ru-RU" sz="4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рр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(1812–1820 </a:t>
            </a:r>
            <a:endParaRPr lang="ru-RU" sz="4000" b="1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b="1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b="1" i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рр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при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Харківському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університеті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працювало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Товариство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наук. 1828 р.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Києві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Одесі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заснувалиТовариство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сільського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господарства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Південної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Росії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яке з 1840 р.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идавало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свої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«Записки».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89867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8063" y="2022741"/>
            <a:ext cx="939624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Наріжний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камінь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розбудову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української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літератури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заклав </a:t>
            </a:r>
            <a:r>
              <a:rPr lang="ru-RU" sz="4000" i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П.Куліш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000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b="1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І. </a:t>
            </a:r>
            <a:r>
              <a:rPr lang="ru-RU" sz="400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Котляревський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Видана</a:t>
            </a:r>
            <a:r>
              <a:rPr lang="ru-RU" sz="40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1789 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р. 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(1798 </a:t>
            </a:r>
            <a:r>
              <a:rPr lang="ru-RU" sz="4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 «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Енеїда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написана народною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мовою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30248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4450" y="2131323"/>
            <a:ext cx="9207062" cy="2349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Перші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професійні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театральні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колективи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сформувалися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визнаних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центрах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культурного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sz="4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Києві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endParaRPr lang="ru-RU" sz="4000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i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Одесі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Харкові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lang="ru-RU" sz="400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Полтаві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На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чолі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професійного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театрув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Львові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Харкові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стояв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Квітка-Основ'яненко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48794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54867" y="1968907"/>
            <a:ext cx="83452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 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1846 р.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(1848 р.)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у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Львові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відбувся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з'їзд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українських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учених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місцева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аматорська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рупа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поставила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п'єсу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Сватання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endParaRPr lang="ru-RU" sz="4000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i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Гончарівці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 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(«Наталка Полтавка»).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74771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7019" y="1429499"/>
            <a:ext cx="9217574" cy="3580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Києві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проектами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архітектора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Меленськог</a:t>
            </a:r>
            <a:r>
              <a:rPr lang="uk-UA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збудовано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i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пам'ятник</a:t>
            </a:r>
            <a:r>
              <a:rPr lang="ru-RU" sz="40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4000" i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честьУкладання</a:t>
            </a:r>
            <a:endParaRPr lang="ru-RU" sz="4000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i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Люблінської</a:t>
            </a:r>
            <a:r>
              <a:rPr lang="ru-RU" sz="40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i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унії</a:t>
            </a:r>
            <a:r>
              <a:rPr lang="ru-RU" sz="40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1803) </a:t>
            </a:r>
            <a:endParaRPr lang="ru-RU" sz="4000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b="1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пам'ятник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честь </a:t>
            </a:r>
            <a:endParaRPr lang="ru-RU" sz="4000" b="1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b="1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b="1" i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поновленя</a:t>
            </a:r>
            <a:r>
              <a:rPr lang="ru-RU" sz="4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магдебурзького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права </a:t>
            </a:r>
            <a:r>
              <a:rPr lang="ru-RU" sz="4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1803</a:t>
            </a:r>
            <a:r>
              <a:rPr lang="ru-RU" sz="4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))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i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Воронцовський</a:t>
            </a:r>
            <a:r>
              <a:rPr lang="ru-RU" sz="40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палац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церкву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-мавзолей)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Аскольдовій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могилі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(1810), перший у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місті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пам’ятник</a:t>
            </a:r>
            <a:r>
              <a:rPr lang="ru-RU" sz="4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(театр)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на </a:t>
            </a: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Хрещатику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94512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25912" y="2254330"/>
            <a:ext cx="10314878" cy="1528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b="1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ru-RU" sz="4000" b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4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ru-RU" sz="4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4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ru-RU" sz="4000" b="1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ru-RU" sz="4000" b="1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ru-RU" sz="4000" b="1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uk-UA" sz="4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Відгадай назву відеофільму</a:t>
            </a:r>
            <a:r>
              <a:rPr lang="ru-RU" sz="4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1545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02728" y="1977708"/>
            <a:ext cx="5348529" cy="173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4000" b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ru-RU" sz="6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6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6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6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uk-UA" sz="60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6000" b="1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uk-UA" sz="6000" b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uk-UA" sz="6000" b="1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uk-UA" sz="6000" b="1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uk-UA" sz="6000" b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uk-UA" sz="6000" b="1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r>
              <a:rPr lang="uk-UA" sz="6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«Вгадай фото»</a:t>
            </a:r>
            <a:r>
              <a:rPr lang="ru-RU" sz="32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78037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6791" y="1260087"/>
            <a:ext cx="10158762" cy="4839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215" fontAlgn="base">
              <a:lnSpc>
                <a:spcPts val="1580"/>
              </a:lnSpc>
              <a:spcAft>
                <a:spcPts val="0"/>
              </a:spcAft>
            </a:pPr>
            <a:endParaRPr lang="ru-RU" sz="3200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0215" fontAlgn="base">
              <a:lnSpc>
                <a:spcPts val="158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найвідоміший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декоративно-</a:t>
            </a:r>
            <a:r>
              <a:rPr lang="ru-RU" sz="24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пейзажний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парк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215" fontAlgn="base">
              <a:lnSpc>
                <a:spcPts val="1580"/>
              </a:lnSpc>
              <a:spcAft>
                <a:spcPts val="0"/>
              </a:spcAft>
            </a:pPr>
            <a:endParaRPr lang="ru-RU" sz="24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0215" fontAlgn="base">
              <a:lnSpc>
                <a:spcPts val="158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Яке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слово пропущено у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творі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sz="24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КвіткаОснов’яненко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0215" fontAlgn="base">
              <a:lnSpc>
                <a:spcPts val="1580"/>
              </a:lnSpc>
              <a:spcAft>
                <a:spcPts val="0"/>
              </a:spcAft>
            </a:pP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0215" fontAlgn="base">
              <a:lnSpc>
                <a:spcPts val="158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Сватання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на…».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215" fontAlgn="base">
              <a:lnSpc>
                <a:spcPts val="1580"/>
              </a:lnSpc>
              <a:spcAft>
                <a:spcPts val="0"/>
              </a:spcAft>
            </a:pPr>
            <a:endParaRPr lang="ru-RU" sz="24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0215" fontAlgn="base">
              <a:lnSpc>
                <a:spcPts val="158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Яка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церква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найбільш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поширеною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УЯ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називалися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школи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солдатських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синів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215" fontAlgn="base">
              <a:lnSpc>
                <a:spcPts val="1580"/>
              </a:lnSpc>
              <a:spcAft>
                <a:spcPts val="0"/>
              </a:spcAft>
            </a:pP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0215" fontAlgn="base">
              <a:lnSpc>
                <a:spcPts val="158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 Нова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верства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суспільства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яка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сформувалася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0215" fontAlgn="base">
              <a:lnSpc>
                <a:spcPts val="1580"/>
              </a:lnSpc>
              <a:spcAft>
                <a:spcPts val="0"/>
              </a:spcAft>
            </a:pP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0215" fontAlgn="base">
              <a:lnSpc>
                <a:spcPts val="1580"/>
              </a:lnSpc>
              <a:spcAft>
                <a:spcPts val="0"/>
              </a:spcAft>
            </a:pP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впливом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капіталізації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215" fontAlgn="base">
              <a:lnSpc>
                <a:spcPts val="1580"/>
              </a:lnSpc>
              <a:spcAft>
                <a:spcPts val="0"/>
              </a:spcAft>
            </a:pP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0215" fontAlgn="base">
              <a:lnSpc>
                <a:spcPts val="158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 Автор «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Енеїди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215" fontAlgn="base">
              <a:lnSpc>
                <a:spcPts val="1580"/>
              </a:lnSpc>
              <a:spcAft>
                <a:spcPts val="0"/>
              </a:spcAft>
            </a:pP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0215" fontAlgn="base">
              <a:lnSpc>
                <a:spcPts val="158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 Яке слово пропущено у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творі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Звідки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пішла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 земля»?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215" fontAlgn="base">
              <a:lnSpc>
                <a:spcPts val="1580"/>
              </a:lnSpc>
              <a:spcAft>
                <a:spcPts val="0"/>
              </a:spcAft>
            </a:pP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0215" fontAlgn="base">
              <a:lnSpc>
                <a:spcPts val="158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5. 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Місто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якому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вийшов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Кобзар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Т. Г.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Шевченка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215" fontAlgn="base">
              <a:lnSpc>
                <a:spcPts val="1580"/>
              </a:lnSpc>
              <a:spcAft>
                <a:spcPts val="0"/>
              </a:spcAft>
            </a:pP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0215" fontAlgn="base">
              <a:lnSpc>
                <a:spcPts val="158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В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Умані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споруджено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країні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0215" fontAlgn="base">
              <a:lnSpc>
                <a:spcPts val="1580"/>
              </a:lnSpc>
              <a:spcAft>
                <a:spcPts val="0"/>
              </a:spcAft>
            </a:pP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0215" fontAlgn="base">
              <a:lnSpc>
                <a:spcPts val="1580"/>
              </a:lnSpc>
              <a:spcAft>
                <a:spcPts val="0"/>
              </a:spcAft>
            </a:pPr>
            <a:r>
              <a:rPr lang="ru-RU" sz="24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наприкінці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ХVІІІ – у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першій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половині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ХІХ ст.?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51102" y="723487"/>
            <a:ext cx="78393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ru-RU" sz="1600" i="1" dirty="0" smtClean="0"/>
              <a:t>                       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кросворду«Культура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fontAlgn="base"/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кін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XVIII-</a:t>
            </a:r>
            <a:r>
              <a:rPr lang="uk-UA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XIX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ст.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42260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7534" y="1481576"/>
            <a:ext cx="8810513" cy="3456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1580"/>
              </a:lnSpc>
              <a:spcAft>
                <a:spcPts val="800"/>
              </a:spcAft>
            </a:pP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Повторити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тему: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Духовне</a:t>
            </a:r>
            <a:r>
              <a:rPr lang="ru-RU" sz="4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4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endParaRPr lang="ru-RU" sz="4000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800"/>
              </a:spcAft>
            </a:pPr>
            <a:endParaRPr lang="ru-RU" sz="4000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800"/>
              </a:spcAft>
            </a:pPr>
            <a:r>
              <a:rPr lang="ru-RU" sz="4000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українських</a:t>
            </a:r>
            <a:r>
              <a:rPr lang="ru-RU" sz="4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землях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наприкінці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ХVІІІ –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800"/>
              </a:spcAft>
            </a:pP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80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першій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половині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ХІХ ст.»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80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80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(§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16, 17, 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800"/>
              </a:spcAft>
            </a:pP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80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Підготуватися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тематичного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base">
              <a:lnSpc>
                <a:spcPts val="1580"/>
              </a:lnSpc>
              <a:spcAft>
                <a:spcPts val="800"/>
              </a:spcAft>
            </a:pP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800"/>
              </a:spcAft>
            </a:pPr>
            <a:r>
              <a:rPr lang="ru-RU" sz="4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оцінювання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39599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1961" y="2071447"/>
            <a:ext cx="8720254" cy="4196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b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2400" b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3600" b="1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3600" b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580"/>
              </a:lnSpc>
              <a:spcAft>
                <a:spcPts val="0"/>
              </a:spcAft>
            </a:pPr>
            <a:endParaRPr lang="ru-RU" sz="3600" b="1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ru-RU" sz="3200" b="1" dirty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ru-RU" sz="4400" b="1" dirty="0" smtClean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ru-RU" sz="4400" b="1" dirty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ru-RU" sz="4400" b="1" dirty="0" smtClean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ru-RU" sz="4400" b="1" dirty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ru-RU" sz="4400" b="1" dirty="0" smtClean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ru-RU" sz="4400" b="1" dirty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ru-RU" sz="4400" b="1" dirty="0" smtClean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r>
              <a:rPr lang="ru-RU" sz="4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Навчальні заклади на </a:t>
            </a: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ru-RU" sz="4400" b="1" dirty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ru-RU" sz="4400" b="1" dirty="0" smtClean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r>
              <a:rPr lang="ru-RU" sz="4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українських землях</a:t>
            </a: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ru-RU" sz="4800" b="1" dirty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endParaRPr lang="ru-RU" sz="4800" b="1" dirty="0" smtClean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lnSpc>
                <a:spcPts val="1580"/>
              </a:lnSpc>
              <a:spcAft>
                <a:spcPts val="0"/>
              </a:spcAft>
            </a:pPr>
            <a:r>
              <a:rPr lang="ru-RU" sz="4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кін.</a:t>
            </a:r>
            <a:r>
              <a:rPr lang="en-US" sz="4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XVIII-</a:t>
            </a:r>
            <a:r>
              <a:rPr lang="uk-UA" sz="4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поч.</a:t>
            </a:r>
            <a:r>
              <a:rPr lang="en-US" sz="4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XIX</a:t>
            </a:r>
            <a:r>
              <a:rPr lang="uk-UA" sz="4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ст.</a:t>
            </a:r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9590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університет святого володимир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2743" y="261257"/>
            <a:ext cx="7925861" cy="535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35659" y="5776331"/>
            <a:ext cx="4613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Університет святого Володимира  у Києві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525610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и по запросу харківський університет фото 19 с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4058" y="464457"/>
            <a:ext cx="8482538" cy="529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68390" y="6166624"/>
            <a:ext cx="3592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Харківський університет.</a:t>
            </a:r>
            <a:r>
              <a:rPr lang="en-US" dirty="0" smtClean="0"/>
              <a:t>XIX</a:t>
            </a:r>
            <a:r>
              <a:rPr lang="uk-UA" dirty="0" smtClean="0"/>
              <a:t> ст.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521090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Картинки по запросу рішельєвський ліцей.Одеса фото 19 ст"/>
          <p:cNvSpPr>
            <a:spLocks noChangeAspect="1" noChangeArrowheads="1"/>
          </p:cNvSpPr>
          <p:nvPr/>
        </p:nvSpPr>
        <p:spPr bwMode="auto">
          <a:xfrm>
            <a:off x="155575" y="-256478"/>
            <a:ext cx="304800" cy="416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314" y="348343"/>
            <a:ext cx="8157029" cy="5805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3824869" y="6367347"/>
            <a:ext cx="3921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Рішельєвський ліцей.Одеса </a:t>
            </a:r>
            <a:r>
              <a:rPr lang="en-US" dirty="0" smtClean="0"/>
              <a:t>XIX </a:t>
            </a:r>
            <a:r>
              <a:rPr lang="uk-UA" dirty="0" smtClean="0"/>
              <a:t>ст.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5569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zhovt_palats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1140" y="609600"/>
            <a:ext cx="8486078" cy="5345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50561" y="6177776"/>
            <a:ext cx="5827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Київський інститут шляхетних дівчат (сучасне фото)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519727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776</TotalTime>
  <Words>317</Words>
  <Application>Microsoft Office PowerPoint</Application>
  <PresentationFormat>Довільний</PresentationFormat>
  <Paragraphs>235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41</vt:i4>
      </vt:variant>
    </vt:vector>
  </HeadingPairs>
  <TitlesOfParts>
    <vt:vector size="42" baseType="lpstr">
      <vt:lpstr>Грань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курейш</dc:creator>
  <cp:lastModifiedBy>User</cp:lastModifiedBy>
  <cp:revision>99</cp:revision>
  <dcterms:created xsi:type="dcterms:W3CDTF">2015-12-04T15:58:10Z</dcterms:created>
  <dcterms:modified xsi:type="dcterms:W3CDTF">2018-02-12T12:13:52Z</dcterms:modified>
</cp:coreProperties>
</file>