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  <a:srgbClr val="990033"/>
    <a:srgbClr val="A50021"/>
    <a:srgbClr val="CC0000"/>
    <a:srgbClr val="CC0099"/>
    <a:srgbClr val="FF0000"/>
    <a:srgbClr val="FF0066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1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6A089-81D4-4F35-935B-F95190F1D52D}" type="datetimeFigureOut">
              <a:rPr lang="ru-RU"/>
              <a:pPr>
                <a:defRPr/>
              </a:pPr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949E7F-60AB-4696-A66D-67D398639FA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215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  <p:sndAc>
          <p:stSnd>
            <p:snd r:embed="rId1" name="wind.wav"/>
          </p:stSnd>
        </p:sndAc>
      </p:transition>
    </mc:Choice>
    <mc:Fallback xmlns="">
      <p:transition spd="slow" advClick="0" advTm="5000">
        <p:fade/>
        <p:sndAc>
          <p:stSnd>
            <p:snd r:embed="rId3" name="wind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487C1-2260-436E-B964-EA8A3D2CD80E}" type="datetimeFigureOut">
              <a:rPr lang="ru-RU"/>
              <a:pPr>
                <a:defRPr/>
              </a:pPr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B056E-EDFF-4175-9AA5-A5DD81FB27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520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  <p:sndAc>
          <p:stSnd>
            <p:snd r:embed="rId1" name="wind.wav"/>
          </p:stSnd>
        </p:sndAc>
      </p:transition>
    </mc:Choice>
    <mc:Fallback xmlns="">
      <p:transition spd="slow" advClick="0" advTm="5000">
        <p:fade/>
        <p:sndAc>
          <p:stSnd>
            <p:snd r:embed="rId3" name="wind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174B0-EDE5-4D9A-BB5C-8FB9CBDB48B7}" type="datetimeFigureOut">
              <a:rPr lang="ru-RU"/>
              <a:pPr>
                <a:defRPr/>
              </a:pPr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78B97-6037-4154-865E-7F6C793269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139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  <p:sndAc>
          <p:stSnd>
            <p:snd r:embed="rId1" name="wind.wav"/>
          </p:stSnd>
        </p:sndAc>
      </p:transition>
    </mc:Choice>
    <mc:Fallback xmlns="">
      <p:transition spd="slow" advClick="0" advTm="5000">
        <p:fade/>
        <p:sndAc>
          <p:stSnd>
            <p:snd r:embed="rId3" name="wind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5F1140-1CC1-4D86-A9E9-A7AC82214D1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729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  <p:sndAc>
          <p:stSnd>
            <p:snd r:embed="rId1" name="wind.wav"/>
          </p:stSnd>
        </p:sndAc>
      </p:transition>
    </mc:Choice>
    <mc:Fallback xmlns="">
      <p:transition spd="slow" advClick="0" advTm="5000">
        <p:fade/>
        <p:sndAc>
          <p:stSnd>
            <p:snd r:embed="rId3" name="wind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A2173-7138-4B20-865E-3DAA176093A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97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  <p:sndAc>
          <p:stSnd>
            <p:snd r:embed="rId1" name="wind.wav"/>
          </p:stSnd>
        </p:sndAc>
      </p:transition>
    </mc:Choice>
    <mc:Fallback xmlns="">
      <p:transition spd="slow" advClick="0" advTm="5000">
        <p:fade/>
        <p:sndAc>
          <p:stSnd>
            <p:snd r:embed="rId3" name="wind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39B68-40B8-4A9B-88BB-EE8B411F346C}" type="datetimeFigureOut">
              <a:rPr lang="ru-RU"/>
              <a:pPr>
                <a:defRPr/>
              </a:pPr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CC263B-124D-46BB-A66C-1BDDAADAAC5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196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  <p:sndAc>
          <p:stSnd>
            <p:snd r:embed="rId1" name="wind.wav"/>
          </p:stSnd>
        </p:sndAc>
      </p:transition>
    </mc:Choice>
    <mc:Fallback xmlns="">
      <p:transition spd="slow" advClick="0" advTm="5000">
        <p:fade/>
        <p:sndAc>
          <p:stSnd>
            <p:snd r:embed="rId3" name="wind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F7A9A-68B7-43A1-BE17-CA356127CC4F}" type="datetimeFigureOut">
              <a:rPr lang="ru-RU"/>
              <a:pPr>
                <a:defRPr/>
              </a:pPr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80FF2-7594-49DA-9128-8BCE330C3B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255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  <p:sndAc>
          <p:stSnd>
            <p:snd r:embed="rId1" name="wind.wav"/>
          </p:stSnd>
        </p:sndAc>
      </p:transition>
    </mc:Choice>
    <mc:Fallback xmlns="">
      <p:transition spd="slow" advClick="0" advTm="5000">
        <p:fade/>
        <p:sndAc>
          <p:stSnd>
            <p:snd r:embed="rId3" name="wind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30E7B-D853-4F60-9253-27238E5DEFC0}" type="datetimeFigureOut">
              <a:rPr lang="ru-RU"/>
              <a:pPr>
                <a:defRPr/>
              </a:pPr>
              <a:t>12.03.2018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D080B4-205D-43F9-8532-243CD0230E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514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  <p:sndAc>
          <p:stSnd>
            <p:snd r:embed="rId1" name="wind.wav"/>
          </p:stSnd>
        </p:sndAc>
      </p:transition>
    </mc:Choice>
    <mc:Fallback xmlns="">
      <p:transition spd="slow" advClick="0" advTm="5000">
        <p:fade/>
        <p:sndAc>
          <p:stSnd>
            <p:snd r:embed="rId3" name="wind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D95F0-E909-49D5-BB79-F3371CE238CF}" type="datetimeFigureOut">
              <a:rPr lang="ru-RU"/>
              <a:pPr>
                <a:defRPr/>
              </a:pPr>
              <a:t>12.03.2018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345E62-857E-41EE-B082-6496818BD01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9481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  <p:sndAc>
          <p:stSnd>
            <p:snd r:embed="rId1" name="wind.wav"/>
          </p:stSnd>
        </p:sndAc>
      </p:transition>
    </mc:Choice>
    <mc:Fallback xmlns="">
      <p:transition spd="slow" advClick="0" advTm="5000">
        <p:fade/>
        <p:sndAc>
          <p:stSnd>
            <p:snd r:embed="rId3" name="wind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E454E-48D6-4F43-9D44-3C8B02C06339}" type="datetimeFigureOut">
              <a:rPr lang="ru-RU"/>
              <a:pPr>
                <a:defRPr/>
              </a:pPr>
              <a:t>12.03.2018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2EA16D-CD7A-423E-B866-5DC951F48C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85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  <p:sndAc>
          <p:stSnd>
            <p:snd r:embed="rId1" name="wind.wav"/>
          </p:stSnd>
        </p:sndAc>
      </p:transition>
    </mc:Choice>
    <mc:Fallback xmlns="">
      <p:transition spd="slow" advClick="0" advTm="5000">
        <p:fade/>
        <p:sndAc>
          <p:stSnd>
            <p:snd r:embed="rId3" name="wind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43215-6028-4456-80F1-9427F56A8DAF}" type="datetimeFigureOut">
              <a:rPr lang="ru-RU"/>
              <a:pPr>
                <a:defRPr/>
              </a:pPr>
              <a:t>12.03.2018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F61D20-2EED-4781-BF4B-61CD2F61BF6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585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  <p:sndAc>
          <p:stSnd>
            <p:snd r:embed="rId1" name="wind.wav"/>
          </p:stSnd>
        </p:sndAc>
      </p:transition>
    </mc:Choice>
    <mc:Fallback xmlns="">
      <p:transition spd="slow" advClick="0" advTm="5000">
        <p:fade/>
        <p:sndAc>
          <p:stSnd>
            <p:snd r:embed="rId3" name="wind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99B9A-D5C3-4930-B373-12E1A8228ED5}" type="datetimeFigureOut">
              <a:rPr lang="ru-RU"/>
              <a:pPr>
                <a:defRPr/>
              </a:pPr>
              <a:t>12.03.2018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C08B49-6C7E-4C0D-85B6-7687A4B65CD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512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  <p:sndAc>
          <p:stSnd>
            <p:snd r:embed="rId1" name="wind.wav"/>
          </p:stSnd>
        </p:sndAc>
      </p:transition>
    </mc:Choice>
    <mc:Fallback xmlns="">
      <p:transition spd="slow" advClick="0" advTm="5000">
        <p:fade/>
        <p:sndAc>
          <p:stSnd>
            <p:snd r:embed="rId3" name="wind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7CC2D-E732-42C6-9081-7E243B712695}" type="datetimeFigureOut">
              <a:rPr lang="ru-RU"/>
              <a:pPr>
                <a:defRPr/>
              </a:pPr>
              <a:t>12.03.2018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185397-A630-46FC-A6E2-0EBA2CA8C5E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111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  <p:sndAc>
          <p:stSnd>
            <p:snd r:embed="rId1" name="wind.wav"/>
          </p:stSnd>
        </p:sndAc>
      </p:transition>
    </mc:Choice>
    <mc:Fallback xmlns="">
      <p:transition spd="slow" advClick="0" advTm="5000">
        <p:fade/>
        <p:sndAc>
          <p:stSnd>
            <p:snd r:embed="rId3" name="wind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760115C-C76A-49F1-83A0-F09D59C99EFD}" type="datetimeFigureOut">
              <a:rPr lang="ru-RU"/>
              <a:pPr>
                <a:defRPr/>
              </a:pPr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6DF0F1F-F2ED-4B81-B906-B7DCA1609EE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  <p:sndAc>
          <p:stSnd>
            <p:snd r:embed="rId15" name="wind.wav"/>
          </p:stSnd>
        </p:sndAc>
      </p:transition>
    </mc:Choice>
    <mc:Fallback xmlns="">
      <p:transition spd="slow" advClick="0" advTm="5000">
        <p:fade/>
        <p:sndAc>
          <p:stSnd>
            <p:snd r:embed="rId17" name="wind.wav"/>
          </p:stSnd>
        </p:sndAc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audio" Target="../media/audio1.wav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audio" Target="../media/audio1.wav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audio" Target="../media/audio1.wav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audio" Target="../media/audio1.wav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slide" Target="slide6.xml"/><Relationship Id="rId12" Type="http://schemas.openxmlformats.org/officeDocument/2006/relationships/slide" Target="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slide" Target="slide5.xml"/><Relationship Id="rId11" Type="http://schemas.openxmlformats.org/officeDocument/2006/relationships/slide" Target="slide17.xml"/><Relationship Id="rId5" Type="http://schemas.openxmlformats.org/officeDocument/2006/relationships/slide" Target="slide4.xml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audio" Target="../media/audio1.wav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audio" Target="../media/audio1.wav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audio" Target="../media/audio1.wav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audio" Target="../media/audio1.wav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audio" Target="../media/audio1.wav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audio" Target="../media/audio1.wav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76250"/>
            <a:ext cx="7772400" cy="1800225"/>
          </a:xfrm>
        </p:spPr>
        <p:txBody>
          <a:bodyPr/>
          <a:lstStyle/>
          <a:p>
            <a:pPr>
              <a:defRPr/>
            </a:pPr>
            <a:r>
              <a:rPr lang="uk-UA" altLang="ru-RU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dwardian Script ITC" panose="030303020407070D0804" pitchFamily="66" charset="0"/>
              </a:rPr>
              <a:t>Мультимедійна презентація</a:t>
            </a:r>
            <a:endParaRPr lang="ru-RU" altLang="ru-RU" b="1" i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Edwardian Script ITC" panose="030303020407070D0804" pitchFamily="66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420938"/>
            <a:ext cx="6400800" cy="3217862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uk-UA" altLang="ru-RU" sz="4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Урок з історії України 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uk-UA" altLang="ru-RU" sz="4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9 клас</a:t>
            </a:r>
            <a:endParaRPr lang="ru-RU" altLang="ru-RU" sz="4800" b="1" i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" name="Миша Марвин – История">
            <a:hlinkClick r:id="" action="ppaction://media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58112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3923928" y="6459121"/>
            <a:ext cx="521208" cy="25997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4535398" y="6459121"/>
            <a:ext cx="521208" cy="25997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5283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15283">
        <p:fade/>
        <p:sndAc>
          <p:stSnd>
            <p:snd r:embed="rId5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>
              <a:defRPr/>
            </a:pPr>
            <a:r>
              <a:rPr lang="uk-UA" altLang="ru-RU" sz="1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Робота з джерелами</a:t>
            </a:r>
            <a:br>
              <a:rPr lang="uk-UA" altLang="ru-RU" sz="1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altLang="ru-RU" sz="16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Учні</a:t>
            </a:r>
            <a:r>
              <a:rPr lang="ru-RU" altLang="ru-RU" sz="1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16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мають</a:t>
            </a:r>
            <a:r>
              <a:rPr lang="ru-RU" altLang="ru-RU" sz="1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16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ознайомитися</a:t>
            </a:r>
            <a:r>
              <a:rPr lang="ru-RU" altLang="ru-RU" sz="1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з документом і </a:t>
            </a:r>
            <a:r>
              <a:rPr lang="ru-RU" altLang="ru-RU" sz="16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виконати</a:t>
            </a:r>
            <a:r>
              <a:rPr lang="ru-RU" altLang="ru-RU" sz="1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16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завдання</a:t>
            </a:r>
            <a:endParaRPr lang="ru-RU" altLang="ru-RU" sz="4000" dirty="0" smtClean="0">
              <a:solidFill>
                <a:srgbClr val="FF0066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8229600" cy="5472113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ru-RU" altLang="ru-RU" sz="1800" b="1" i="1" u="sng" dirty="0" smtClean="0">
                <a:solidFill>
                  <a:schemeClr val="tx2">
                    <a:lumMod val="50000"/>
                  </a:schemeClr>
                </a:solidFill>
              </a:rPr>
              <a:t>Текст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«…Причини реформ стали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об’єктом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гострих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наукових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суперечок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Деякі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західні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вчені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переконані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що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вирішальними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у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проведенні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реформ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були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економічні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чинники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, …стали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ще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очевиднішими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недоліки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кріпацької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праці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. Так,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продуктивність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праці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російського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кріпака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1860 року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дорівнювала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продуктивності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праці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англійського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фермера 1750 року та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центральноєвропейського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селянина 1800 року. Словом,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кріпацька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праця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за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всієї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своєї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дешевизни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була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настільки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малоякісною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що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не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виправдовувала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себе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економічно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. …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Радянські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історики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наполягають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на тому,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що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селянські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заворушення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створили «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революційну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ситуацію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», яка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перелякала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царя і дворян,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змусивши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їх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до поступок.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Американський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історик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Альфред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Рібер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доводить,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що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до реформ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спричинилося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передусім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прагнення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модернізувати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царську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армію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, в той час як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англієць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Бернард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Пейрз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мотивує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це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занепокоєністю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Росії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своїм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відставанням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від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Заходу.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Інші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історики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схильні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підкреслювати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роль у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реформі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ліберальної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інтеліґенції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, яка…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піддавала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кріпацтво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моральному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осудові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». (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Субтельний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 О.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Україна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: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історія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. — К.: </a:t>
            </a:r>
            <a:r>
              <a:rPr lang="ru-RU" altLang="ru-RU" sz="1800" i="1" dirty="0" err="1" smtClean="0">
                <a:solidFill>
                  <a:schemeClr val="tx2">
                    <a:lumMod val="50000"/>
                  </a:schemeClr>
                </a:solidFill>
              </a:rPr>
              <a:t>Либідь</a:t>
            </a:r>
            <a:r>
              <a:rPr lang="ru-RU" altLang="ru-RU" sz="1800" i="1" dirty="0" smtClean="0">
                <a:solidFill>
                  <a:schemeClr val="tx2">
                    <a:lumMod val="50000"/>
                  </a:schemeClr>
                </a:solidFill>
              </a:rPr>
              <a:t>, 1991. — С. 225–226)</a:t>
            </a:r>
            <a:endParaRPr lang="ru-RU" altLang="ru-RU" sz="18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ru-RU" altLang="ru-RU" sz="1800" b="1" i="1" dirty="0" err="1" smtClean="0">
                <a:solidFill>
                  <a:schemeClr val="tx2">
                    <a:lumMod val="50000"/>
                  </a:schemeClr>
                </a:solidFill>
              </a:rPr>
              <a:t>Завдання</a:t>
            </a:r>
            <a:endParaRPr lang="ru-RU" altLang="ru-RU" sz="18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1. А як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би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ви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вирішили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суперечки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істориків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?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2. Яка все ж таки, на ваш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погляд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вирішальна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причина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проведення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селянської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реформи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про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відміну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кріпацтва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447675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317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4022289" y="6491289"/>
            <a:ext cx="360363" cy="272256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808038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319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439082" y="6491288"/>
            <a:ext cx="360363" cy="273911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13320" name="Text Box 9"/>
          <p:cNvSpPr txBox="1">
            <a:spLocks noChangeArrowheads="1"/>
          </p:cNvSpPr>
          <p:nvPr/>
        </p:nvSpPr>
        <p:spPr bwMode="auto">
          <a:xfrm>
            <a:off x="8172450" y="6491288"/>
            <a:ext cx="247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altLang="ru-RU"/>
              <a:t>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6154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126154">
        <p:fade/>
        <p:sndAc>
          <p:stSnd>
            <p:snd r:embed="rId4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altLang="ru-RU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UPC" pitchFamily="18" charset="-34"/>
              </a:rPr>
              <a:t>Робота в малих групах</a:t>
            </a:r>
            <a:endParaRPr lang="ru-RU" altLang="ru-RU" b="1" i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ngsanaUPC" pitchFamily="18" charset="-34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altLang="ru-RU" sz="4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Для </a:t>
            </a:r>
            <a:r>
              <a:rPr lang="ru-RU" altLang="ru-RU" sz="4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опрацювання</a:t>
            </a:r>
            <a:r>
              <a:rPr lang="ru-RU" altLang="ru-RU" sz="4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4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питання</a:t>
            </a:r>
            <a:r>
              <a:rPr lang="ru-RU" altLang="ru-RU" sz="4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про </a:t>
            </a:r>
            <a:r>
              <a:rPr lang="ru-RU" altLang="ru-RU" sz="4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проведення</a:t>
            </a:r>
            <a:r>
              <a:rPr lang="ru-RU" altLang="ru-RU" sz="4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та суть </a:t>
            </a:r>
            <a:r>
              <a:rPr lang="ru-RU" altLang="ru-RU" sz="4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селянської</a:t>
            </a:r>
            <a:r>
              <a:rPr lang="ru-RU" altLang="ru-RU" sz="4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4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реформи</a:t>
            </a:r>
            <a:r>
              <a:rPr lang="ru-RU" altLang="ru-RU" sz="4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4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учні</a:t>
            </a:r>
            <a:r>
              <a:rPr lang="ru-RU" altLang="ru-RU" sz="4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4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поділяються</a:t>
            </a:r>
            <a:r>
              <a:rPr lang="ru-RU" altLang="ru-RU" sz="4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на </a:t>
            </a:r>
            <a:r>
              <a:rPr lang="ru-RU" altLang="ru-RU" sz="4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малі</a:t>
            </a:r>
            <a:r>
              <a:rPr lang="ru-RU" altLang="ru-RU" sz="4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4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групи</a:t>
            </a:r>
            <a:r>
              <a:rPr lang="ru-RU" altLang="ru-RU" sz="4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(5 </a:t>
            </a:r>
            <a:r>
              <a:rPr lang="ru-RU" altLang="ru-RU" sz="4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груп</a:t>
            </a:r>
            <a:r>
              <a:rPr lang="ru-RU" altLang="ru-RU" sz="4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), </a:t>
            </a:r>
            <a:r>
              <a:rPr lang="ru-RU" altLang="ru-RU" sz="4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кожна</a:t>
            </a:r>
            <a:r>
              <a:rPr lang="ru-RU" altLang="ru-RU" sz="4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з </a:t>
            </a:r>
            <a:r>
              <a:rPr lang="ru-RU" altLang="ru-RU" sz="4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яких</a:t>
            </a:r>
            <a:r>
              <a:rPr lang="ru-RU" altLang="ru-RU" sz="4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4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отримує</a:t>
            </a:r>
            <a:r>
              <a:rPr lang="ru-RU" altLang="ru-RU" sz="4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4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своє</a:t>
            </a:r>
            <a:r>
              <a:rPr lang="ru-RU" altLang="ru-RU" sz="4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4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завдання</a:t>
            </a:r>
            <a:r>
              <a:rPr lang="ru-RU" altLang="ru-RU" sz="4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</a:p>
        </p:txBody>
      </p:sp>
      <p:sp>
        <p:nvSpPr>
          <p:cNvPr id="14340" name="TextBox 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8027988" y="6308725"/>
            <a:ext cx="9366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altLang="ru-RU" sz="1800">
                <a:latin typeface="Arial" charset="0"/>
                <a:cs typeface="Arial" charset="0"/>
                <a:hlinkClick r:id="rId4" action="ppaction://hlinksldjump"/>
              </a:rPr>
              <a:t>Зміст </a:t>
            </a:r>
            <a:endParaRPr lang="uk-UA" altLang="ru-RU" sz="1800">
              <a:latin typeface="Arial" charset="0"/>
              <a:cs typeface="Arial" charset="0"/>
            </a:endParaRPr>
          </a:p>
        </p:txBody>
      </p:sp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447675" y="62563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4342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4211960" y="6410981"/>
            <a:ext cx="360363" cy="2508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14343" name="Text Box 8"/>
          <p:cNvSpPr txBox="1">
            <a:spLocks noChangeArrowheads="1"/>
          </p:cNvSpPr>
          <p:nvPr/>
        </p:nvSpPr>
        <p:spPr bwMode="auto">
          <a:xfrm>
            <a:off x="735013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4344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669152" y="6418711"/>
            <a:ext cx="360363" cy="2508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3494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23494">
        <p:fade/>
        <p:sndAc>
          <p:stSnd>
            <p:snd r:embed="rId5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433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1-а 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група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b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</a:b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учні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працюють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зі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схемою, яка 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пояснює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, як 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відбувалася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підготовка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до 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проведення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селянської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реформи</a:t>
            </a:r>
            <a:endParaRPr lang="ru-RU" altLang="ru-RU" sz="2000" b="1" i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imSun-ExtB" panose="02010609060101010101" pitchFamily="49" charset="-122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221163"/>
            <a:ext cx="8218488" cy="1905000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endParaRPr lang="uk-UA" altLang="ru-RU" sz="800" dirty="0" smtClean="0"/>
          </a:p>
          <a:p>
            <a:pPr marL="609600" indent="-609600" algn="ctr">
              <a:lnSpc>
                <a:spcPct val="80000"/>
              </a:lnSpc>
              <a:buFontTx/>
              <a:buNone/>
            </a:pPr>
            <a:r>
              <a:rPr lang="ru-RU" altLang="ru-RU" sz="1800" b="1" i="1" dirty="0" err="1" smtClean="0">
                <a:solidFill>
                  <a:schemeClr val="tx2">
                    <a:lumMod val="50000"/>
                  </a:schemeClr>
                </a:solidFill>
              </a:rPr>
              <a:t>Завдання</a:t>
            </a:r>
            <a:endParaRPr lang="ru-RU" altLang="ru-RU" sz="18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609600" indent="-609600" algn="ctr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1.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Які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соціальні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групи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Російської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імперії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були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залучені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до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розробки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проектів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селянської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реформи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?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Чому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до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цього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не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допускалися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представники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кріпосного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селянства?</a:t>
            </a:r>
          </a:p>
          <a:p>
            <a:pPr marL="609600" indent="-609600" algn="ctr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2.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Які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були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пропозиції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українських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поміщиків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? Чим вони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були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зумовлені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? </a:t>
            </a:r>
          </a:p>
          <a:p>
            <a:pPr marL="609600" indent="-609600" algn="ctr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3.Чому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більшість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українських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поміщиків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пропонували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звільнити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 селян без </a:t>
            </a:r>
            <a:r>
              <a:rPr lang="ru-RU" altLang="ru-RU" sz="1800" dirty="0" err="1" smtClean="0">
                <a:solidFill>
                  <a:schemeClr val="tx2">
                    <a:lumMod val="50000"/>
                  </a:schemeClr>
                </a:solidFill>
              </a:rPr>
              <a:t>землі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</a:rPr>
              <a:t>?</a:t>
            </a:r>
          </a:p>
        </p:txBody>
      </p:sp>
      <p:graphicFrame>
        <p:nvGraphicFramePr>
          <p:cNvPr id="16478" name="Group 9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80365589"/>
              </p:ext>
            </p:extLst>
          </p:nvPr>
        </p:nvGraphicFramePr>
        <p:xfrm>
          <a:off x="611188" y="1600200"/>
          <a:ext cx="8075612" cy="2625733"/>
        </p:xfrm>
        <a:graphic>
          <a:graphicData uri="http://schemas.openxmlformats.org/drawingml/2006/table">
            <a:tbl>
              <a:tblPr/>
              <a:tblGrid>
                <a:gridCol w="2019300">
                  <a:extLst>
                    <a:ext uri="{9D8B030D-6E8A-4147-A177-3AD203B41FA5}">
                      <a16:colId xmlns="" xmlns:a16="http://schemas.microsoft.com/office/drawing/2014/main" val="334092345"/>
                    </a:ext>
                  </a:extLst>
                </a:gridCol>
                <a:gridCol w="2019300">
                  <a:extLst>
                    <a:ext uri="{9D8B030D-6E8A-4147-A177-3AD203B41FA5}">
                      <a16:colId xmlns="" xmlns:a16="http://schemas.microsoft.com/office/drawing/2014/main" val="2911125558"/>
                    </a:ext>
                  </a:extLst>
                </a:gridCol>
                <a:gridCol w="2017712">
                  <a:extLst>
                    <a:ext uri="{9D8B030D-6E8A-4147-A177-3AD203B41FA5}">
                      <a16:colId xmlns="" xmlns:a16="http://schemas.microsoft.com/office/drawing/2014/main" val="2720673238"/>
                    </a:ext>
                  </a:extLst>
                </a:gridCol>
                <a:gridCol w="2019300">
                  <a:extLst>
                    <a:ext uri="{9D8B030D-6E8A-4147-A177-3AD203B41FA5}">
                      <a16:colId xmlns="" xmlns:a16="http://schemas.microsoft.com/office/drawing/2014/main" val="953529649"/>
                    </a:ext>
                  </a:extLst>
                </a:gridCol>
              </a:tblGrid>
              <a:tr h="891937"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1857 р. — </a:t>
                      </a:r>
                      <a:r>
                        <a:rPr kumimoji="0" lang="ru-RU" alt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створення</a:t>
                      </a:r>
                      <a:r>
                        <a:rPr kumimoji="0" lang="ru-RU" alt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Таємного</a:t>
                      </a:r>
                      <a:r>
                        <a:rPr kumimoji="0" lang="ru-RU" alt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комітету</a:t>
                      </a:r>
                      <a:r>
                        <a:rPr kumimoji="0" lang="ru-RU" alt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 </a:t>
                      </a:r>
                      <a:r>
                        <a:rPr kumimoji="0" lang="ru-RU" alt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підготовки</a:t>
                      </a:r>
                      <a:r>
                        <a:rPr kumimoji="0" lang="ru-RU" alt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реформи</a:t>
                      </a:r>
                      <a:r>
                        <a:rPr kumimoji="0" lang="ru-RU" alt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;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1858 р. — </a:t>
                      </a:r>
                      <a:r>
                        <a:rPr kumimoji="0" lang="ru-RU" alt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створення</a:t>
                      </a:r>
                      <a:r>
                        <a:rPr kumimoji="0" lang="ru-RU" alt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комітетів</a:t>
                      </a:r>
                      <a:r>
                        <a:rPr kumimoji="0" lang="ru-RU" alt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 </a:t>
                      </a:r>
                      <a:r>
                        <a:rPr kumimoji="0" lang="ru-RU" alt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розробки</a:t>
                      </a:r>
                      <a:r>
                        <a:rPr kumimoji="0" lang="ru-RU" alt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проектів</a:t>
                      </a:r>
                      <a:r>
                        <a:rPr kumimoji="0" lang="ru-RU" alt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реформи</a:t>
                      </a:r>
                      <a:endParaRPr kumimoji="0" lang="ru-RU" alt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43626276"/>
                  </a:ext>
                </a:extLst>
              </a:tr>
              <a:tr h="365729"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Пропозиції</a:t>
                      </a:r>
                      <a:r>
                        <a:rPr kumimoji="0" lang="ru-RU" alt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поміщиків</a:t>
                      </a:r>
                      <a:endParaRPr kumimoji="0" lang="ru-RU" alt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98336584"/>
                  </a:ext>
                </a:extLst>
              </a:tr>
              <a:tr h="13680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Російські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поміщики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пропонували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передати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селянам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більшість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земель,але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за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викуп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Більшість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українських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поміщиків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пропонували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звільнення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селян без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землі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Окремі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поміщики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Тарновський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Галаган)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відстоювали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звільнення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селян з землею за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викуп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Д.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Журавський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вимагав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щоб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селяни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отримали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землю без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викупу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30805218"/>
                  </a:ext>
                </a:extLst>
              </a:tr>
            </a:tbl>
          </a:graphicData>
        </a:graphic>
      </p:graphicFrame>
      <p:sp>
        <p:nvSpPr>
          <p:cNvPr id="15380" name="Text Box 21"/>
          <p:cNvSpPr txBox="1">
            <a:spLocks noChangeArrowheads="1"/>
          </p:cNvSpPr>
          <p:nvPr/>
        </p:nvSpPr>
        <p:spPr bwMode="auto">
          <a:xfrm>
            <a:off x="447675" y="62563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81" name="AutoShape 2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4211960" y="6387305"/>
            <a:ext cx="360363" cy="2508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15382" name="Text Box 23"/>
          <p:cNvSpPr txBox="1">
            <a:spLocks noChangeArrowheads="1"/>
          </p:cNvSpPr>
          <p:nvPr/>
        </p:nvSpPr>
        <p:spPr bwMode="auto">
          <a:xfrm>
            <a:off x="592138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83" name="AutoShape 2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644008" y="6387306"/>
            <a:ext cx="358775" cy="2508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93983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93983">
        <p:fade/>
        <p:sndAc>
          <p:stSnd>
            <p:snd r:embed="rId4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536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"/>
            <a:ext cx="8229600" cy="836712"/>
          </a:xfrm>
        </p:spPr>
        <p:txBody>
          <a:bodyPr/>
          <a:lstStyle/>
          <a:p>
            <a:pPr>
              <a:defRPr/>
            </a:pPr>
            <a:r>
              <a:rPr lang="ru-RU" altLang="ru-RU" sz="1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2-а </a:t>
            </a:r>
            <a:r>
              <a:rPr lang="ru-RU" altLang="ru-RU" sz="16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група</a:t>
            </a:r>
            <a:r>
              <a:rPr lang="ru-RU" altLang="ru-RU" sz="1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br>
              <a:rPr lang="ru-RU" altLang="ru-RU" sz="1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</a:br>
            <a:r>
              <a:rPr lang="ru-RU" altLang="ru-RU" sz="16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учні</a:t>
            </a:r>
            <a:r>
              <a:rPr lang="ru-RU" altLang="ru-RU" sz="1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працюють</a:t>
            </a:r>
            <a:r>
              <a:rPr lang="ru-RU" altLang="ru-RU" sz="1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з </a:t>
            </a:r>
            <a:r>
              <a:rPr lang="ru-RU" altLang="ru-RU" sz="16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уривком</a:t>
            </a:r>
            <a:r>
              <a:rPr lang="ru-RU" altLang="ru-RU" sz="1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із</a:t>
            </a:r>
            <a:r>
              <a:rPr lang="ru-RU" altLang="ru-RU" sz="1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царського</a:t>
            </a:r>
            <a:r>
              <a:rPr lang="ru-RU" altLang="ru-RU" sz="1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Маніфесту</a:t>
            </a:r>
            <a:r>
              <a:rPr lang="ru-RU" altLang="ru-RU" sz="1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19 лютого 1861 р. про </a:t>
            </a:r>
            <a:r>
              <a:rPr lang="ru-RU" altLang="ru-RU" sz="16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скасування</a:t>
            </a:r>
            <a:r>
              <a:rPr lang="ru-RU" altLang="ru-RU" sz="1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кріпацтва</a:t>
            </a:r>
            <a:endParaRPr lang="ru-RU" altLang="ru-RU" sz="1600" b="1" i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imSun-ExtB" panose="02010609060101010101" pitchFamily="49" charset="-122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713"/>
            <a:ext cx="8229600" cy="5616476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Маніфест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19 лютого 1861 р.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«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Поміщики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зберігаючи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право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власності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на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всі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належні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їм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землі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надають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селянам за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встановлені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повинності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в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постійне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користування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… для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забезпечення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побуту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і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виконання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обов’язків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їх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перед урядом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визначену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в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Положеннях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кількість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польової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землі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та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інших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угідь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Користуючись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цим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поземельним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наділом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селяни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зобов’язані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виконувати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на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користь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поміщиків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визначені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в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Положеннях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повинності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 У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цьому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стані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який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є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перехідним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селяни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іменуються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тимчасовозобов’язаними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Разом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із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тим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їм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надається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право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викупляти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присадибну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їх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осілість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за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згодою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поміщиків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вони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можуть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купувати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у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власність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польові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землі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та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інші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угіддя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відведені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їм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на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постійне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користування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 З таким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придбанням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у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власність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визначеної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кількості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землі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селяни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звільняються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від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обов’язків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щодо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поміщиків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за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викуплену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землю і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вступлять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у стан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вільних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селян-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власників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Окремим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Положенням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про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дворових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людей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визначається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для них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перехідний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стан,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пристосований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до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їхніх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занять і потреб; по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закінченні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дворічного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терміну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видання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цього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Положення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вони одержать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повне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визволення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і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термінові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пільги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». (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Сарбей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В. Г.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Історія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України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ХІХ —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поч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 ХХ ст. — К.: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Ґенеза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1996. — С. 114)</a:t>
            </a:r>
            <a:endParaRPr lang="ru-RU" altLang="ru-RU" sz="1600" b="1" i="1" dirty="0" smtClean="0">
              <a:solidFill>
                <a:schemeClr val="tx2">
                  <a:lumMod val="50000"/>
                </a:schemeClr>
              </a:solidFill>
              <a:latin typeface="SimSun-ExtB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Завдання</a:t>
            </a:r>
            <a:endParaRPr lang="ru-RU" altLang="ru-RU" sz="1600" i="1" dirty="0" smtClean="0">
              <a:solidFill>
                <a:schemeClr val="tx2">
                  <a:lumMod val="50000"/>
                </a:schemeClr>
              </a:solidFill>
              <a:latin typeface="SimSun-ExtB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1. На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основі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даного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документа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визначте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за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яких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умов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відбувалося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звільнення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селян</a:t>
            </a:r>
            <a:r>
              <a:rPr lang="uk-UA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?</a:t>
            </a:r>
            <a:endParaRPr lang="ru-RU" altLang="ru-RU" sz="1600" i="1" dirty="0" smtClean="0">
              <a:solidFill>
                <a:schemeClr val="tx2">
                  <a:lumMod val="50000"/>
                </a:schemeClr>
              </a:solidFill>
              <a:latin typeface="SimSun-ExtB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2.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Чи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обійшла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реформа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інтереси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поміщиків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?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Відповідь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підтвердьте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висловлюваннями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6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із</a:t>
            </a:r>
            <a:r>
              <a:rPr lang="ru-RU" altLang="ru-RU" sz="16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документа.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447675" y="65897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89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893359" y="6502848"/>
            <a:ext cx="360363" cy="2508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879475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91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306409" y="6502849"/>
            <a:ext cx="358775" cy="2508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94604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94604">
        <p:fade/>
        <p:sndAc>
          <p:stSnd>
            <p:snd r:embed="rId4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638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pPr>
              <a:defRPr/>
            </a:pPr>
            <a:r>
              <a:rPr lang="ru-RU" altLang="ru-RU" sz="2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3-я </a:t>
            </a:r>
            <a:r>
              <a:rPr lang="ru-RU" altLang="ru-RU" sz="28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група</a:t>
            </a:r>
            <a:r>
              <a:rPr lang="ru-RU" altLang="ru-RU" sz="2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br>
              <a:rPr lang="ru-RU" altLang="ru-RU" sz="2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</a:br>
            <a:r>
              <a:rPr lang="ru-RU" altLang="ru-RU" sz="28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учні</a:t>
            </a:r>
            <a:r>
              <a:rPr lang="ru-RU" altLang="ru-RU" sz="2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28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опрацьовують</a:t>
            </a:r>
            <a:r>
              <a:rPr lang="ru-RU" altLang="ru-RU" sz="2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28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таблицю</a:t>
            </a:r>
            <a:r>
              <a:rPr lang="ru-RU" altLang="ru-RU" sz="4000" dirty="0" smtClean="0">
                <a:solidFill>
                  <a:srgbClr val="FF0066"/>
                </a:solidFill>
              </a:rPr>
              <a:t>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908050"/>
            <a:ext cx="8218487" cy="1296988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Завдання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</a:t>
            </a:r>
          </a:p>
          <a:p>
            <a:pPr algn="ctr">
              <a:buFontTx/>
              <a:buNone/>
              <a:defRPr/>
            </a:pP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1.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Назвіть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основні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положення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селянської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реформи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. </a:t>
            </a:r>
          </a:p>
          <a:p>
            <a:pPr algn="ctr">
              <a:buFontTx/>
              <a:buNone/>
              <a:defRPr/>
            </a:pP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2.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Чи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давала вона селянам, на вашу думку,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повне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звільнення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?</a:t>
            </a:r>
          </a:p>
          <a:p>
            <a:pPr algn="ctr">
              <a:buFontTx/>
              <a:buNone/>
              <a:defRPr/>
            </a:pP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3.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Наскільки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справедливою, на вашу думку,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була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викупна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операція</a:t>
            </a:r>
            <a:r>
              <a:rPr lang="ru-RU" altLang="ru-RU" sz="1600" b="1" i="1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?</a:t>
            </a:r>
          </a:p>
          <a:p>
            <a:pPr>
              <a:buFontTx/>
              <a:buNone/>
              <a:defRPr/>
            </a:pPr>
            <a:endParaRPr lang="ru-RU" altLang="ru-RU" sz="1600" b="1" i="1" dirty="0" smtClean="0">
              <a:effectLst>
                <a:outerShdw blurRad="38100" dist="38100" dir="2700000" algn="tl">
                  <a:srgbClr val="000000"/>
                </a:outerShdw>
              </a:effectLst>
              <a:latin typeface="SimSun-ExtB" panose="02010609060101010101" pitchFamily="49" charset="-122"/>
            </a:endParaRPr>
          </a:p>
        </p:txBody>
      </p:sp>
      <p:graphicFrame>
        <p:nvGraphicFramePr>
          <p:cNvPr id="20502" name="Group 2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8765184"/>
              </p:ext>
            </p:extLst>
          </p:nvPr>
        </p:nvGraphicFramePr>
        <p:xfrm>
          <a:off x="468313" y="2205038"/>
          <a:ext cx="8218487" cy="3837099"/>
        </p:xfrm>
        <a:graphic>
          <a:graphicData uri="http://schemas.openxmlformats.org/drawingml/2006/table">
            <a:tbl>
              <a:tblPr/>
              <a:tblGrid>
                <a:gridCol w="8218487">
                  <a:extLst>
                    <a:ext uri="{9D8B030D-6E8A-4147-A177-3AD203B41FA5}">
                      <a16:colId xmlns="" xmlns:a16="http://schemas.microsoft.com/office/drawing/2014/main" val="728867564"/>
                    </a:ext>
                  </a:extLst>
                </a:gridCol>
              </a:tblGrid>
              <a:tr h="5031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Суть </a:t>
                      </a:r>
                      <a:r>
                        <a:rPr kumimoji="0" lang="ru-RU" altLang="ru-RU" sz="2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селянської</a:t>
                      </a:r>
                      <a:r>
                        <a:rPr kumimoji="0" lang="ru-RU" alt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2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реформи</a:t>
                      </a:r>
                      <a:r>
                        <a:rPr kumimoji="0" lang="ru-RU" alt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T="45427" marB="454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34845384"/>
                  </a:ext>
                </a:extLst>
              </a:tr>
              <a:tr h="331317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1.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Селяни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отримали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1)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особисті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права (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поміщик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не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мав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права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їх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купувати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дарувати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обмінювати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селяни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могли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брати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шлюб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без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дозволу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поміщика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йти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на службу,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вступати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до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навчальних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закладів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переходити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до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інших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станів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);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2)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майнові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права (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укладати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договори,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займатися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промислами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чи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торгівлею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володіти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власністю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);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3) право на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власну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землю.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Розмір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наділу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визначався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відповідно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до закону і за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згодою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поміщика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2.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Понаднормова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земля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вилучалась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у селянина на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користь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поміщика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як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відрізок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».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3. Селянин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укладав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викупну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угоду» і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мав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сплатити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за землю 20 %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вартості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одразу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, а 80 % з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відсотками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—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протягом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49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років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, взявши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позику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у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держави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ціна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на землю в 4 рази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перевищувала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ринкову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).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4. До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укладання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викупної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угоди»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селяни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вважалися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imSun-ExtB" panose="02010609060101010101" pitchFamily="49" charset="-122"/>
                          <a:cs typeface="Arial" panose="020B0604020202020204" pitchFamily="34" charset="0"/>
                        </a:rPr>
                        <a:t>тимчасовозобов’язаними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T="45427" marB="454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8923128"/>
                  </a:ext>
                </a:extLst>
              </a:tr>
            </a:tbl>
          </a:graphicData>
        </a:graphic>
      </p:graphicFrame>
      <p:sp>
        <p:nvSpPr>
          <p:cNvPr id="17420" name="Text Box 13"/>
          <p:cNvSpPr txBox="1">
            <a:spLocks noChangeArrowheads="1"/>
          </p:cNvSpPr>
          <p:nvPr/>
        </p:nvSpPr>
        <p:spPr bwMode="auto">
          <a:xfrm>
            <a:off x="376238" y="62563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21" name="AutoShape 1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779912" y="6518241"/>
            <a:ext cx="360362" cy="2508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17422" name="Text Box 15"/>
          <p:cNvSpPr txBox="1">
            <a:spLocks noChangeArrowheads="1"/>
          </p:cNvSpPr>
          <p:nvPr/>
        </p:nvSpPr>
        <p:spPr bwMode="auto">
          <a:xfrm>
            <a:off x="735013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23" name="AutoShape 1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211960" y="6518241"/>
            <a:ext cx="360362" cy="2508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93815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93815">
        <p:fade/>
        <p:sndAc>
          <p:stSnd>
            <p:snd r:embed="rId4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>
              <a:defRPr/>
            </a:pP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4-а 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група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/>
            </a:r>
            <a:b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</a:b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учні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працюють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з 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уривком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із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праці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О. 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Субтельного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«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Україна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: </a:t>
            </a:r>
            <a:r>
              <a:rPr lang="ru-RU" altLang="ru-RU" sz="2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історія</a:t>
            </a:r>
            <a:r>
              <a:rPr lang="ru-RU" altLang="ru-RU" sz="2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»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229600" cy="51847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Із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праці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О.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Субтельного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«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Україна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: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історія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»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«Особливо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нажилися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на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реформі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поміщики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України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Вдаючись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до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різноманітних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хитрощів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під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час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переговорів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та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перерозподілу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земель, вони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привласнювали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собі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ліси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луки та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водойми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що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раніше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вважалися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загальною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власністю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Собі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вони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завжди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лишали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найродючіші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землі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а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гірші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продавали за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підвищеними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цінами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 У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процесі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перерозподілу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вони часто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примушували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селян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переїжджати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… До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такої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практики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вдавалися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по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всій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імперії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але особливо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поширеною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вона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була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в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Україні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де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точилася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найгостріша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боротьба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за землю.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Внаслідок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цього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селяни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Лівобережної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та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Південної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України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потерпіли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від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реформи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набагато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більше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ніж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їхні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російські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сусіди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 …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Їхні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землі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зменшилися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майже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на 30 %.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Виняток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становило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Правобережжя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Серйозно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сумніваючись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у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відданості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польської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шляхти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цього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регіону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уряд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намагався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привернути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на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свій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бік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українських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селян і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роздавав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їм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наділи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на 18 %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більші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ніж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вони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мали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до 1861 року. Але,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виграючи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на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величині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наділів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колишні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кріпаки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втрачали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на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дуже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завищених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цінах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які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вони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мусили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платити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за землю.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У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Росії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де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понад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95 % селян жили общинами, документ на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щойно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набуті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землі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був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у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колективній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власності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 Але в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Україні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общинні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володіння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були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рідкістю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Понад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80 % селян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Правобережжя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і 70 % селян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Лівобережжя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вели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одноосібне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господарство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Відтак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більшість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українських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селянських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сімей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отримували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індивідуальне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право на землю й несли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особисту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відповідальність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у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сплаті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боргу за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неї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 (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Субтельний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О.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Україна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: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історія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 — К.: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Либідь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, 1991. — С. 227–228)</a:t>
            </a:r>
            <a:endParaRPr lang="ru-RU" altLang="ru-RU" sz="1400" b="1" i="1" dirty="0" smtClean="0">
              <a:solidFill>
                <a:schemeClr val="tx2">
                  <a:lumMod val="50000"/>
                </a:schemeClr>
              </a:solidFill>
              <a:latin typeface="SimSun-ExtB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400" b="1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Завдання</a:t>
            </a:r>
            <a:endParaRPr lang="ru-RU" altLang="ru-RU" sz="1400" i="1" dirty="0" smtClean="0">
              <a:solidFill>
                <a:schemeClr val="tx2">
                  <a:lumMod val="50000"/>
                </a:schemeClr>
              </a:solidFill>
              <a:latin typeface="SimSun-ExtB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1. У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чому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полягали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особливості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проведення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селянської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реформи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в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Україні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порівняно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з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Росією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?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2.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Узагальніть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проведення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реформи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про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скасування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кріпосного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права в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Україні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Чи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згодні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з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оцінкою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реформи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як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великої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Відповідь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1400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обґрунтуйте</a:t>
            </a:r>
            <a:r>
              <a:rPr lang="ru-RU" altLang="ru-RU" sz="1400" i="1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. </a:t>
            </a:r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592138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437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789394" y="6512720"/>
            <a:ext cx="360362" cy="249616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808038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439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298878" y="6512720"/>
            <a:ext cx="345130" cy="250826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93849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93849">
        <p:fade/>
        <p:sndAc>
          <p:stSnd>
            <p:snd r:embed="rId4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1843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935881"/>
          </a:xfrm>
        </p:spPr>
        <p:txBody>
          <a:bodyPr/>
          <a:lstStyle/>
          <a:p>
            <a:pPr>
              <a:defRPr/>
            </a:pPr>
            <a:r>
              <a:rPr lang="ru-RU" altLang="ru-RU" sz="1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5-а </a:t>
            </a:r>
            <a:r>
              <a:rPr lang="ru-RU" altLang="ru-RU" sz="18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група</a:t>
            </a:r>
            <a:r>
              <a:rPr lang="ru-RU" altLang="ru-RU" sz="1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br>
              <a:rPr lang="ru-RU" altLang="ru-RU" sz="1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</a:br>
            <a:r>
              <a:rPr lang="ru-RU" altLang="ru-RU" sz="18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учні</a:t>
            </a:r>
            <a:r>
              <a:rPr lang="ru-RU" altLang="ru-RU" sz="1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8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працюють</a:t>
            </a:r>
            <a:r>
              <a:rPr lang="ru-RU" altLang="ru-RU" sz="1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з </a:t>
            </a:r>
            <a:r>
              <a:rPr lang="ru-RU" altLang="ru-RU" sz="18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ілюстрацією</a:t>
            </a:r>
            <a:r>
              <a:rPr lang="ru-RU" altLang="ru-RU" sz="1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«</a:t>
            </a:r>
            <a:r>
              <a:rPr lang="ru-RU" altLang="ru-RU" sz="18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Читання</a:t>
            </a:r>
            <a:r>
              <a:rPr lang="ru-RU" altLang="ru-RU" sz="1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8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Маніфесту</a:t>
            </a:r>
            <a:r>
              <a:rPr lang="ru-RU" altLang="ru-RU" sz="1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19 лютого 1861 року» та карикатурами, </a:t>
            </a:r>
            <a:r>
              <a:rPr lang="ru-RU" altLang="ru-RU" sz="18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що</a:t>
            </a:r>
            <a:r>
              <a:rPr lang="ru-RU" altLang="ru-RU" sz="1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8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відображають</a:t>
            </a:r>
            <a:r>
              <a:rPr lang="ru-RU" altLang="ru-RU" sz="1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8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ставлення</a:t>
            </a:r>
            <a:r>
              <a:rPr lang="ru-RU" altLang="ru-RU" sz="1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8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українського</a:t>
            </a:r>
            <a:r>
              <a:rPr lang="ru-RU" altLang="ru-RU" sz="1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селянства до </a:t>
            </a:r>
            <a:r>
              <a:rPr lang="ru-RU" altLang="ru-RU" sz="18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їх</a:t>
            </a:r>
            <a:r>
              <a:rPr lang="ru-RU" altLang="ru-RU" sz="1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«</a:t>
            </a:r>
            <a:r>
              <a:rPr lang="ru-RU" altLang="ru-RU" sz="18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звільнення</a:t>
            </a:r>
            <a:r>
              <a:rPr lang="ru-RU" altLang="ru-RU" sz="1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»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8229600" cy="4752975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altLang="ru-RU" sz="2000" b="1" i="1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Завдання</a:t>
            </a:r>
            <a:endParaRPr lang="ru-RU" altLang="ru-RU" sz="2000" dirty="0" smtClean="0">
              <a:solidFill>
                <a:schemeClr val="tx2">
                  <a:lumMod val="50000"/>
                </a:schemeClr>
              </a:solidFill>
              <a:latin typeface="SimSun-ExtB" pitchFamily="49" charset="-122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1. Як, на вашу думку,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сприйняли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селяни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царський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Маніфест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про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відміну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кріпацтва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?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2.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Чому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Маніфест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царя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асоціювався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у селян з «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подарунком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»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вовка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вівцям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?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3.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Чому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післяреформене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життя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видавалося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багатьом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селянам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стрибком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SimSun-ExtB" pitchFamily="49" charset="-122"/>
              </a:rPr>
              <a:t> у вир?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ru-RU" altLang="ru-RU" sz="2000" dirty="0" smtClean="0">
              <a:solidFill>
                <a:srgbClr val="CCECFF"/>
              </a:solidFill>
              <a:latin typeface="SimSun-ExtB" pitchFamily="49" charset="-122"/>
            </a:endParaRPr>
          </a:p>
        </p:txBody>
      </p:sp>
      <p:pic>
        <p:nvPicPr>
          <p:cNvPr id="19460" name="Picture 5" descr="6-Karikatura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3500438"/>
            <a:ext cx="4124325" cy="2449512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447675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9462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4043363" y="6512719"/>
            <a:ext cx="431800" cy="2508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950913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9464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551036" y="6512718"/>
            <a:ext cx="431800" cy="2508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93718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93718">
        <p:fade/>
        <p:sndAc>
          <p:stSnd>
            <p:snd r:embed="rId6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1945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>
              <a:defRPr/>
            </a:pPr>
            <a:r>
              <a:rPr lang="ru-RU" altLang="ru-RU" sz="32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Узагальнення</a:t>
            </a:r>
            <a:r>
              <a:rPr lang="ru-RU" altLang="ru-RU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та </a:t>
            </a:r>
            <a:r>
              <a:rPr lang="ru-RU" altLang="ru-RU" sz="32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систематизація</a:t>
            </a:r>
            <a:r>
              <a:rPr lang="ru-RU" altLang="ru-RU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32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знань</a:t>
            </a:r>
            <a:r>
              <a:rPr lang="ru-RU" altLang="ru-RU" sz="3200" dirty="0" smtClean="0">
                <a:solidFill>
                  <a:srgbClr val="FF0066"/>
                </a:solidFill>
              </a:rPr>
              <a:t>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4968875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endParaRPr lang="ru-RU" altLang="ru-RU" sz="20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alt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Робота з </a:t>
            </a:r>
            <a:r>
              <a:rPr lang="ru-RU" altLang="ru-RU" sz="2000" b="1" i="1" dirty="0" err="1" smtClean="0">
                <a:solidFill>
                  <a:schemeClr val="tx2">
                    <a:lumMod val="50000"/>
                  </a:schemeClr>
                </a:solidFill>
              </a:rPr>
              <a:t>джерелами</a:t>
            </a:r>
            <a:r>
              <a:rPr lang="ru-RU" alt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b="1" i="1" dirty="0" err="1" smtClean="0">
                <a:solidFill>
                  <a:schemeClr val="tx2">
                    <a:lumMod val="50000"/>
                  </a:schemeClr>
                </a:solidFill>
              </a:rPr>
              <a:t>інформації</a:t>
            </a:r>
            <a:r>
              <a:rPr lang="ru-RU" alt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algn="ctr">
              <a:lnSpc>
                <a:spcPct val="80000"/>
              </a:lnSpc>
              <a:buFontTx/>
              <a:buNone/>
            </a:pPr>
            <a:endParaRPr lang="ru-RU" altLang="ru-RU" sz="20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Учні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мають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ознайомитися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з документом і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виконати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завдання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Із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праці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О.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Субтельного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«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Україна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: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історія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altLang="ru-RU" sz="20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«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Взагалі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, селян… реформа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розчарувала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. Вони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сподівалися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права на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володіння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своїми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наділами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—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натомість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наділи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урізалися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, а селянам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нав’язувався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обтяжливий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фінансовий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тягар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. По селах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прокотилася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хвиля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заворушень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… Але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їх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завжди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швидко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придушували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, й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селяни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продовжували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в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поті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чола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добувати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свій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щоденний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хліб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хоч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і за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помітно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змінених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умов». (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Субтельний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 О.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Україна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: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іс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торія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. — К: </a:t>
            </a:r>
            <a:r>
              <a:rPr lang="ru-RU" altLang="ru-RU" sz="2000" i="1" dirty="0" err="1" smtClean="0">
                <a:solidFill>
                  <a:schemeClr val="tx2">
                    <a:lumMod val="50000"/>
                  </a:schemeClr>
                </a:solidFill>
              </a:rPr>
              <a:t>Либідь</a:t>
            </a:r>
            <a:r>
              <a:rPr lang="ru-RU" altLang="ru-RU" sz="2000" i="1" dirty="0" smtClean="0">
                <a:solidFill>
                  <a:schemeClr val="tx2">
                    <a:lumMod val="50000"/>
                  </a:schemeClr>
                </a:solidFill>
              </a:rPr>
              <a:t>, 1991. — С. 228)</a:t>
            </a:r>
            <a:endParaRPr lang="ru-RU" altLang="ru-RU" sz="20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altLang="ru-RU" sz="2000" b="1" i="1" dirty="0" err="1" smtClean="0">
                <a:solidFill>
                  <a:schemeClr val="tx2">
                    <a:lumMod val="50000"/>
                  </a:schemeClr>
                </a:solidFill>
              </a:rPr>
              <a:t>Завдання</a:t>
            </a:r>
            <a:endParaRPr lang="ru-RU" altLang="ru-RU" sz="20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1.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Чи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згодні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ви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з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оцінкою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значення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селянської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реформи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, яку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дає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нам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Субтельний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?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Спробуйте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висловити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власні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міркування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з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даного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питання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2. А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які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позитивні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наслідки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цієї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реформи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ви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 можете </a:t>
            </a:r>
            <a:r>
              <a:rPr lang="ru-RU" altLang="ru-RU" sz="2000" dirty="0" err="1" smtClean="0">
                <a:solidFill>
                  <a:schemeClr val="tx2">
                    <a:lumMod val="50000"/>
                  </a:schemeClr>
                </a:solidFill>
              </a:rPr>
              <a:t>назвати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</a:rPr>
              <a:t>? </a:t>
            </a: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519113" y="62563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485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814118" y="6518241"/>
            <a:ext cx="433388" cy="2508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20486" name="Text Box 7"/>
          <p:cNvSpPr txBox="1">
            <a:spLocks noChangeArrowheads="1"/>
          </p:cNvSpPr>
          <p:nvPr/>
        </p:nvSpPr>
        <p:spPr bwMode="auto">
          <a:xfrm>
            <a:off x="663575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487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378592" y="6518240"/>
            <a:ext cx="431800" cy="2508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20488" name="Text Box 9"/>
          <p:cNvSpPr txBox="1">
            <a:spLocks noChangeArrowheads="1"/>
          </p:cNvSpPr>
          <p:nvPr/>
        </p:nvSpPr>
        <p:spPr bwMode="auto">
          <a:xfrm>
            <a:off x="8151813" y="6329363"/>
            <a:ext cx="812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altLang="ru-RU">
                <a:hlinkClick r:id="rId4" action="ppaction://hlinksldjump"/>
              </a:rPr>
              <a:t>Зміст </a:t>
            </a:r>
            <a:endParaRPr lang="uk-UA" altLang="ru-RU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92828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92828">
        <p:fade/>
        <p:sndAc>
          <p:stSnd>
            <p:snd r:embed="rId5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048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>
              <a:defRPr/>
            </a:pPr>
            <a:r>
              <a:rPr lang="uk-UA" altLang="ru-RU" sz="2800" b="1" i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Відповідь на проблемне запитання</a:t>
            </a:r>
            <a:endParaRPr lang="ru-RU" altLang="ru-RU" sz="2800" b="1" i="1" u="sng" dirty="0" smtClean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imSun-ExtB" panose="02010609060101010101" pitchFamily="49" charset="-122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  <a:defRPr/>
            </a:pPr>
            <a:r>
              <a:rPr lang="ru-RU" altLang="ru-RU" sz="3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Учні</a:t>
            </a:r>
            <a:r>
              <a:rPr lang="ru-RU" altLang="ru-RU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</a:t>
            </a:r>
            <a:r>
              <a:rPr lang="ru-RU" altLang="ru-RU" sz="3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дають</a:t>
            </a:r>
            <a:r>
              <a:rPr lang="ru-RU" altLang="ru-RU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</a:t>
            </a:r>
            <a:r>
              <a:rPr lang="ru-RU" altLang="ru-RU" sz="3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відповідь</a:t>
            </a:r>
            <a:r>
              <a:rPr lang="ru-RU" altLang="ru-RU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на </a:t>
            </a:r>
            <a:r>
              <a:rPr lang="ru-RU" altLang="ru-RU" sz="3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запитання</a:t>
            </a:r>
            <a:r>
              <a:rPr lang="ru-RU" altLang="ru-RU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, </a:t>
            </a:r>
            <a:r>
              <a:rPr lang="ru-RU" altLang="ru-RU" sz="3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що</a:t>
            </a:r>
            <a:r>
              <a:rPr lang="ru-RU" altLang="ru-RU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прозвучало на початку уроку (</a:t>
            </a:r>
            <a:r>
              <a:rPr lang="ru-RU" altLang="ru-RU" sz="3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завдання</a:t>
            </a:r>
            <a:r>
              <a:rPr lang="ru-RU" altLang="ru-RU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</a:t>
            </a:r>
            <a:r>
              <a:rPr lang="ru-RU" altLang="ru-RU" sz="3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виконується</a:t>
            </a:r>
            <a:r>
              <a:rPr lang="ru-RU" altLang="ru-RU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методом «</a:t>
            </a:r>
            <a:r>
              <a:rPr lang="ru-RU" altLang="ru-RU" sz="3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Прес</a:t>
            </a:r>
            <a:r>
              <a:rPr lang="ru-RU" altLang="ru-RU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»):</a:t>
            </a:r>
          </a:p>
          <a:p>
            <a:pPr algn="ctr">
              <a:buFontTx/>
              <a:buNone/>
              <a:defRPr/>
            </a:pPr>
            <a:r>
              <a:rPr lang="ru-RU" altLang="ru-RU" sz="36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До </a:t>
            </a:r>
            <a:r>
              <a:rPr lang="ru-RU" altLang="ru-RU" sz="36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якого</a:t>
            </a:r>
            <a:r>
              <a:rPr lang="ru-RU" altLang="ru-RU" sz="36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типу </a:t>
            </a:r>
            <a:r>
              <a:rPr lang="ru-RU" altLang="ru-RU" sz="36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модернізації</a:t>
            </a:r>
            <a:r>
              <a:rPr lang="ru-RU" altLang="ru-RU" sz="36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</a:t>
            </a:r>
            <a:r>
              <a:rPr lang="ru-RU" altLang="ru-RU" sz="36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можна</a:t>
            </a:r>
            <a:r>
              <a:rPr lang="ru-RU" altLang="ru-RU" sz="36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</a:t>
            </a:r>
            <a:r>
              <a:rPr lang="ru-RU" altLang="ru-RU" sz="36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віднести</a:t>
            </a:r>
            <a:r>
              <a:rPr lang="ru-RU" altLang="ru-RU" sz="36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</a:t>
            </a:r>
            <a:r>
              <a:rPr lang="ru-RU" altLang="ru-RU" sz="36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реформи</a:t>
            </a:r>
            <a:r>
              <a:rPr lang="ru-RU" altLang="ru-RU" sz="36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60-х </a:t>
            </a:r>
            <a:r>
              <a:rPr lang="ru-RU" altLang="ru-RU" sz="36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років</a:t>
            </a:r>
            <a:r>
              <a:rPr lang="ru-RU" altLang="ru-RU" sz="36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у </a:t>
            </a:r>
            <a:r>
              <a:rPr lang="ru-RU" altLang="ru-RU" sz="36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Росії</a:t>
            </a:r>
            <a:r>
              <a:rPr lang="ru-RU" altLang="ru-RU" sz="36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?</a:t>
            </a:r>
          </a:p>
        </p:txBody>
      </p:sp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447675" y="62563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09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851920" y="6522934"/>
            <a:ext cx="433388" cy="2508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21510" name="Text Box 7"/>
          <p:cNvSpPr txBox="1">
            <a:spLocks noChangeArrowheads="1"/>
          </p:cNvSpPr>
          <p:nvPr/>
        </p:nvSpPr>
        <p:spPr bwMode="auto">
          <a:xfrm>
            <a:off x="735013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1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427984" y="6512719"/>
            <a:ext cx="431800" cy="2508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21512" name="Text Box 9"/>
          <p:cNvSpPr txBox="1">
            <a:spLocks noChangeArrowheads="1"/>
          </p:cNvSpPr>
          <p:nvPr/>
        </p:nvSpPr>
        <p:spPr bwMode="auto">
          <a:xfrm>
            <a:off x="7864475" y="6329363"/>
            <a:ext cx="812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altLang="ru-RU">
                <a:hlinkClick r:id="rId4" action="ppaction://hlinksldjump"/>
              </a:rPr>
              <a:t>Зміст </a:t>
            </a:r>
            <a:endParaRPr lang="uk-UA" altLang="ru-RU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91771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91771">
        <p:fade/>
        <p:sndAc>
          <p:stSnd>
            <p:snd r:embed="rId5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altLang="ru-RU" sz="3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Домашнє завдання</a:t>
            </a:r>
            <a:endParaRPr lang="ru-RU" altLang="ru-RU" sz="3600" b="1" i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1.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Опрацювати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відповідний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матеріал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підручника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. 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2.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Порівняти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селянські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реформи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в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Австрійській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імперії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(1848) та в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Російській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імперії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 (1861) за планом: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причини;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мета;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форма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проведення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;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зміст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;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наслідки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latin typeface="SimSun-ExtB" panose="02010609060101010101" pitchFamily="49" charset="-122"/>
              </a:rPr>
              <a:t>.</a:t>
            </a:r>
          </a:p>
        </p:txBody>
      </p:sp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376238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2533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851920" y="6512719"/>
            <a:ext cx="431800" cy="2508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808038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2535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427984" y="6512719"/>
            <a:ext cx="431800" cy="2508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1960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61960">
        <p:fade/>
        <p:sndAc>
          <p:stSnd>
            <p:snd r:embed="rId4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uk-UA" altLang="ru-RU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Зміст </a:t>
            </a:r>
            <a:endParaRPr lang="ru-RU" altLang="ru-RU" b="1" i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imSun-ExtB" panose="02010609060101010101" pitchFamily="49" charset="-122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4" action="ppaction://hlinksldjump"/>
              </a:rPr>
              <a:t>Тема: Селянська реформа в Наддніпрянській Україні</a:t>
            </a:r>
            <a:endParaRPr lang="uk-UA" altLang="ru-RU" sz="2400" b="1" i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5" action="ppaction://hlinksldjump"/>
              </a:rPr>
              <a:t>Хід уроку:</a:t>
            </a:r>
            <a:endParaRPr lang="uk-UA" altLang="ru-RU" sz="2400" b="1" i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6" action="ppaction://hlinksldjump"/>
              </a:rPr>
              <a:t>Основні поняття</a:t>
            </a:r>
            <a:endParaRPr lang="uk-UA" altLang="ru-RU" sz="2400" b="1" i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7" action="ppaction://hlinksldjump"/>
              </a:rPr>
              <a:t>Очікувані результати </a:t>
            </a:r>
            <a:endParaRPr lang="uk-UA" altLang="ru-RU" sz="2400" b="1" i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8" action="ppaction://hlinksldjump"/>
              </a:rPr>
              <a:t>Робота над поняттями</a:t>
            </a:r>
            <a:endParaRPr lang="uk-UA" altLang="ru-RU" sz="2400" b="1" i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9" action="ppaction://hlinksldjump"/>
              </a:rPr>
              <a:t>Проблемне запитання</a:t>
            </a:r>
            <a:endParaRPr lang="uk-UA" altLang="ru-RU" sz="2400" b="1" i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UPC" pitchFamily="18" charset="-34"/>
                <a:hlinkClick r:id="rId10" action="ppaction://hlinksldjump"/>
              </a:rPr>
              <a:t>Робота в малих групах</a:t>
            </a:r>
            <a:endParaRPr lang="uk-UA" altLang="ru-RU" sz="2400" b="1" i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11" action="ppaction://hlinksldjump"/>
              </a:rPr>
              <a:t>Узагальнення та систематизація знань </a:t>
            </a:r>
            <a:endParaRPr lang="uk-UA" altLang="ru-RU" sz="2400" b="1" i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12" action="ppaction://hlinksldjump"/>
              </a:rPr>
              <a:t>Відповідь на проблемне запитання</a:t>
            </a:r>
            <a:endParaRPr lang="uk-UA" altLang="ru-RU" sz="2400" b="1" i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None/>
              <a:defRPr/>
            </a:pPr>
            <a:endParaRPr lang="ru-RU" altLang="ru-RU" dirty="0" smtClean="0"/>
          </a:p>
        </p:txBody>
      </p:sp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539750" y="5373688"/>
            <a:ext cx="2232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5125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23928" y="6428477"/>
            <a:ext cx="431800" cy="2508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5126" name="Text Box 7"/>
          <p:cNvSpPr txBox="1">
            <a:spLocks noChangeArrowheads="1"/>
          </p:cNvSpPr>
          <p:nvPr/>
        </p:nvSpPr>
        <p:spPr bwMode="auto">
          <a:xfrm>
            <a:off x="1403350" y="6308725"/>
            <a:ext cx="431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5127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428232" y="6430065"/>
            <a:ext cx="431800" cy="249237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4253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34253">
        <p:fade/>
        <p:sndAc>
          <p:stSnd>
            <p:snd r:embed="rId13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altLang="ru-RU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Презентацію підготував</a:t>
            </a:r>
            <a:endParaRPr lang="ru-RU" altLang="ru-RU" b="1" i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imSun-ExtB" panose="02010609060101010101" pitchFamily="49" charset="-122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  <a:defRPr/>
            </a:pPr>
            <a:r>
              <a:rPr lang="uk-UA" altLang="ru-RU" sz="36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у</a:t>
            </a:r>
            <a:r>
              <a:rPr lang="uk-UA" altLang="ru-RU" sz="3600" b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читель </a:t>
            </a:r>
            <a:r>
              <a:rPr lang="uk-UA" altLang="ru-RU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історії</a:t>
            </a:r>
          </a:p>
          <a:p>
            <a:pPr algn="ctr">
              <a:buFontTx/>
              <a:buNone/>
              <a:defRPr/>
            </a:pPr>
            <a:r>
              <a:rPr lang="uk-UA" altLang="ru-RU" sz="36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Ладанської</a:t>
            </a:r>
            <a:r>
              <a:rPr lang="uk-UA" altLang="ru-RU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гімназії</a:t>
            </a:r>
          </a:p>
          <a:p>
            <a:pPr algn="ctr">
              <a:buFontTx/>
              <a:buNone/>
              <a:defRPr/>
            </a:pPr>
            <a:r>
              <a:rPr lang="uk-UA" altLang="ru-RU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Прилуцького району</a:t>
            </a:r>
          </a:p>
          <a:p>
            <a:pPr algn="ctr">
              <a:buFontTx/>
              <a:buNone/>
              <a:defRPr/>
            </a:pPr>
            <a:r>
              <a:rPr lang="uk-UA" altLang="ru-RU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Чернігівської області</a:t>
            </a:r>
          </a:p>
          <a:p>
            <a:pPr algn="ctr">
              <a:buFontTx/>
              <a:buNone/>
              <a:defRPr/>
            </a:pPr>
            <a:r>
              <a:rPr lang="uk-UA" altLang="ru-RU" sz="4800" b="1" i="1" dirty="0" err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Text" pitchFamily="2" charset="0"/>
              </a:rPr>
              <a:t>Стеценко</a:t>
            </a:r>
            <a:r>
              <a:rPr lang="uk-UA" altLang="ru-RU" sz="4800" b="1" i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Text" pitchFamily="2" charset="0"/>
              </a:rPr>
              <a:t> Святослав Васильович</a:t>
            </a:r>
            <a:endParaRPr lang="ru-RU" altLang="ru-RU" sz="4800" b="1" i="1" dirty="0" smtClean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tka Text" pitchFamily="2" charset="0"/>
            </a:endParaRPr>
          </a:p>
        </p:txBody>
      </p:sp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376238" y="62563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3557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892314" y="6497637"/>
            <a:ext cx="360363" cy="2508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23558" name="Text Box 7"/>
          <p:cNvSpPr txBox="1">
            <a:spLocks noChangeArrowheads="1"/>
          </p:cNvSpPr>
          <p:nvPr/>
        </p:nvSpPr>
        <p:spPr bwMode="auto">
          <a:xfrm>
            <a:off x="735013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3559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346000" y="6494600"/>
            <a:ext cx="360363" cy="2508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5590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35590">
        <p:fade/>
        <p:sndAc>
          <p:stSnd>
            <p:snd r:embed="rId4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3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lackadder ITC" panose="04020505051007020D02" pitchFamily="82" charset="0"/>
              </a:rPr>
              <a:t>Тема</a:t>
            </a:r>
            <a:r>
              <a:rPr lang="uk-UA" altLang="ru-RU" sz="3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lackadder ITC" panose="04020505051007020D02" pitchFamily="82" charset="0"/>
              </a:rPr>
              <a:t>: </a:t>
            </a:r>
            <a:r>
              <a:rPr lang="ru-RU" altLang="ru-RU" sz="36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lackadder ITC" panose="04020505051007020D02" pitchFamily="82" charset="0"/>
              </a:rPr>
              <a:t>Селянська</a:t>
            </a:r>
            <a:r>
              <a:rPr lang="ru-RU" altLang="ru-RU" sz="3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lackadder ITC" panose="04020505051007020D02" pitchFamily="82" charset="0"/>
              </a:rPr>
              <a:t> реформа в </a:t>
            </a:r>
            <a:r>
              <a:rPr lang="ru-RU" altLang="ru-RU" sz="36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lackadder ITC" panose="04020505051007020D02" pitchFamily="82" charset="0"/>
              </a:rPr>
              <a:t>Наддніпрянській</a:t>
            </a:r>
            <a:r>
              <a:rPr lang="ru-RU" altLang="ru-RU" sz="3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lackadder ITC" panose="04020505051007020D02" pitchFamily="82" charset="0"/>
              </a:rPr>
              <a:t> </a:t>
            </a:r>
            <a:r>
              <a:rPr lang="ru-RU" altLang="ru-RU" sz="36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lackadder ITC" panose="04020505051007020D02" pitchFamily="82" charset="0"/>
              </a:rPr>
              <a:t>Україні</a:t>
            </a:r>
            <a:endParaRPr lang="ru-RU" altLang="ru-RU" sz="3600" b="1" i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lackadder ITC" panose="04020505051007020D02" pitchFamily="82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229600" cy="48133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altLang="ru-RU" sz="2800" b="1" i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UPC" pitchFamily="18" charset="-34"/>
              </a:rPr>
              <a:t>Мета:</a:t>
            </a:r>
            <a:r>
              <a:rPr lang="ru-RU" altLang="ru-RU" sz="2800" dirty="0" smtClean="0">
                <a:solidFill>
                  <a:srgbClr val="660033"/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охарактеризувати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соціально-економічне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становище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українських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земель у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складі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Російської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імперії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в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другій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половині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ХІХ ст., а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також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більш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детально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зупинитися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на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проведенні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селянської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реформи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в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Україні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;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розвивати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в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учнів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уміння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встановлювати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причинно-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наслідкові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зв’язки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під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час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аналізу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історичних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подій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,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працювати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з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історичними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джерелами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,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зіставляти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різні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погляди з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однієї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проблеми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і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висловлювати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свою точку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зору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,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аналізувати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матеріал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,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робити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висновки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;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сприяти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патріотичному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та правовому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вихованню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 </a:t>
            </a:r>
            <a:r>
              <a:rPr lang="ru-RU" altLang="ru-RU" sz="2800" i="1" dirty="0" err="1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учнів</a:t>
            </a:r>
            <a:r>
              <a:rPr lang="ru-RU" altLang="ru-RU" sz="2800" i="1" dirty="0" smtClean="0">
                <a:solidFill>
                  <a:schemeClr val="tx2">
                    <a:lumMod val="50000"/>
                  </a:schemeClr>
                </a:solidFill>
                <a:latin typeface="AngsanaUPC" pitchFamily="18" charset="-34"/>
              </a:rPr>
              <a:t>.</a:t>
            </a: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879475" y="6329363"/>
            <a:ext cx="3794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149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4355976" y="6368256"/>
            <a:ext cx="431800" cy="2889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6150" name="Text Box 7"/>
          <p:cNvSpPr txBox="1">
            <a:spLocks noChangeArrowheads="1"/>
          </p:cNvSpPr>
          <p:nvPr/>
        </p:nvSpPr>
        <p:spPr bwMode="auto">
          <a:xfrm>
            <a:off x="1476375" y="6491288"/>
            <a:ext cx="5032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6151" name="Text Box 8"/>
          <p:cNvSpPr txBox="1">
            <a:spLocks noChangeArrowheads="1"/>
          </p:cNvSpPr>
          <p:nvPr/>
        </p:nvSpPr>
        <p:spPr bwMode="auto">
          <a:xfrm>
            <a:off x="1547813" y="6491288"/>
            <a:ext cx="5032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6152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860032" y="6368256"/>
            <a:ext cx="431800" cy="2889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6153" name="Text Box 10"/>
          <p:cNvSpPr txBox="1">
            <a:spLocks noChangeArrowheads="1"/>
          </p:cNvSpPr>
          <p:nvPr/>
        </p:nvSpPr>
        <p:spPr bwMode="auto">
          <a:xfrm>
            <a:off x="8027988" y="6381750"/>
            <a:ext cx="812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altLang="ru-RU">
                <a:hlinkClick r:id="rId4" action="ppaction://hlinksldjump"/>
              </a:rPr>
              <a:t>Зміст </a:t>
            </a:r>
            <a:endParaRPr lang="uk-UA" altLang="ru-RU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61826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61826">
        <p:fade/>
        <p:sndAc>
          <p:stSnd>
            <p:snd r:embed="rId5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uk-UA" altLang="ru-RU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itchFamily="66" charset="0"/>
              </a:rPr>
              <a:t>Хід уроку</a:t>
            </a:r>
            <a:r>
              <a:rPr lang="uk-UA" altLang="ru-RU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itchFamily="66" charset="0"/>
              </a:rPr>
              <a:t>:</a:t>
            </a:r>
            <a:endParaRPr lang="ru-RU" altLang="ru-RU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ley Hand ITC" pitchFamily="66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8229600" cy="4895850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ru-RU" altLang="ru-RU" sz="4000" i="1" dirty="0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І. </a:t>
            </a:r>
            <a:r>
              <a:rPr lang="ru-RU" altLang="ru-RU" sz="4000" i="1" dirty="0" err="1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Організаційний</a:t>
            </a:r>
            <a:r>
              <a:rPr lang="ru-RU" altLang="ru-RU" sz="4000" i="1" dirty="0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 момент</a:t>
            </a:r>
          </a:p>
          <a:p>
            <a:pPr algn="ctr">
              <a:buFontTx/>
              <a:buNone/>
              <a:defRPr/>
            </a:pPr>
            <a:r>
              <a:rPr lang="ru-RU" altLang="ru-RU" sz="4000" i="1" dirty="0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ІІ. </a:t>
            </a:r>
            <a:r>
              <a:rPr lang="ru-RU" altLang="ru-RU" sz="4000" i="1" dirty="0" err="1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Актуалізація</a:t>
            </a:r>
            <a:r>
              <a:rPr lang="ru-RU" altLang="ru-RU" sz="4000" i="1" dirty="0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 </a:t>
            </a:r>
            <a:r>
              <a:rPr lang="ru-RU" altLang="ru-RU" sz="4000" i="1" dirty="0" err="1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опорних</a:t>
            </a:r>
            <a:r>
              <a:rPr lang="ru-RU" altLang="ru-RU" sz="4000" i="1" dirty="0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 </a:t>
            </a:r>
            <a:r>
              <a:rPr lang="ru-RU" altLang="ru-RU" sz="4000" i="1" dirty="0" err="1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знань</a:t>
            </a:r>
            <a:r>
              <a:rPr lang="ru-RU" altLang="ru-RU" sz="4000" i="1" dirty="0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 </a:t>
            </a:r>
            <a:r>
              <a:rPr lang="ru-RU" altLang="ru-RU" sz="4000" i="1" dirty="0" err="1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учнів</a:t>
            </a:r>
            <a:endParaRPr lang="ru-RU" altLang="ru-RU" sz="4000" i="1" dirty="0" smtClean="0">
              <a:solidFill>
                <a:schemeClr val="tx2">
                  <a:lumMod val="50000"/>
                </a:schemeClr>
              </a:solidFill>
              <a:latin typeface="Constantia" panose="02030602050306030303" pitchFamily="18" charset="0"/>
            </a:endParaRPr>
          </a:p>
          <a:p>
            <a:pPr algn="ctr">
              <a:buFontTx/>
              <a:buNone/>
              <a:defRPr/>
            </a:pPr>
            <a:r>
              <a:rPr lang="ru-RU" altLang="ru-RU" sz="4000" i="1" dirty="0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ІІІ. </a:t>
            </a:r>
            <a:r>
              <a:rPr lang="ru-RU" altLang="ru-RU" sz="4000" i="1" dirty="0" err="1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Мотивація</a:t>
            </a:r>
            <a:r>
              <a:rPr lang="ru-RU" altLang="ru-RU" sz="4000" i="1" dirty="0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 </a:t>
            </a:r>
            <a:r>
              <a:rPr lang="ru-RU" altLang="ru-RU" sz="4000" i="1" dirty="0" err="1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навчальної</a:t>
            </a:r>
            <a:r>
              <a:rPr lang="ru-RU" altLang="ru-RU" sz="4000" i="1" dirty="0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 </a:t>
            </a:r>
            <a:r>
              <a:rPr lang="ru-RU" altLang="ru-RU" sz="4000" i="1" dirty="0" err="1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діяльності</a:t>
            </a:r>
            <a:endParaRPr lang="ru-RU" altLang="ru-RU" sz="4000" i="1" dirty="0" smtClean="0">
              <a:solidFill>
                <a:schemeClr val="tx2">
                  <a:lumMod val="50000"/>
                </a:schemeClr>
              </a:solidFill>
              <a:latin typeface="Constantia" panose="02030602050306030303" pitchFamily="18" charset="0"/>
            </a:endParaRPr>
          </a:p>
          <a:p>
            <a:pPr algn="ctr">
              <a:buFontTx/>
              <a:buNone/>
              <a:defRPr/>
            </a:pPr>
            <a:r>
              <a:rPr lang="ru-RU" altLang="ru-RU" sz="4000" i="1" dirty="0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ІV. </a:t>
            </a:r>
            <a:r>
              <a:rPr lang="ru-RU" altLang="ru-RU" sz="4000" i="1" dirty="0" err="1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Сприйняття</a:t>
            </a:r>
            <a:r>
              <a:rPr lang="ru-RU" altLang="ru-RU" sz="4000" i="1" dirty="0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 та </a:t>
            </a:r>
            <a:r>
              <a:rPr lang="ru-RU" altLang="ru-RU" sz="4000" i="1" dirty="0" err="1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усвідомлення</a:t>
            </a:r>
            <a:r>
              <a:rPr lang="ru-RU" altLang="ru-RU" sz="4000" i="1" dirty="0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 </a:t>
            </a:r>
            <a:r>
              <a:rPr lang="ru-RU" altLang="ru-RU" sz="4000" i="1" dirty="0" err="1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навчального</a:t>
            </a:r>
            <a:r>
              <a:rPr lang="ru-RU" altLang="ru-RU" sz="4000" i="1" dirty="0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 </a:t>
            </a:r>
            <a:r>
              <a:rPr lang="ru-RU" altLang="ru-RU" sz="4000" i="1" dirty="0" err="1" smtClean="0">
                <a:solidFill>
                  <a:schemeClr val="tx2">
                    <a:lumMod val="50000"/>
                  </a:schemeClr>
                </a:solidFill>
                <a:latin typeface="Constantia" panose="02030602050306030303" pitchFamily="18" charset="0"/>
              </a:rPr>
              <a:t>матеріалу</a:t>
            </a:r>
            <a:endParaRPr lang="ru-RU" altLang="ru-RU" sz="4000" i="1" dirty="0" smtClean="0">
              <a:solidFill>
                <a:schemeClr val="tx2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7172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67447" y="6440626"/>
            <a:ext cx="360362" cy="2508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879475" y="6329363"/>
            <a:ext cx="3794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174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355976" y="6437520"/>
            <a:ext cx="360362" cy="2508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7175" name="Text Box 9"/>
          <p:cNvSpPr txBox="1">
            <a:spLocks noChangeArrowheads="1"/>
          </p:cNvSpPr>
          <p:nvPr/>
        </p:nvSpPr>
        <p:spPr bwMode="auto">
          <a:xfrm>
            <a:off x="7935913" y="6329363"/>
            <a:ext cx="812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altLang="ru-RU">
                <a:hlinkClick r:id="rId4" action="ppaction://hlinksldjump"/>
              </a:rPr>
              <a:t>Зміст </a:t>
            </a:r>
            <a:endParaRPr lang="uk-UA" altLang="ru-RU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4374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34374">
        <p:fade/>
        <p:sndAc>
          <p:stSnd>
            <p:snd r:embed="rId5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51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altLang="ru-RU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haroni" pitchFamily="2" charset="-79"/>
              </a:rPr>
              <a:t>Основні поняття</a:t>
            </a:r>
            <a:endParaRPr lang="ru-RU" altLang="ru-RU" b="1" i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cs typeface="Aharoni" pitchFamily="2" charset="-79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ru-RU" altLang="ru-RU" sz="3600" b="1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криза </a:t>
            </a:r>
            <a:r>
              <a:rPr lang="ru-RU" alt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кріпосницької</a:t>
            </a:r>
            <a:r>
              <a:rPr lang="ru-RU" altLang="ru-RU" sz="3600" b="1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alt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системи</a:t>
            </a:r>
            <a:r>
              <a:rPr lang="ru-RU" altLang="ru-RU" sz="3600" b="1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alt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господарювання</a:t>
            </a:r>
            <a:r>
              <a:rPr lang="ru-RU" altLang="ru-RU" sz="3600" b="1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altLang="ru-RU" sz="3600" b="1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реформа;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alt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модернізація</a:t>
            </a:r>
            <a:r>
              <a:rPr lang="ru-RU" altLang="ru-RU" sz="3600" b="1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altLang="ru-RU" sz="3600" b="1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стан </a:t>
            </a:r>
            <a:r>
              <a:rPr lang="ru-RU" alt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тимчасовозобов’язаних</a:t>
            </a:r>
            <a:r>
              <a:rPr lang="ru-RU" altLang="ru-RU" sz="3600" b="1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altLang="ru-RU" sz="3600" b="1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«</a:t>
            </a:r>
            <a:r>
              <a:rPr lang="ru-RU" alt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викупні</a:t>
            </a:r>
            <a:r>
              <a:rPr lang="ru-RU" altLang="ru-RU" sz="3600" b="1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 угоди»</a:t>
            </a:r>
            <a:r>
              <a:rPr lang="ru-RU" alt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5940425" y="6165850"/>
            <a:ext cx="17478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447675" y="6040438"/>
            <a:ext cx="4524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376238" y="61849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199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4067944" y="6476138"/>
            <a:ext cx="360363" cy="2508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8200" name="Text Box 9"/>
          <p:cNvSpPr txBox="1">
            <a:spLocks noChangeArrowheads="1"/>
          </p:cNvSpPr>
          <p:nvPr/>
        </p:nvSpPr>
        <p:spPr bwMode="auto">
          <a:xfrm>
            <a:off x="735013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201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499992" y="6483868"/>
            <a:ext cx="360363" cy="2508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8202" name="Text Box 11"/>
          <p:cNvSpPr txBox="1">
            <a:spLocks noChangeArrowheads="1"/>
          </p:cNvSpPr>
          <p:nvPr/>
        </p:nvSpPr>
        <p:spPr bwMode="auto">
          <a:xfrm>
            <a:off x="8101013" y="6308725"/>
            <a:ext cx="812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altLang="ru-RU">
                <a:hlinkClick r:id="rId4" action="ppaction://hlinksldjump"/>
              </a:rPr>
              <a:t>Зміст </a:t>
            </a:r>
            <a:endParaRPr lang="uk-UA" altLang="ru-RU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967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50967">
        <p:fade/>
        <p:sndAc>
          <p:stSnd>
            <p:snd r:embed="rId5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36535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altLang="ru-RU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Очікувані</a:t>
            </a:r>
            <a:r>
              <a:rPr lang="ru-RU" altLang="ru-RU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результати</a:t>
            </a:r>
            <a:r>
              <a:rPr lang="ru-RU" altLang="ru-RU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/>
            </a:r>
            <a:br>
              <a:rPr lang="ru-RU" altLang="ru-RU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</a:br>
            <a:r>
              <a:rPr lang="ru-RU" altLang="ru-RU" sz="36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учні</a:t>
            </a:r>
            <a:r>
              <a:rPr lang="ru-RU" altLang="ru-RU" sz="3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36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повинні</a:t>
            </a:r>
            <a:r>
              <a:rPr lang="ru-RU" altLang="ru-RU" sz="3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36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навчитися</a:t>
            </a:r>
            <a:r>
              <a:rPr lang="ru-RU" altLang="ru-RU" sz="3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:</a:t>
            </a:r>
            <a:r>
              <a:rPr lang="ru-RU" altLang="ru-RU" sz="3600" dirty="0" smtClean="0">
                <a:solidFill>
                  <a:srgbClr val="FF0066"/>
                </a:solidFill>
              </a:rPr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описувати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й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характеризувати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модернізаційні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процеси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в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українських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землях;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визначати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суть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селянської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реформи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1861 р. та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особливості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її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проведення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в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Україні</a:t>
            </a:r>
            <a:r>
              <a:rPr lang="ru-RU" altLang="ru-RU" sz="2800" b="1" i="1" dirty="0">
                <a:solidFill>
                  <a:schemeClr val="tx2">
                    <a:lumMod val="50000"/>
                  </a:schemeClr>
                </a:solidFill>
              </a:rPr>
              <a:t>;</a:t>
            </a:r>
            <a:endParaRPr lang="ru-RU" altLang="ru-RU" sz="28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на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основі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аналізу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різних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джерел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інформації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: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описувати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явища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й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наводити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статистичні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дані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щодо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соціальних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та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економічних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зрушень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в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українських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землях,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визначати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основні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тенденції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модернізації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українського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суспільства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у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другій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половині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XIX ст.;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доводити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закономірність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процесів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модернізації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у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розвитку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українських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земель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даного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періоду</a:t>
            </a: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376238" y="62563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1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4067944" y="6387305"/>
            <a:ext cx="360363" cy="2508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9222" name="Text Box 7"/>
          <p:cNvSpPr txBox="1">
            <a:spLocks noChangeArrowheads="1"/>
          </p:cNvSpPr>
          <p:nvPr/>
        </p:nvSpPr>
        <p:spPr bwMode="auto">
          <a:xfrm>
            <a:off x="735013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3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499992" y="6387306"/>
            <a:ext cx="360363" cy="2508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9224" name="Text Box 9"/>
          <p:cNvSpPr txBox="1">
            <a:spLocks noChangeArrowheads="1"/>
          </p:cNvSpPr>
          <p:nvPr/>
        </p:nvSpPr>
        <p:spPr bwMode="auto">
          <a:xfrm>
            <a:off x="8224838" y="6329363"/>
            <a:ext cx="812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altLang="ru-RU">
                <a:hlinkClick r:id="rId4" action="ppaction://hlinksldjump"/>
              </a:rPr>
              <a:t>Зміст </a:t>
            </a:r>
            <a:endParaRPr lang="uk-UA" altLang="ru-RU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7777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57777">
        <p:fade/>
        <p:sndAc>
          <p:stSnd>
            <p:snd r:embed="rId5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4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Робота над </a:t>
            </a:r>
            <a:r>
              <a:rPr lang="ru-RU" altLang="ru-RU" sz="40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поняттями</a:t>
            </a:r>
            <a:endParaRPr lang="ru-RU" altLang="ru-RU" sz="4000" b="1" i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imSun-ExtB" panose="02010609060101010101" pitchFamily="49" charset="-122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Модернізація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—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це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оновлення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,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удосконалення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,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надання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сучасного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вигляду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,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перетворення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відповідно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до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сучасних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вимог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економіки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,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технічне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й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технологічне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переобладнання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економічної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сфери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.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У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світовій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економіці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відомі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три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типи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модернізації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:</a:t>
            </a:r>
          </a:p>
          <a:p>
            <a:pPr>
              <a:lnSpc>
                <a:spcPct val="80000"/>
              </a:lnSpc>
              <a:buFontTx/>
              <a:buAutoNum type="arabicPeriod"/>
              <a:defRPr/>
            </a:pP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Піонерська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модернізація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. Вона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притаманна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лідерам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світового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технічного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та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економічного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прогресу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.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Постійна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боротьба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за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світові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ринки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збуту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підштовхує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передові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країни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до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вкладення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значних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коштів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у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науково-технічні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розробки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.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Це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дає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змогу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створити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найефективніші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економічні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механізми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,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найраціональніші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технології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,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найпродуктивнішу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техніку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.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ru-RU" altLang="ru-RU" sz="1600" b="1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imSun-ExtB" panose="02010609060101010101" pitchFamily="49" charset="-122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2.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Органічна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модернізація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.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Її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практикують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країни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,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що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перебувають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у другому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ешелоні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світового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економічного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прогресу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. Вона є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наслідком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природного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розвитку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капіталізму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й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характеризується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оволодінням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технологіями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та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економічними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механізмами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,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які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виробили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модернізатори-піонери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.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Ці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новинки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органічно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вписуються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у структуру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національної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економіки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, яка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внаслідок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своєї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еволюції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вже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дозріла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для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їх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сприйняття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,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засвоєння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та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використання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.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ru-RU" altLang="ru-RU" sz="1600" b="1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imSun-ExtB" panose="02010609060101010101" pitchFamily="49" charset="-122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3.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Наздоганяюча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модернізація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.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Така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модернізація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теж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базується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на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засвоєнні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передових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технологій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та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економічних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механізмів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.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Проте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це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засвоєння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не є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природним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,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органічним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,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що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стимулює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дозрілість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національної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економіки</a:t>
            </a:r>
            <a:r>
              <a:rPr lang="ru-RU" altLang="ru-RU" sz="1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.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До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цього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, як правило,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спонукає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зовнішній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виклик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сусідніх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більш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економічно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розвинених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держав,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що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загрожує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державі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-аутсайдеру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втратою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позицій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на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міжнародній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арені</a:t>
            </a:r>
            <a:r>
              <a:rPr lang="ru-RU" alt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.</a:t>
            </a:r>
            <a:r>
              <a:rPr lang="ru-RU" alt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376238" y="62563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245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851920" y="6557617"/>
            <a:ext cx="360363" cy="2508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10246" name="Text Box 7"/>
          <p:cNvSpPr txBox="1">
            <a:spLocks noChangeArrowheads="1"/>
          </p:cNvSpPr>
          <p:nvPr/>
        </p:nvSpPr>
        <p:spPr bwMode="auto">
          <a:xfrm>
            <a:off x="663575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247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282209" y="6557617"/>
            <a:ext cx="358775" cy="2508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10248" name="Text Box 9"/>
          <p:cNvSpPr txBox="1">
            <a:spLocks noChangeArrowheads="1"/>
          </p:cNvSpPr>
          <p:nvPr/>
        </p:nvSpPr>
        <p:spPr bwMode="auto">
          <a:xfrm>
            <a:off x="8008938" y="6329363"/>
            <a:ext cx="812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altLang="ru-RU">
                <a:hlinkClick r:id="rId4" action="ppaction://hlinksldjump"/>
              </a:rPr>
              <a:t>Зміст </a:t>
            </a:r>
            <a:endParaRPr lang="uk-UA" altLang="ru-RU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91592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91592">
        <p:fade/>
        <p:sndAc>
          <p:stSnd>
            <p:snd r:embed="rId5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altLang="ru-RU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imSun-ExtB" panose="02010609060101010101" pitchFamily="49" charset="-122"/>
              </a:rPr>
              <a:t>Проблемне запитання</a:t>
            </a:r>
            <a:endParaRPr lang="ru-RU" altLang="ru-RU" b="1" i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imSun-ExtB" panose="02010609060101010101" pitchFamily="49" charset="-122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  <a:defRPr/>
            </a:pPr>
            <a:r>
              <a:rPr lang="ru-RU" altLang="ru-RU" sz="44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Працюючи</a:t>
            </a:r>
            <a:r>
              <a:rPr lang="ru-RU" altLang="ru-RU" sz="44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</a:t>
            </a:r>
            <a:r>
              <a:rPr lang="ru-RU" altLang="ru-RU" sz="44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сьогодні</a:t>
            </a:r>
            <a:r>
              <a:rPr lang="ru-RU" altLang="ru-RU" sz="44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на </a:t>
            </a:r>
            <a:r>
              <a:rPr lang="ru-RU" altLang="ru-RU" sz="44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уроці</a:t>
            </a:r>
            <a:r>
              <a:rPr lang="ru-RU" altLang="ru-RU" sz="44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, </a:t>
            </a:r>
            <a:r>
              <a:rPr lang="ru-RU" altLang="ru-RU" sz="44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ви</a:t>
            </a:r>
            <a:r>
              <a:rPr lang="ru-RU" altLang="ru-RU" sz="44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</a:t>
            </a:r>
            <a:r>
              <a:rPr lang="ru-RU" altLang="ru-RU" sz="44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маєте</a:t>
            </a:r>
            <a:r>
              <a:rPr lang="ru-RU" altLang="ru-RU" sz="44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</a:t>
            </a:r>
            <a:r>
              <a:rPr lang="ru-RU" altLang="ru-RU" sz="44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відповісти</a:t>
            </a:r>
            <a:r>
              <a:rPr lang="ru-RU" altLang="ru-RU" sz="44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, до </a:t>
            </a:r>
            <a:r>
              <a:rPr lang="ru-RU" altLang="ru-RU" sz="44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якого</a:t>
            </a:r>
            <a:r>
              <a:rPr lang="ru-RU" altLang="ru-RU" sz="44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типу </a:t>
            </a:r>
            <a:r>
              <a:rPr lang="ru-RU" altLang="ru-RU" sz="44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модернізації</a:t>
            </a:r>
            <a:r>
              <a:rPr lang="ru-RU" altLang="ru-RU" sz="44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</a:t>
            </a:r>
            <a:r>
              <a:rPr lang="ru-RU" altLang="ru-RU" sz="44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можна</a:t>
            </a:r>
            <a:r>
              <a:rPr lang="ru-RU" altLang="ru-RU" sz="44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</a:t>
            </a:r>
            <a:r>
              <a:rPr lang="ru-RU" altLang="ru-RU" sz="44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віднести</a:t>
            </a:r>
            <a:r>
              <a:rPr lang="ru-RU" altLang="ru-RU" sz="44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</a:t>
            </a:r>
            <a:r>
              <a:rPr lang="ru-RU" altLang="ru-RU" sz="44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реформи</a:t>
            </a:r>
            <a:r>
              <a:rPr lang="ru-RU" altLang="ru-RU" sz="44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60-х </a:t>
            </a:r>
            <a:r>
              <a:rPr lang="ru-RU" altLang="ru-RU" sz="44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років</a:t>
            </a:r>
            <a:r>
              <a:rPr lang="ru-RU" altLang="ru-RU" sz="44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 ХІХ ст. у </a:t>
            </a:r>
            <a:r>
              <a:rPr lang="ru-RU" altLang="ru-RU" sz="4400" b="1" i="1" u="sng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Росії</a:t>
            </a:r>
            <a:r>
              <a:rPr lang="ru-RU" altLang="ru-RU" sz="44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</a:rPr>
              <a:t>.</a:t>
            </a:r>
            <a:r>
              <a:rPr lang="ru-RU" alt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303213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69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4139952" y="6426200"/>
            <a:ext cx="360363" cy="2508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11270" name="Text Box 7"/>
          <p:cNvSpPr txBox="1">
            <a:spLocks noChangeArrowheads="1"/>
          </p:cNvSpPr>
          <p:nvPr/>
        </p:nvSpPr>
        <p:spPr bwMode="auto">
          <a:xfrm>
            <a:off x="663575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71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572000" y="6426200"/>
            <a:ext cx="358775" cy="2508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8080375" y="6184900"/>
            <a:ext cx="812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altLang="ru-RU">
                <a:hlinkClick r:id="rId4" action="ppaction://hlinksldjump"/>
              </a:rPr>
              <a:t>Зміст </a:t>
            </a:r>
            <a:endParaRPr lang="uk-UA" altLang="ru-RU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1522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31522">
        <p:fade/>
        <p:sndAc>
          <p:stSnd>
            <p:snd r:embed="rId5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91512" cy="1412875"/>
          </a:xfrm>
        </p:spPr>
        <p:txBody>
          <a:bodyPr/>
          <a:lstStyle/>
          <a:p>
            <a:pPr>
              <a:defRPr/>
            </a:pPr>
            <a:r>
              <a:rPr lang="uk-UA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Робота </a:t>
            </a:r>
            <a:r>
              <a:rPr lang="uk-UA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 таблицею</a:t>
            </a:r>
            <a:r>
              <a:rPr lang="uk-UA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/>
            </a:r>
            <a:br>
              <a:rPr lang="uk-UA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</a:b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Опрацювання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таблиці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відбувається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шляхом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поєднання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розповіді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вчителя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і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роботи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учнів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,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які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повинні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самі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дійти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висновку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,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що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проведення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селянської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реформи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та реформ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адміністративно-політичного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управління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було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зумовлено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об’єктивною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необхідністю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тогочасного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російського</a:t>
            </a:r>
            <a:r>
              <a:rPr lang="ru-RU" altLang="ru-RU" sz="1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 </a:t>
            </a:r>
            <a:r>
              <a:rPr lang="ru-RU" altLang="ru-RU" sz="14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</a:rPr>
              <a:t>суспільства</a:t>
            </a:r>
            <a:r>
              <a:rPr lang="ru-RU" altLang="ru-RU" sz="1400" b="1" i="1" dirty="0" smtClean="0">
                <a:solidFill>
                  <a:srgbClr val="FFFF00"/>
                </a:solidFill>
                <a:latin typeface="SimSun-ExtB" panose="02010609060101010101" pitchFamily="49" charset="-122"/>
              </a:rPr>
              <a:t>.</a:t>
            </a:r>
          </a:p>
        </p:txBody>
      </p:sp>
      <p:graphicFrame>
        <p:nvGraphicFramePr>
          <p:cNvPr id="10271" name="Group 3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3409885"/>
              </p:ext>
            </p:extLst>
          </p:nvPr>
        </p:nvGraphicFramePr>
        <p:xfrm>
          <a:off x="468313" y="1412875"/>
          <a:ext cx="8229600" cy="5096639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="" xmlns:a16="http://schemas.microsoft.com/office/drawing/2014/main" val="1591542590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3025478788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1068804032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1683224207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3343132940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2305322394"/>
                    </a:ext>
                  </a:extLst>
                </a:gridCol>
              </a:tblGrid>
              <a:tr h="720705">
                <a:tc gridSpan="6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КРИЗА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невідповідність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існуючих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феодальних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структур та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відносин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провідним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світовим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тенденціям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розвитку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що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утверджували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нове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буржуазне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суспільство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3260666"/>
                  </a:ext>
                </a:extLst>
              </a:tr>
              <a:tr h="97946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Занепад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поміщицьких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маєтків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Посилення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експлуатації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селян 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Панування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екстенсивних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методів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господарювання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Наростання соціального напруження в суспільстві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Посилення процесу відставання Росії від європейських держав 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Гальмування розвитку капіталістичних процесів — стримування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4109056"/>
                  </a:ext>
                </a:extLst>
              </a:tr>
              <a:tr h="482587">
                <a:tc gridSpan="6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КРИМСЬКА ВІЙНА (1853–1856 </a:t>
                      </a:r>
                      <a:r>
                        <a:rPr kumimoji="0" lang="ru-RU" alt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рр</a:t>
                      </a:r>
                      <a:r>
                        <a:rPr kumimoji="0" lang="ru-RU" alt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Загострила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всі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суспільні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суперечності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Російській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імперії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ще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більше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поглибила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кризу, яку переживала держава)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48744107"/>
                  </a:ext>
                </a:extLst>
              </a:tr>
              <a:tr h="2713692">
                <a:tc gridSpan="6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•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Росія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прагнула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утвердитися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Балканському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півострові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і на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Чорному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морі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•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Воєнні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дії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відбувалися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Дунаї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у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басейні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Чорного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моря,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Криму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•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Англія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і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Франція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оголосили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війну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Росії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і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виступили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боці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Туреччини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• Союзники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здійснили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бомбардування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Одеси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квітень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1854 року), взяли в облогу Севастополь (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жовтень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1854 –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серпень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1855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рр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.).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•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Росія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отримує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поразку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Підписано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Паризький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договір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(1856 р.), за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яким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Росія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позбавлялася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права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флот і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фортеці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Чорному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морі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а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частина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Бессарабії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відійшла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до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Туреччини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•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війна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показала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відсталість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Росії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і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російської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армії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і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загострила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суперечності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всередині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країни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• В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Україні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розгортається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масовий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виступ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українських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селян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Київська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козаччина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та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рух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селянства у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Таврію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за волею»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33840627"/>
                  </a:ext>
                </a:extLst>
              </a:tr>
            </a:tbl>
          </a:graphicData>
        </a:graphic>
      </p:graphicFrame>
      <p:sp>
        <p:nvSpPr>
          <p:cNvPr id="12313" name="Text Box 32"/>
          <p:cNvSpPr txBox="1">
            <a:spLocks noChangeArrowheads="1"/>
          </p:cNvSpPr>
          <p:nvPr/>
        </p:nvSpPr>
        <p:spPr bwMode="auto">
          <a:xfrm>
            <a:off x="411163" y="65151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12314" name="AutoShape 3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23928" y="6570662"/>
            <a:ext cx="360363" cy="2508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12315" name="Text Box 34"/>
          <p:cNvSpPr txBox="1">
            <a:spLocks noChangeArrowheads="1"/>
          </p:cNvSpPr>
          <p:nvPr/>
        </p:nvSpPr>
        <p:spPr bwMode="auto">
          <a:xfrm>
            <a:off x="663575" y="63293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2316" name="AutoShape 3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361798" y="6573043"/>
            <a:ext cx="360363" cy="25082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uk-UA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1788">
        <p14:vortex dir="r"/>
        <p:sndAc>
          <p:stSnd>
            <p:snd r:embed="rId3" name="wind.wav"/>
          </p:stSnd>
        </p:sndAc>
      </p:transition>
    </mc:Choice>
    <mc:Fallback xmlns="">
      <p:transition spd="slow" advClick="0" advTm="121788">
        <p:fade/>
        <p:sndAc>
          <p:stSnd>
            <p:snd r:embed="rId4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2.2|2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3.9|2.2|2.6|2.2|1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5.7|3.1|2.7|3.7|2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5.5|1.6|2.3|1.8|1.8|11.3|1.9|1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5|1.5|2.9|1.8|1.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3.4|2.7|1.9|2|10.8|1.9|1.9|2.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5.9|1.5|3.9|4.2|3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3.8|4.2|5.9|3.4|20.8|2.5|7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3.5|12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4.5|4.1|7.6|3.1|4|2.2|3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1.6|2.6|2.8|2.5|2.4|2.2|2.2|3|2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2.2|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6|7.1|7.2|6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.3|9.2|6.5|6.2|7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|13.6|1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4|13.3|4.1|17|15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6.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66</Template>
  <TotalTime>206</TotalTime>
  <Words>1993</Words>
  <Application>Microsoft Office PowerPoint</Application>
  <PresentationFormat>Экран (4:3)</PresentationFormat>
  <Paragraphs>153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Мультимедійна презентація</vt:lpstr>
      <vt:lpstr>Зміст </vt:lpstr>
      <vt:lpstr>Тема: Селянська реформа в Наддніпрянській Україні</vt:lpstr>
      <vt:lpstr>Хід уроку:</vt:lpstr>
      <vt:lpstr>Основні поняття</vt:lpstr>
      <vt:lpstr>Очікувані результати учні повинні навчитися: </vt:lpstr>
      <vt:lpstr>Робота над поняттями</vt:lpstr>
      <vt:lpstr>Проблемне запитання</vt:lpstr>
      <vt:lpstr>Робота з таблицею Опрацювання таблиці відбувається шляхом поєднання розповіді вчителя і роботи учнів, які повинні самі дійти висновку, що проведення селянської реформи та реформ адміністративно-політичного управління було зумовлено об’єктивною необхідністю тогочасного російського суспільства.</vt:lpstr>
      <vt:lpstr>Робота з джерелами Учні мають ознайомитися з документом і виконати завдання</vt:lpstr>
      <vt:lpstr>Робота в малих групах</vt:lpstr>
      <vt:lpstr>1-а група  учні працюють зі схемою, яка пояснює, як відбувалася підготовка до проведення селянської реформи</vt:lpstr>
      <vt:lpstr>2-а група  учні працюють з уривком із царського Маніфесту 19 лютого 1861 р. про скасування кріпацтва</vt:lpstr>
      <vt:lpstr>3-я група  учні опрацьовують таблицю </vt:lpstr>
      <vt:lpstr>4-а група  учні працюють з уривком із праці О. Субтельного «Україна: історія»</vt:lpstr>
      <vt:lpstr>5-а група  учні працюють з ілюстрацією «Читання Маніфесту 19 лютого 1861 року» та карикатурами, що відображають ставлення українського селянства до їх «звільнення»</vt:lpstr>
      <vt:lpstr>Узагальнення та систематизація знань </vt:lpstr>
      <vt:lpstr>Відповідь на проблемне запитання</vt:lpstr>
      <vt:lpstr>Домашнє завдання</vt:lpstr>
      <vt:lpstr>Презентацію підготував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Мультимедійна презентація</dc:title>
  <dc:creator>Пользователь Windows</dc:creator>
  <cp:lastModifiedBy>Яна</cp:lastModifiedBy>
  <cp:revision>17</cp:revision>
  <dcterms:created xsi:type="dcterms:W3CDTF">2017-11-23T10:04:24Z</dcterms:created>
  <dcterms:modified xsi:type="dcterms:W3CDTF">2018-03-12T08:42:33Z</dcterms:modified>
</cp:coreProperties>
</file>