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86" r:id="rId3"/>
    <p:sldId id="271" r:id="rId4"/>
    <p:sldId id="273" r:id="rId5"/>
    <p:sldId id="265" r:id="rId6"/>
    <p:sldId id="266" r:id="rId7"/>
    <p:sldId id="267" r:id="rId8"/>
    <p:sldId id="268" r:id="rId9"/>
    <p:sldId id="269" r:id="rId10"/>
    <p:sldId id="272" r:id="rId11"/>
    <p:sldId id="257" r:id="rId12"/>
    <p:sldId id="274" r:id="rId13"/>
    <p:sldId id="258" r:id="rId14"/>
    <p:sldId id="281" r:id="rId15"/>
    <p:sldId id="259" r:id="rId16"/>
    <p:sldId id="282" r:id="rId17"/>
    <p:sldId id="260" r:id="rId18"/>
    <p:sldId id="283" r:id="rId19"/>
    <p:sldId id="261" r:id="rId20"/>
    <p:sldId id="284" r:id="rId21"/>
    <p:sldId id="262" r:id="rId22"/>
    <p:sldId id="285" r:id="rId23"/>
    <p:sldId id="280" r:id="rId2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71064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5104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085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9986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484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448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7108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4687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0486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12925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1943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EAB0F-41D1-4641-8FB9-42941DE831C7}" type="datetimeFigureOut">
              <a:rPr lang="uk-UA" smtClean="0"/>
              <a:t>22.11.2018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FF197-6766-4497-AF2D-BDF81E18CE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532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3"/>
            <a:ext cx="7918648" cy="2160239"/>
          </a:xfrm>
        </p:spPr>
        <p:txBody>
          <a:bodyPr/>
          <a:lstStyle/>
          <a:p>
            <a:r>
              <a:rPr lang="uk-UA" b="1" i="1" dirty="0" smtClean="0">
                <a:solidFill>
                  <a:srgbClr val="0070C0"/>
                </a:solidFill>
              </a:rPr>
              <a:t>«Населення  України  в  умовах  </a:t>
            </a:r>
            <a:r>
              <a:rPr lang="uk-UA" b="1" i="1" dirty="0" smtClean="0">
                <a:solidFill>
                  <a:srgbClr val="0070C0"/>
                </a:solidFill>
              </a:rPr>
              <a:t>незалежності</a:t>
            </a:r>
            <a:r>
              <a:rPr lang="uk-UA" sz="4000" b="1" i="1" dirty="0" smtClean="0">
                <a:solidFill>
                  <a:srgbClr val="0070C0"/>
                </a:solidFill>
              </a:rPr>
              <a:t>»</a:t>
            </a:r>
            <a:endParaRPr lang="uk-UA" sz="4000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636912"/>
            <a:ext cx="6512768" cy="936104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/>
              <a:t>Урок  з  історії  України</a:t>
            </a:r>
          </a:p>
          <a:p>
            <a:r>
              <a:rPr lang="uk-UA" b="1" dirty="0" smtClean="0"/>
              <a:t>11 клас</a:t>
            </a:r>
            <a:endParaRPr lang="uk-UA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3933056"/>
            <a:ext cx="576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/>
              <a:t>Підготувала </a:t>
            </a:r>
            <a:r>
              <a:rPr lang="uk-UA" sz="2400" b="1" i="1" dirty="0" smtClean="0"/>
              <a:t>учитель історії  </a:t>
            </a:r>
            <a:r>
              <a:rPr lang="en-US" sz="2400" b="1" i="1" dirty="0"/>
              <a:t>l </a:t>
            </a:r>
            <a:r>
              <a:rPr lang="uk-UA" sz="2400" b="1" i="1" dirty="0"/>
              <a:t>категорії </a:t>
            </a:r>
          </a:p>
          <a:p>
            <a:r>
              <a:rPr lang="uk-UA" sz="2400" b="1" i="1" dirty="0" err="1"/>
              <a:t>Родинської</a:t>
            </a:r>
            <a:r>
              <a:rPr lang="uk-UA" sz="2400" b="1" i="1" dirty="0"/>
              <a:t>  загальноосвітньої  школи          </a:t>
            </a:r>
            <a:r>
              <a:rPr lang="en-US" sz="2400" b="1" i="1" dirty="0" smtClean="0"/>
              <a:t>l </a:t>
            </a:r>
            <a:r>
              <a:rPr lang="en-US" sz="2400" b="1" i="1" dirty="0"/>
              <a:t>– </a:t>
            </a:r>
            <a:r>
              <a:rPr lang="en-US" sz="2400" b="1" i="1" dirty="0" err="1"/>
              <a:t>lll</a:t>
            </a:r>
            <a:r>
              <a:rPr lang="en-US" sz="2400" b="1" i="1" dirty="0"/>
              <a:t> </a:t>
            </a:r>
            <a:r>
              <a:rPr lang="uk-UA" sz="2400" b="1" i="1" dirty="0"/>
              <a:t>ступенів  №35 Покровської  </a:t>
            </a:r>
            <a:endParaRPr lang="uk-UA" sz="2400" b="1" i="1" dirty="0" smtClean="0"/>
          </a:p>
          <a:p>
            <a:r>
              <a:rPr lang="uk-UA" sz="2400" b="1" i="1" dirty="0" smtClean="0"/>
              <a:t>міської </a:t>
            </a:r>
            <a:r>
              <a:rPr lang="uk-UA" sz="2400" b="1" i="1" dirty="0"/>
              <a:t>ради </a:t>
            </a:r>
            <a:r>
              <a:rPr lang="uk-UA" sz="2400" b="1" i="1" dirty="0" smtClean="0"/>
              <a:t>Донецької </a:t>
            </a:r>
            <a:r>
              <a:rPr lang="uk-UA" sz="2400" b="1" i="1" dirty="0"/>
              <a:t>обл. </a:t>
            </a:r>
          </a:p>
          <a:p>
            <a:r>
              <a:rPr lang="uk-UA" sz="2400" b="1" i="1" dirty="0"/>
              <a:t>Гордієнко Світлана Миколаївна</a:t>
            </a:r>
          </a:p>
        </p:txBody>
      </p:sp>
    </p:spTree>
    <p:extLst>
      <p:ext uri="{BB962C8B-B14F-4D97-AF65-F5344CB8AC3E}">
        <p14:creationId xmlns:p14="http://schemas.microsoft.com/office/powerpoint/2010/main" val="265081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8000"/>
            <a:ext cx="6153037" cy="68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2420888"/>
            <a:ext cx="2376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7030A0"/>
                </a:solidFill>
              </a:rPr>
              <a:t>Шість </a:t>
            </a:r>
            <a:r>
              <a:rPr lang="uk-UA" sz="3200" b="1" i="1" dirty="0">
                <a:solidFill>
                  <a:srgbClr val="7030A0"/>
                </a:solidFill>
              </a:rPr>
              <a:t>капелюхів мислення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188640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</a:rPr>
              <a:t>4. </a:t>
            </a:r>
            <a:r>
              <a:rPr lang="uk-UA" sz="3600" b="1" i="1" dirty="0">
                <a:solidFill>
                  <a:srgbClr val="002060"/>
                </a:solidFill>
              </a:rPr>
              <a:t>Ф</a:t>
            </a:r>
            <a:r>
              <a:rPr lang="uk-UA" sz="3600" b="1" i="1" dirty="0" smtClean="0">
                <a:solidFill>
                  <a:srgbClr val="002060"/>
                </a:solidFill>
              </a:rPr>
              <a:t>аза розміркування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25513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700808"/>
            <a:ext cx="482453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2800" i="1" dirty="0" smtClean="0"/>
              <a:t>Детальна і необхідна інформація. Тільки факти. </a:t>
            </a:r>
          </a:p>
          <a:p>
            <a:r>
              <a:rPr lang="uk-UA" sz="2800" i="1" dirty="0" smtClean="0"/>
              <a:t>Використовується для того, щоб спрямувати увагу на інформацію. У цьому режимі мислення нас цікавлять лише факти. </a:t>
            </a:r>
            <a:endParaRPr lang="uk-UA" sz="28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7516"/>
            <a:ext cx="2594111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683568" y="522258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chemeClr val="bg1">
                    <a:lumMod val="75000"/>
                  </a:schemeClr>
                </a:solidFill>
              </a:rPr>
              <a:t>Білий капелюх</a:t>
            </a:r>
            <a:r>
              <a:rPr lang="uk-UA" sz="3200" i="1" dirty="0" smtClean="0">
                <a:solidFill>
                  <a:schemeClr val="bg1">
                    <a:lumMod val="75000"/>
                  </a:schemeClr>
                </a:solidFill>
              </a:rPr>
              <a:t>:   </a:t>
            </a:r>
            <a:r>
              <a:rPr lang="uk-UA" sz="3200" i="1" dirty="0" smtClean="0"/>
              <a:t>інформація </a:t>
            </a:r>
            <a:endParaRPr lang="uk-UA" sz="3200" i="1" dirty="0"/>
          </a:p>
        </p:txBody>
      </p:sp>
    </p:spTree>
    <p:extLst>
      <p:ext uri="{BB962C8B-B14F-4D97-AF65-F5344CB8AC3E}">
        <p14:creationId xmlns:p14="http://schemas.microsoft.com/office/powerpoint/2010/main" val="116805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35320"/>
          <a:stretch>
            <a:fillRect/>
          </a:stretch>
        </p:blipFill>
        <p:spPr bwMode="auto">
          <a:xfrm>
            <a:off x="2352675" y="2000250"/>
            <a:ext cx="4286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6" r="25807" b="65990"/>
          <a:stretch>
            <a:fillRect/>
          </a:stretch>
        </p:blipFill>
        <p:spPr bwMode="auto">
          <a:xfrm>
            <a:off x="4067175" y="357188"/>
            <a:ext cx="1071563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F:\картинки для 6 шляп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143000"/>
            <a:ext cx="1571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F:\картинки для 6 шляп\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5072063"/>
            <a:ext cx="1285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F:\картинки для 6 шляп\1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571875"/>
            <a:ext cx="1343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F:\картинки для 6 шляп\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143000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F:\картинки для 6 шляп\1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5224463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 descr="F:\картинки для 6 шляп\1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3071813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r="73077" b="44542"/>
          <a:stretch>
            <a:fillRect/>
          </a:stretch>
        </p:blipFill>
        <p:spPr bwMode="auto">
          <a:xfrm>
            <a:off x="0" y="3571875"/>
            <a:ext cx="14287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b="47183"/>
          <a:stretch>
            <a:fillRect/>
          </a:stretch>
        </p:blipFill>
        <p:spPr bwMode="auto">
          <a:xfrm>
            <a:off x="500063" y="928688"/>
            <a:ext cx="13573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t="55458"/>
          <a:stretch>
            <a:fillRect/>
          </a:stretch>
        </p:blipFill>
        <p:spPr bwMode="auto">
          <a:xfrm>
            <a:off x="7143750" y="1000125"/>
            <a:ext cx="13573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17" r="23077"/>
          <a:stretch>
            <a:fillRect/>
          </a:stretch>
        </p:blipFill>
        <p:spPr bwMode="auto">
          <a:xfrm>
            <a:off x="7000875" y="4714875"/>
            <a:ext cx="15001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r="23076" b="44542"/>
          <a:stretch>
            <a:fillRect/>
          </a:stretch>
        </p:blipFill>
        <p:spPr bwMode="auto">
          <a:xfrm>
            <a:off x="1857375" y="5357813"/>
            <a:ext cx="12858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686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7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23682E-6 C 0.03247 -0.11378 0.06511 -0.22733 0.1099 -0.2308 C 0.15469 -0.23427 0.21181 -0.12743 0.2691 -0.02058 " pathEditMode="relative" ptsTypes="aaA">
                                      <p:cBhvr>
                                        <p:cTn id="62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1443E-6 C -0.07569 -0.05967 -0.15139 -0.1191 -0.14357 -0.17461 C -0.13576 -0.23011 -0.04462 -0.28215 0.04653 -0.33395 " pathEditMode="relative" ptsTypes="aaA">
                                      <p:cBhvr>
                                        <p:cTn id="64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9.89824E-7 C -0.11007 0.0488 -0.21997 0.0976 -0.25782 0.06198 C -0.29567 0.02637 -0.26129 -0.09389 -0.22692 -0.21392 " pathEditMode="relative" ptsTypes="aaA">
                                      <p:cBhvr>
                                        <p:cTn id="66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37743E-6 C -0.03889 0.06568 -0.07778 0.13159 -0.13229 0.13506 C -0.1868 0.13853 -0.25677 0.07955 -0.32673 0.02058 " pathEditMode="relative" ptsTypes="aaA">
                                      <p:cBhvr>
                                        <p:cTn id="68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20259E-7 C 0.07048 0.10824 0.14114 0.2167 0.12395 0.26457 C 0.10677 0.31244 0.00191 0.29973 -0.10278 0.28701 " pathEditMode="relative" ptsTypes="aaA">
                                      <p:cBhvr>
                                        <p:cTn id="70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7.76133E-6 C 0.09081 0.00486 0.1816 0.00995 0.19289 0.05458 C 0.20417 0.09922 0.13577 0.18363 0.06754 0.26828 " pathEditMode="relative" ptsTypes="aaA">
                                      <p:cBhvr>
                                        <p:cTn id="72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68407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rgbClr val="FFC000"/>
                </a:solidFill>
              </a:rPr>
              <a:t>Жовтий капелюх</a:t>
            </a:r>
            <a:r>
              <a:rPr lang="uk-UA" sz="3200" i="1" dirty="0" smtClean="0"/>
              <a:t>: </a:t>
            </a:r>
            <a:r>
              <a:rPr lang="uk-UA" sz="3200" b="1" i="1" dirty="0" smtClean="0"/>
              <a:t>логічний позитив</a:t>
            </a:r>
            <a:endParaRPr lang="uk-UA" sz="3200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3" y="2407912"/>
            <a:ext cx="1974642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2274838"/>
            <a:ext cx="54726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Символічне відображення оптимізму. 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Вимагає переключити свою увагу на пошук переваг і позитивних сторін ідеї, яка розглядається.</a:t>
            </a:r>
          </a:p>
          <a:p>
            <a:r>
              <a:rPr lang="uk-UA" sz="2800" i="1" dirty="0" smtClean="0"/>
              <a:t> 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val="222727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35320"/>
          <a:stretch>
            <a:fillRect/>
          </a:stretch>
        </p:blipFill>
        <p:spPr bwMode="auto">
          <a:xfrm>
            <a:off x="2352675" y="2000250"/>
            <a:ext cx="4286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F:\картинки для 6 шляп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857250"/>
            <a:ext cx="1571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F:\картинки для 6 шляп\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5229225"/>
            <a:ext cx="1285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F:\картинки для 6 шляп\1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571625"/>
            <a:ext cx="1343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F:\картинки для 6 шляп\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2071688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F:\картинки для 6 шляп\1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929063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 descr="F:\картинки для 6 шляп\1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786313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r="73077" b="44542"/>
          <a:stretch>
            <a:fillRect/>
          </a:stretch>
        </p:blipFill>
        <p:spPr bwMode="auto">
          <a:xfrm>
            <a:off x="0" y="3571875"/>
            <a:ext cx="14287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b="47183"/>
          <a:stretch>
            <a:fillRect/>
          </a:stretch>
        </p:blipFill>
        <p:spPr bwMode="auto">
          <a:xfrm>
            <a:off x="500063" y="928688"/>
            <a:ext cx="13573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t="55458"/>
          <a:stretch>
            <a:fillRect/>
          </a:stretch>
        </p:blipFill>
        <p:spPr bwMode="auto">
          <a:xfrm>
            <a:off x="7143750" y="1000125"/>
            <a:ext cx="13573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17" r="23077"/>
          <a:stretch>
            <a:fillRect/>
          </a:stretch>
        </p:blipFill>
        <p:spPr bwMode="auto">
          <a:xfrm>
            <a:off x="7000875" y="4714875"/>
            <a:ext cx="15001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r="23076" b="44542"/>
          <a:stretch>
            <a:fillRect/>
          </a:stretch>
        </p:blipFill>
        <p:spPr bwMode="auto">
          <a:xfrm>
            <a:off x="1857375" y="5357813"/>
            <a:ext cx="12858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243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77521E-6 C 0.01666 -0.11194 0.03333 -0.22387 0.0816 -0.24191 C 0.12986 -0.25995 0.20989 -0.18432 0.2901 -0.1087 " pathEditMode="relative" ptsTypes="aaA">
                                      <p:cBhvr>
                                        <p:cTn id="49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57262E-7 C 0.11181 -0.105 0.22361 -0.20976 0.28177 -0.18016 C 0.33993 -0.15056 0.34462 0.01388 0.34931 0.17831 " pathEditMode="relative" ptsTypes="aaA">
                                      <p:cBhvr>
                                        <p:cTn id="51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9.16744E-6 C 0.06198 0.11101 0.12396 0.22225 0.10851 0.28701 C 0.09306 0.35176 -0.0559 0.3698 -0.09305 0.38853 C -0.13021 0.40727 -0.12222 0.40334 -0.11406 0.39964 " pathEditMode="relative" ptsTypes="aaaA">
                                      <p:cBhvr>
                                        <p:cTn id="53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5097E-6 C -0.04409 0.07239 -0.08819 0.14478 -0.14219 0.15195 C -0.19618 0.15912 -0.26007 0.10107 -0.32396 0.04302 " pathEditMode="relative" ptsTypes="aaA">
                                      <p:cBhvr>
                                        <p:cTn id="55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3284E-6 C -0.09705 0.07656 -0.19393 0.15311 -0.23802 0.12559 C -0.28212 0.09807 -0.27344 -0.03352 -0.26476 -0.16512 " pathEditMode="relative" ptsTypes="aaA">
                                      <p:cBhvr>
                                        <p:cTn id="57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6531E-6 C -0.07309 -0.04325 -0.14618 -0.0865 -0.14097 -0.14085 C -0.13577 -0.19519 -0.05243 -0.26087 0.0309 -0.32655 " pathEditMode="relative" ptsTypes="aaA">
                                      <p:cBhvr>
                                        <p:cTn id="59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76672"/>
            <a:ext cx="64087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/>
              <a:t>Чорний капелюх</a:t>
            </a:r>
            <a:r>
              <a:rPr lang="uk-UA" sz="3200" i="1" dirty="0" smtClean="0"/>
              <a:t>: критика </a:t>
            </a:r>
            <a:endParaRPr lang="uk-UA" sz="32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859340"/>
            <a:ext cx="55446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Застерігає і змушує думати критично. Що може статися поганого або що піде не так? Обережність.</a:t>
            </a:r>
          </a:p>
          <a:p>
            <a:r>
              <a:rPr lang="uk-UA" sz="2800" i="1" dirty="0" smtClean="0"/>
              <a:t> </a:t>
            </a:r>
          </a:p>
          <a:p>
            <a:r>
              <a:rPr lang="uk-UA" sz="2800" i="1" dirty="0" smtClean="0"/>
              <a:t>Дозволяє дати волю критичним оцінками, побоюванням й обережності.</a:t>
            </a:r>
            <a:r>
              <a:rPr lang="uk-UA" sz="2400" i="1" dirty="0" smtClean="0"/>
              <a:t> </a:t>
            </a:r>
            <a:endParaRPr lang="uk-UA" sz="24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69" y="1859340"/>
            <a:ext cx="2321059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24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35320"/>
          <a:stretch>
            <a:fillRect/>
          </a:stretch>
        </p:blipFill>
        <p:spPr bwMode="auto">
          <a:xfrm>
            <a:off x="2352675" y="2000250"/>
            <a:ext cx="4286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F:\картинки для 6 шляп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000250"/>
            <a:ext cx="1571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F:\картинки для 6 шляп\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929063"/>
            <a:ext cx="1285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F:\картинки для 6 шляп\1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928688"/>
            <a:ext cx="1343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F:\картинки для 6 шляп\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786313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F:\картинки для 6 шляп\1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00188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 descr="F:\картинки для 6 шляп\1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5153025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r="73077" b="44542"/>
          <a:stretch>
            <a:fillRect/>
          </a:stretch>
        </p:blipFill>
        <p:spPr bwMode="auto">
          <a:xfrm>
            <a:off x="0" y="3571875"/>
            <a:ext cx="14287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b="47183"/>
          <a:stretch>
            <a:fillRect/>
          </a:stretch>
        </p:blipFill>
        <p:spPr bwMode="auto">
          <a:xfrm>
            <a:off x="500063" y="928688"/>
            <a:ext cx="13573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t="55458"/>
          <a:stretch>
            <a:fillRect/>
          </a:stretch>
        </p:blipFill>
        <p:spPr bwMode="auto">
          <a:xfrm>
            <a:off x="7143750" y="1000125"/>
            <a:ext cx="13573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17" r="23077"/>
          <a:stretch>
            <a:fillRect/>
          </a:stretch>
        </p:blipFill>
        <p:spPr bwMode="auto">
          <a:xfrm>
            <a:off x="7000875" y="4714875"/>
            <a:ext cx="15001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r="23076" b="44542"/>
          <a:stretch>
            <a:fillRect/>
          </a:stretch>
        </p:blipFill>
        <p:spPr bwMode="auto">
          <a:xfrm>
            <a:off x="1857375" y="5357813"/>
            <a:ext cx="12858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428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39593E-6 C 0.11267 -0.09921 0.22535 -0.1982 0.28316 -0.16698 C 0.34097 -0.13575 0.34375 0.0259 0.34653 0.18733 " pathEditMode="relative" ptsTypes="aaA">
                                      <p:cBhvr>
                                        <p:cTn id="49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34505E-6 C 0.05798 0.09644 0.11597 0.19311 0.10416 0.26272 C 0.09236 0.33234 0.01093 0.37535 -0.07049 0.41837 " pathEditMode="relative" ptsTypes="aaA">
                                      <p:cBhvr>
                                        <p:cTn id="51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51064E-7 C -0.03941 0.07308 -0.07864 0.14639 -0.13663 0.15565 C -0.19461 0.1649 -0.27135 0.11055 -0.34791 0.0562 " pathEditMode="relative" ptsTypes="aaA">
                                      <p:cBhvr>
                                        <p:cTn id="53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9584E-6 C -0.09618 0.05597 -0.19219 0.11216 -0.23663 0.08626 C -0.28108 0.06036 -0.27361 -0.04764 -0.26615 -0.15564 " pathEditMode="relative" ptsTypes="aaA">
                                      <p:cBhvr>
                                        <p:cTn id="55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5.78168E-6 C -0.07205 -0.0865 -0.1441 -0.173 -0.12813 -0.22896 C -0.11216 -0.28493 -0.00834 -0.31037 0.09566 -0.33581 " pathEditMode="relative" ptsTypes="aaA">
                                      <p:cBhvr>
                                        <p:cTn id="57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70213E-6 C -0.01788 -0.13506 -0.03559 -0.27012 0.00434 -0.28145 C 0.04427 -0.29278 0.14184 -0.18016 0.23941 -0.06753 " pathEditMode="relative" ptsTypes="aaA">
                                      <p:cBhvr>
                                        <p:cTn id="59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FF0000"/>
                </a:solidFill>
              </a:rPr>
              <a:t>Червоний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капелюх</a:t>
            </a:r>
            <a:r>
              <a:rPr lang="ru-RU" sz="3200" i="1" dirty="0" smtClean="0">
                <a:solidFill>
                  <a:srgbClr val="FF0000"/>
                </a:solidFill>
              </a:rPr>
              <a:t>: </a:t>
            </a:r>
            <a:r>
              <a:rPr lang="ru-RU" sz="3200" b="1" i="1" dirty="0" err="1" smtClean="0"/>
              <a:t>почуття</a:t>
            </a:r>
            <a:r>
              <a:rPr lang="ru-RU" sz="3200" b="1" i="1" dirty="0" smtClean="0"/>
              <a:t> та </a:t>
            </a:r>
            <a:r>
              <a:rPr lang="ru-RU" sz="3200" b="1" i="1" dirty="0" err="1" smtClean="0"/>
              <a:t>емоції</a:t>
            </a:r>
            <a:r>
              <a:rPr lang="ru-RU" sz="3200" b="1" i="1" dirty="0" smtClean="0"/>
              <a:t>. </a:t>
            </a:r>
            <a:endParaRPr lang="uk-UA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1859340"/>
            <a:ext cx="49685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Які почуття в мене виникають? 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У режимі червоного капелюха в учасників є можливість відверто  висловити свої почуття, свої  погляди щодо питання, яке обговорюється.</a:t>
            </a:r>
            <a:endParaRPr lang="uk-UA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186337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2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35320"/>
          <a:stretch>
            <a:fillRect/>
          </a:stretch>
        </p:blipFill>
        <p:spPr bwMode="auto">
          <a:xfrm>
            <a:off x="2352675" y="2000250"/>
            <a:ext cx="4286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F:\картинки для 6 шляп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857750"/>
            <a:ext cx="1571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F:\картинки для 6 шляп\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643063"/>
            <a:ext cx="1285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F:\картинки для 6 шляп\1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000250"/>
            <a:ext cx="1343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F:\картинки для 6 шляп\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5153025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F:\картинки для 6 шляп\1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857250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 descr="F:\картинки для 6 шляп\1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929063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r="73077" b="44542"/>
          <a:stretch>
            <a:fillRect/>
          </a:stretch>
        </p:blipFill>
        <p:spPr bwMode="auto">
          <a:xfrm>
            <a:off x="0" y="3571875"/>
            <a:ext cx="14287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b="47183"/>
          <a:stretch>
            <a:fillRect/>
          </a:stretch>
        </p:blipFill>
        <p:spPr bwMode="auto">
          <a:xfrm>
            <a:off x="500063" y="928688"/>
            <a:ext cx="13573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t="55458"/>
          <a:stretch>
            <a:fillRect/>
          </a:stretch>
        </p:blipFill>
        <p:spPr bwMode="auto">
          <a:xfrm>
            <a:off x="7143750" y="1000125"/>
            <a:ext cx="13573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17" r="23077"/>
          <a:stretch>
            <a:fillRect/>
          </a:stretch>
        </p:blipFill>
        <p:spPr bwMode="auto">
          <a:xfrm>
            <a:off x="7000875" y="4714875"/>
            <a:ext cx="15001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r="23076" b="44542"/>
          <a:stretch>
            <a:fillRect/>
          </a:stretch>
        </p:blipFill>
        <p:spPr bwMode="auto">
          <a:xfrm>
            <a:off x="1857375" y="5357813"/>
            <a:ext cx="12858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016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4.94912E-6 C 0.00972 -0.13529 0.01944 -0.27035 0.06197 -0.28331 C 0.10451 -0.29626 0.17968 -0.18664 0.25503 -0.07702 " pathEditMode="relative" ptsTypes="aaA">
                                      <p:cBhvr>
                                        <p:cTn id="49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15541E-6 C 0.08646 -0.12234 0.17292 -0.24468 0.23247 -0.21947 C 0.29202 -0.19426 0.32483 -0.02127 0.35782 0.15195 " pathEditMode="relative" ptsTypes="aaA">
                                      <p:cBhvr>
                                        <p:cTn id="51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10823E-6 C 0.08056 0.07192 0.16129 0.14408 0.15504 0.21785 C 0.14879 0.29163 0.05538 0.36725 -0.03802 0.44288 " pathEditMode="relative" ptsTypes="aaA">
                                      <p:cBhvr>
                                        <p:cTn id="53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8.45513E-6 C -0.02205 0.05875 -0.04392 0.11749 -0.09722 0.12581 C -0.15052 0.13414 -0.23524 0.09228 -0.31979 0.05065 " pathEditMode="relative" ptsTypes="aaA">
                                      <p:cBhvr>
                                        <p:cTn id="55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5717E-6 C -0.10695 0.05597 -0.21389 0.11217 -0.26198 0.08441 C -0.31007 0.05666 -0.29948 -0.05527 -0.28889 -0.16697 " pathEditMode="relative" ptsTypes="aaA">
                                      <p:cBhvr>
                                        <p:cTn id="57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78168E-6 C -0.08577 -0.05112 -0.17136 -0.10223 -0.16198 -0.1538 C -0.15261 -0.20537 -0.04809 -0.25741 0.05642 -0.30944 " pathEditMode="relative" ptsTypes="aaA">
                                      <p:cBhvr>
                                        <p:cTn id="5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B050"/>
                </a:solidFill>
              </a:rPr>
              <a:t>Зелений капелюх</a:t>
            </a:r>
            <a:r>
              <a:rPr lang="uk-UA" sz="3200" i="1" dirty="0" smtClean="0">
                <a:solidFill>
                  <a:srgbClr val="00B050"/>
                </a:solidFill>
              </a:rPr>
              <a:t>: </a:t>
            </a:r>
            <a:r>
              <a:rPr lang="uk-UA" sz="3200" b="1" i="1" dirty="0" smtClean="0"/>
              <a:t>креативність </a:t>
            </a:r>
            <a:endParaRPr lang="uk-UA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1844824"/>
            <a:ext cx="49685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Зосередження на творчості, альтернативних рішеннях, нові можливості та ідеї. 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Перебуваючи під зеленим капелюхом, ми придумуємо нові ідеї,  шукаємо альтернативи, досліджуємо можливості</a:t>
            </a:r>
            <a:r>
              <a:rPr lang="uk-UA" sz="2800" i="1" dirty="0"/>
              <a:t>.</a:t>
            </a:r>
            <a:endParaRPr lang="uk-UA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04156"/>
            <a:ext cx="2362490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22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>
                <a:solidFill>
                  <a:srgbClr val="C00000"/>
                </a:solidFill>
              </a:rPr>
              <a:t>Мета:</a:t>
            </a:r>
            <a:r>
              <a:rPr lang="uk-UA" sz="3200" b="1" i="1" dirty="0">
                <a:solidFill>
                  <a:srgbClr val="002060"/>
                </a:solidFill>
              </a:rPr>
              <a:t>  дослідити  причини, наслідки  та  вплив  </a:t>
            </a:r>
            <a:r>
              <a:rPr lang="uk-UA" sz="3200" b="1" i="1" dirty="0" err="1">
                <a:solidFill>
                  <a:srgbClr val="002060"/>
                </a:solidFill>
              </a:rPr>
              <a:t>етносоціальних</a:t>
            </a:r>
            <a:r>
              <a:rPr lang="uk-UA" sz="3200" b="1" i="1" dirty="0">
                <a:solidFill>
                  <a:srgbClr val="002060"/>
                </a:solidFill>
              </a:rPr>
              <a:t>  процесів  на  сучасне  українське  суспільство; розвивати та  активізувати в  учнів  гнучкість  мислення;  формувати ключові компетентності учнів: уміння логічно та аргументовано викладати матеріал,  аргументувати  власну  точку  зору; розвивати навички колективного спілкування, почуття взаємодопомоги, </a:t>
            </a:r>
            <a:r>
              <a:rPr lang="uk-UA" sz="3200" b="1" i="1" dirty="0" err="1">
                <a:solidFill>
                  <a:srgbClr val="002060"/>
                </a:solidFill>
              </a:rPr>
              <a:t>взаємопідтримки</a:t>
            </a:r>
            <a:r>
              <a:rPr lang="uk-UA" sz="3200" b="1" i="1" dirty="0">
                <a:solidFill>
                  <a:srgbClr val="002060"/>
                </a:solidFill>
              </a:rPr>
              <a:t>; сприймати  позицію  інших  та  погоджуватися  з  </a:t>
            </a:r>
            <a:r>
              <a:rPr lang="uk-UA" sz="3200" b="1" i="1" dirty="0" smtClean="0">
                <a:solidFill>
                  <a:srgbClr val="002060"/>
                </a:solidFill>
              </a:rPr>
              <a:t>нею.</a:t>
            </a:r>
            <a:endParaRPr lang="uk-UA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762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35320"/>
          <a:stretch>
            <a:fillRect/>
          </a:stretch>
        </p:blipFill>
        <p:spPr bwMode="auto">
          <a:xfrm>
            <a:off x="2352675" y="2000250"/>
            <a:ext cx="4286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F:\картинки для 6 шляп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114925"/>
            <a:ext cx="1571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F:\картинки для 6 шляп\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000125"/>
            <a:ext cx="1285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F:\картинки для 6 шляп\1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786313"/>
            <a:ext cx="1343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F:\картинки для 6 шляп\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000500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F:\картинки для 6 шляп\1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071688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 descr="F:\картинки для 6 шляп\1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0620">
            <a:off x="1571625" y="1714500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r="73077" b="44542"/>
          <a:stretch>
            <a:fillRect/>
          </a:stretch>
        </p:blipFill>
        <p:spPr bwMode="auto">
          <a:xfrm>
            <a:off x="0" y="3571875"/>
            <a:ext cx="14287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b="47183"/>
          <a:stretch>
            <a:fillRect/>
          </a:stretch>
        </p:blipFill>
        <p:spPr bwMode="auto">
          <a:xfrm>
            <a:off x="500063" y="928688"/>
            <a:ext cx="13573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t="55458"/>
          <a:stretch>
            <a:fillRect/>
          </a:stretch>
        </p:blipFill>
        <p:spPr bwMode="auto">
          <a:xfrm>
            <a:off x="7143750" y="1000125"/>
            <a:ext cx="13573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17" r="23077"/>
          <a:stretch>
            <a:fillRect/>
          </a:stretch>
        </p:blipFill>
        <p:spPr bwMode="auto">
          <a:xfrm>
            <a:off x="7000875" y="4714875"/>
            <a:ext cx="15001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r="23076" b="44542"/>
          <a:stretch>
            <a:fillRect/>
          </a:stretch>
        </p:blipFill>
        <p:spPr bwMode="auto">
          <a:xfrm>
            <a:off x="1857375" y="5357813"/>
            <a:ext cx="12858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605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 0.01411 C -0.01927 -0.13922 -0.02378 -0.29278 0.01441 -0.31221 C 0.05278 -0.33164 0.13386 -0.21693 0.21511 -0.10199 " pathEditMode="relative" rAng="0" ptsTypes="aaA">
                                      <p:cBhvr>
                                        <p:cTn id="4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7" y="-1729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19981E-6 C 0.11771 -0.12812 0.23542 -0.25624 0.29566 -0.22895 C 0.3559 -0.20166 0.35886 -0.01919 0.36198 0.16328 " pathEditMode="relative" ptsTypes="aaA">
                                      <p:cBhvr>
                                        <p:cTn id="51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34505E-6 C 0.08316 0.10223 0.16649 0.20445 0.16059 0.27013 C 0.15469 0.33581 0.05972 0.36472 -0.03524 0.39386 " pathEditMode="relative" ptsTypes="aaA">
                                      <p:cBhvr>
                                        <p:cTn id="53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6.49399E-6 C -0.025 0.06129 -0.04982 0.12258 -0.1014 0.13136 C -0.15296 0.14015 -0.23143 0.09621 -0.30973 0.0525 " pathEditMode="relative" ptsTypes="aaA">
                                      <p:cBhvr>
                                        <p:cTn id="55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08973E-6 C -0.09861 0.05921 -0.19705 0.11841 -0.24358 0.08997 C -0.2901 0.06152 -0.28455 -0.05458 -0.27882 -0.17067 " pathEditMode="relative" ptsTypes="aaA">
                                      <p:cBhvr>
                                        <p:cTn id="57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9.01018E-6 C 0.00868 0.00787 0.01753 0.01573 -0.01146 9.01018E-6 C -0.04011 -0.01572 -0.18056 -0.04047 -0.17327 -0.09366 C -0.16598 -0.14685 -0.06684 -0.23288 0.03246 -0.31891 " pathEditMode="relative" ptsTypes="aaaA">
                                      <p:cBhvr>
                                        <p:cTn id="59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70C0"/>
                </a:solidFill>
              </a:rPr>
              <a:t>Синій капелюх</a:t>
            </a:r>
            <a:r>
              <a:rPr lang="uk-UA" sz="3200" i="1" dirty="0" smtClean="0">
                <a:solidFill>
                  <a:srgbClr val="0070C0"/>
                </a:solidFill>
              </a:rPr>
              <a:t>: </a:t>
            </a:r>
            <a:r>
              <a:rPr lang="uk-UA" sz="3200" b="1" i="1" dirty="0" smtClean="0"/>
              <a:t>управління процесом </a:t>
            </a:r>
            <a:endParaRPr lang="uk-UA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1124744"/>
            <a:ext cx="547260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Керування розумовими процесами. Гарантія дотримання всіх шести капелюхів. 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Синій капелюх призначений не для роботи зі змістом завдання, а для управління самим процесом роботи. Зокрема, його використовують щоб узагальнити досягнуте, підвести  підсумок  усього  сказаного  і поставити нову мету.</a:t>
            </a:r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2133859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24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F:\картинки для 6 шляп\выеуы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35320"/>
          <a:stretch>
            <a:fillRect/>
          </a:stretch>
        </p:blipFill>
        <p:spPr bwMode="auto">
          <a:xfrm>
            <a:off x="2352675" y="2000250"/>
            <a:ext cx="4286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F:\картинки для 6 шляп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4000500"/>
            <a:ext cx="1571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F:\картинки для 6 шляп\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071688"/>
            <a:ext cx="12858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F:\картинки для 6 шляп\1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5153025"/>
            <a:ext cx="13430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F:\картинки для 6 шляп\1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714500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F:\картинки для 6 шляп\1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857750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 descr="F:\картинки для 6 шляп\1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0620">
            <a:off x="3673475" y="1006475"/>
            <a:ext cx="1362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r="73077" b="44542"/>
          <a:stretch>
            <a:fillRect/>
          </a:stretch>
        </p:blipFill>
        <p:spPr bwMode="auto">
          <a:xfrm>
            <a:off x="0" y="3571875"/>
            <a:ext cx="14287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b="47183"/>
          <a:stretch>
            <a:fillRect/>
          </a:stretch>
        </p:blipFill>
        <p:spPr bwMode="auto">
          <a:xfrm>
            <a:off x="500063" y="928688"/>
            <a:ext cx="13573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2" t="55458"/>
          <a:stretch>
            <a:fillRect/>
          </a:stretch>
        </p:blipFill>
        <p:spPr bwMode="auto">
          <a:xfrm>
            <a:off x="7143750" y="1000125"/>
            <a:ext cx="13573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2817" r="23077"/>
          <a:stretch>
            <a:fillRect/>
          </a:stretch>
        </p:blipFill>
        <p:spPr bwMode="auto">
          <a:xfrm>
            <a:off x="7000875" y="4714875"/>
            <a:ext cx="15001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F:\картинки для 6 шляп\анка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r="23076" b="44542"/>
          <a:stretch>
            <a:fillRect/>
          </a:stretch>
        </p:blipFill>
        <p:spPr bwMode="auto">
          <a:xfrm>
            <a:off x="1857375" y="5357813"/>
            <a:ext cx="12858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933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-2.63645E-6 C -0.00625 -0.17183 -0.0125 -0.34343 0.02534 -0.36216 C 0.06319 -0.3809 0.14496 -0.24676 0.22673 -0.11263 " pathEditMode="relative" ptsTypes="aaA">
                                      <p:cBhvr>
                                        <p:cTn id="49" dur="2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00833E-6 C 0.1066 -0.13413 0.21337 -0.26804 0.27187 -0.2456 C 0.33038 -0.22317 0.34045 -0.04394 0.35069 0.13529 " pathEditMode="relative" ptsTypes="aaA">
                                      <p:cBhvr>
                                        <p:cTn id="51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1.89639E-6 C 0.08004 0.0296 0.16008 0.05921 0.15626 0.11633 C 0.15244 0.17345 0.06494 0.25833 -0.02256 0.3432 " pathEditMode="relative" ptsTypes="aaA">
                                      <p:cBhvr>
                                        <p:cTn id="53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26549E-6 C -0.0401 0.07424 -0.08003 0.14871 -0.13524 0.15749 C -0.19045 0.16628 -0.26076 0.10939 -0.33107 0.0525 " pathEditMode="relative" ptsTypes="aaA">
                                      <p:cBhvr>
                                        <p:cTn id="55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4.35708E-6 C -0.07204 0.06776 -0.14409 0.13552 -0.19288 0.10685 C -0.24166 0.07817 -0.26736 -0.04718 -0.29288 -0.17253 " pathEditMode="relative" ptsTypes="aaA">
                                      <p:cBhvr>
                                        <p:cTn id="57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54302E-6 C -0.08663 -0.02197 -0.17309 -0.04371 -0.16632 -0.08996 C -0.15955 -0.13621 0.004 -0.24537 0.0408 -0.27752 C 0.07761 -0.30966 0.06615 -0.29648 0.05486 -0.2833 " pathEditMode="relative" ptsTypes="aaaA">
                                      <p:cBhvr>
                                        <p:cTn id="59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Як </a:t>
            </a:r>
            <a:r>
              <a:rPr lang="ru-RU" dirty="0" err="1" smtClean="0"/>
              <a:t>би</a:t>
            </a:r>
            <a:r>
              <a:rPr lang="ru-RU" dirty="0" smtClean="0"/>
              <a:t>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продовжили</a:t>
            </a:r>
            <a:r>
              <a:rPr lang="ru-RU" dirty="0" smtClean="0"/>
              <a:t> фразу?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687245"/>
            <a:ext cx="5323464" cy="45259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7200" b="1" dirty="0" smtClean="0">
                <a:latin typeface="ArtScript" pitchFamily="34" charset="0"/>
              </a:rPr>
              <a:t>                       </a:t>
            </a:r>
          </a:p>
          <a:p>
            <a:pPr marL="0" indent="0" algn="ctr">
              <a:buNone/>
            </a:pPr>
            <a:r>
              <a:rPr lang="ru-RU" sz="6000" b="1" dirty="0" smtClean="0">
                <a:latin typeface="ArtScript" pitchFamily="34" charset="0"/>
              </a:rPr>
              <a:t>Для мене                  </a:t>
            </a:r>
            <a:r>
              <a:rPr lang="ru-RU" sz="6000" b="1" dirty="0" err="1" smtClean="0">
                <a:latin typeface="ArtScript" pitchFamily="34" charset="0"/>
              </a:rPr>
              <a:t>сьогодняшній</a:t>
            </a:r>
            <a:r>
              <a:rPr lang="ru-RU" sz="6000" b="1" dirty="0" smtClean="0">
                <a:latin typeface="ArtScript" pitchFamily="34" charset="0"/>
              </a:rPr>
              <a:t>                      урок – </a:t>
            </a:r>
            <a:r>
              <a:rPr lang="ru-RU" sz="6000" b="1" dirty="0" err="1" smtClean="0">
                <a:latin typeface="ArtScript" pitchFamily="34" charset="0"/>
              </a:rPr>
              <a:t>це</a:t>
            </a:r>
            <a:r>
              <a:rPr lang="ru-RU" sz="6000" b="1" dirty="0" smtClean="0">
                <a:latin typeface="ArtScript" pitchFamily="34" charset="0"/>
              </a:rPr>
              <a:t> </a:t>
            </a:r>
            <a:r>
              <a:rPr lang="ru-RU" sz="7200" b="1" dirty="0" smtClean="0">
                <a:latin typeface="ArtScript" pitchFamily="34" charset="0"/>
              </a:rPr>
              <a:t>…</a:t>
            </a:r>
            <a:endParaRPr lang="ru-RU" sz="7200" b="1" dirty="0">
              <a:latin typeface="ArtScript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66690"/>
            <a:ext cx="253374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2923370" y="1196752"/>
            <a:ext cx="3384376" cy="1584176"/>
          </a:xfrm>
          <a:prstGeom prst="wedgeEllipseCallout">
            <a:avLst>
              <a:gd name="adj1" fmla="val -69215"/>
              <a:gd name="adj2" fmla="val 9069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?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7"/>
            <a:ext cx="792088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>
                <a:solidFill>
                  <a:srgbClr val="002060"/>
                </a:solidFill>
              </a:rPr>
              <a:t>Після</a:t>
            </a:r>
            <a:r>
              <a:rPr lang="ru-RU" sz="3600" b="1" dirty="0">
                <a:solidFill>
                  <a:srgbClr val="002060"/>
                </a:solidFill>
              </a:rPr>
              <a:t>  </a:t>
            </a:r>
            <a:r>
              <a:rPr lang="ru-RU" sz="3600" b="1" dirty="0" err="1">
                <a:solidFill>
                  <a:srgbClr val="002060"/>
                </a:solidFill>
              </a:rPr>
              <a:t>цього</a:t>
            </a:r>
            <a:r>
              <a:rPr lang="ru-RU" sz="3600" b="1" dirty="0">
                <a:solidFill>
                  <a:srgbClr val="002060"/>
                </a:solidFill>
              </a:rPr>
              <a:t>  уроку  </a:t>
            </a:r>
            <a:r>
              <a:rPr lang="ru-RU" sz="3600" b="1" dirty="0" err="1" smtClean="0">
                <a:solidFill>
                  <a:srgbClr val="002060"/>
                </a:solidFill>
              </a:rPr>
              <a:t>ви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</a:rPr>
              <a:t>зможете</a:t>
            </a:r>
            <a:r>
              <a:rPr lang="ru-RU" sz="3600" b="1" dirty="0" smtClean="0">
                <a:solidFill>
                  <a:srgbClr val="002060"/>
                </a:solidFill>
              </a:rPr>
              <a:t>:</a:t>
            </a:r>
          </a:p>
          <a:p>
            <a:endParaRPr lang="ru-RU" sz="2800" dirty="0"/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-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пояснювати</a:t>
            </a:r>
            <a:r>
              <a:rPr lang="ru-RU" sz="2800" b="1" i="1" dirty="0" smtClean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сутність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демографічних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процесів</a:t>
            </a:r>
            <a:r>
              <a:rPr lang="ru-RU" sz="2800" b="1" i="1" dirty="0">
                <a:solidFill>
                  <a:srgbClr val="0070C0"/>
                </a:solidFill>
              </a:rPr>
              <a:t>  та  </a:t>
            </a:r>
            <a:r>
              <a:rPr lang="ru-RU" sz="2800" b="1" i="1" dirty="0" err="1">
                <a:solidFill>
                  <a:srgbClr val="0070C0"/>
                </a:solidFill>
              </a:rPr>
              <a:t>їх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вплив</a:t>
            </a:r>
            <a:r>
              <a:rPr lang="ru-RU" sz="2800" b="1" i="1" dirty="0">
                <a:solidFill>
                  <a:srgbClr val="0070C0"/>
                </a:solidFill>
              </a:rPr>
              <a:t>  на  </a:t>
            </a:r>
            <a:r>
              <a:rPr lang="ru-RU" sz="2800" b="1" i="1" dirty="0" err="1">
                <a:solidFill>
                  <a:srgbClr val="0070C0"/>
                </a:solidFill>
              </a:rPr>
              <a:t>суспільне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життя</a:t>
            </a:r>
            <a:r>
              <a:rPr lang="ru-RU" sz="2800" b="1" i="1" dirty="0" smtClean="0">
                <a:solidFill>
                  <a:srgbClr val="0070C0"/>
                </a:solidFill>
              </a:rPr>
              <a:t>;</a:t>
            </a:r>
            <a:endParaRPr lang="ru-RU" sz="2800" b="1" i="1" dirty="0">
              <a:solidFill>
                <a:srgbClr val="0070C0"/>
              </a:solidFill>
            </a:endParaRP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-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визначати</a:t>
            </a:r>
            <a:r>
              <a:rPr lang="ru-RU" sz="2800" b="1" i="1" dirty="0" smtClean="0">
                <a:solidFill>
                  <a:srgbClr val="0070C0"/>
                </a:solidFill>
              </a:rPr>
              <a:t>  </a:t>
            </a:r>
            <a:r>
              <a:rPr lang="ru-RU" sz="2800" b="1" i="1" dirty="0">
                <a:solidFill>
                  <a:srgbClr val="0070C0"/>
                </a:solidFill>
              </a:rPr>
              <a:t>та  </a:t>
            </a:r>
            <a:r>
              <a:rPr lang="ru-RU" sz="2800" b="1" i="1" dirty="0" err="1">
                <a:solidFill>
                  <a:srgbClr val="0070C0"/>
                </a:solidFill>
              </a:rPr>
              <a:t>характеризувати</a:t>
            </a:r>
            <a:r>
              <a:rPr lang="ru-RU" sz="2800" b="1" i="1" dirty="0">
                <a:solidFill>
                  <a:srgbClr val="0070C0"/>
                </a:solidFill>
              </a:rPr>
              <a:t>  причини  й  </a:t>
            </a:r>
            <a:r>
              <a:rPr lang="ru-RU" sz="2800" b="1" i="1" dirty="0" err="1">
                <a:solidFill>
                  <a:srgbClr val="0070C0"/>
                </a:solidFill>
              </a:rPr>
              <a:t>наслідки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соціальної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диференціації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суспільства</a:t>
            </a:r>
            <a:r>
              <a:rPr lang="ru-RU" sz="2800" b="1" i="1" dirty="0">
                <a:solidFill>
                  <a:srgbClr val="0070C0"/>
                </a:solidFill>
              </a:rPr>
              <a:t>;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-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визначати</a:t>
            </a:r>
            <a:r>
              <a:rPr lang="ru-RU" sz="2800" b="1" i="1" dirty="0" smtClean="0">
                <a:solidFill>
                  <a:srgbClr val="0070C0"/>
                </a:solidFill>
              </a:rPr>
              <a:t>  </a:t>
            </a:r>
            <a:r>
              <a:rPr lang="ru-RU" sz="2800" b="1" i="1" dirty="0">
                <a:solidFill>
                  <a:srgbClr val="0070C0"/>
                </a:solidFill>
              </a:rPr>
              <a:t>та  </a:t>
            </a:r>
            <a:r>
              <a:rPr lang="ru-RU" sz="2800" b="1" i="1" dirty="0" err="1">
                <a:solidFill>
                  <a:srgbClr val="0070C0"/>
                </a:solidFill>
              </a:rPr>
              <a:t>пояснювати</a:t>
            </a:r>
            <a:r>
              <a:rPr lang="ru-RU" sz="2800" b="1" i="1" dirty="0">
                <a:solidFill>
                  <a:srgbClr val="0070C0"/>
                </a:solidFill>
              </a:rPr>
              <a:t>  на  прикладах  </a:t>
            </a:r>
            <a:r>
              <a:rPr lang="ru-RU" sz="2800" b="1" i="1" dirty="0" err="1">
                <a:solidFill>
                  <a:srgbClr val="0070C0"/>
                </a:solidFill>
              </a:rPr>
              <a:t>основні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проблеми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національного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життя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народів</a:t>
            </a:r>
            <a:r>
              <a:rPr lang="ru-RU" sz="2800" b="1" i="1" dirty="0">
                <a:solidFill>
                  <a:srgbClr val="0070C0"/>
                </a:solidFill>
              </a:rPr>
              <a:t>  й  </a:t>
            </a:r>
            <a:r>
              <a:rPr lang="ru-RU" sz="2800" b="1" i="1" dirty="0" err="1">
                <a:solidFill>
                  <a:srgbClr val="0070C0"/>
                </a:solidFill>
              </a:rPr>
              <a:t>етнічних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груп</a:t>
            </a:r>
            <a:r>
              <a:rPr lang="ru-RU" sz="2800" b="1" i="1" dirty="0">
                <a:solidFill>
                  <a:srgbClr val="0070C0"/>
                </a:solidFill>
              </a:rPr>
              <a:t>  на  </a:t>
            </a:r>
            <a:r>
              <a:rPr lang="ru-RU" sz="2800" b="1" i="1" dirty="0" err="1">
                <a:solidFill>
                  <a:srgbClr val="0070C0"/>
                </a:solidFill>
              </a:rPr>
              <a:t>території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України</a:t>
            </a:r>
            <a:r>
              <a:rPr lang="ru-RU" sz="2800" b="1" i="1" dirty="0">
                <a:solidFill>
                  <a:srgbClr val="0070C0"/>
                </a:solidFill>
              </a:rPr>
              <a:t>;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-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висловлювати</a:t>
            </a:r>
            <a:r>
              <a:rPr lang="ru-RU" sz="2800" b="1" i="1" dirty="0" smtClean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власне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>
                <a:solidFill>
                  <a:srgbClr val="0070C0"/>
                </a:solidFill>
              </a:rPr>
              <a:t>ставлення</a:t>
            </a:r>
            <a:r>
              <a:rPr lang="ru-RU" sz="2800" b="1" i="1" dirty="0">
                <a:solidFill>
                  <a:srgbClr val="0070C0"/>
                </a:solidFill>
              </a:rPr>
              <a:t>  до  </a:t>
            </a:r>
            <a:r>
              <a:rPr lang="ru-RU" sz="2800" b="1" i="1" dirty="0" err="1">
                <a:solidFill>
                  <a:srgbClr val="0070C0"/>
                </a:solidFill>
              </a:rPr>
              <a:t>етносоціальних</a:t>
            </a:r>
            <a:r>
              <a:rPr lang="ru-RU" sz="2800" b="1" i="1" dirty="0">
                <a:solidFill>
                  <a:srgbClr val="0070C0"/>
                </a:solidFill>
              </a:rPr>
              <a:t>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процесів</a:t>
            </a:r>
            <a:r>
              <a:rPr lang="ru-RU" sz="2800" b="1" i="1" dirty="0" smtClean="0">
                <a:solidFill>
                  <a:srgbClr val="0070C0"/>
                </a:solidFill>
              </a:rPr>
              <a:t>  в 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Україні</a:t>
            </a:r>
            <a:r>
              <a:rPr lang="ru-RU" sz="2800" b="1" i="1" dirty="0" smtClean="0">
                <a:solidFill>
                  <a:srgbClr val="0070C0"/>
                </a:solidFill>
              </a:rPr>
              <a:t>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34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4000" b="1" dirty="0" smtClean="0">
                <a:solidFill>
                  <a:srgbClr val="C00000"/>
                </a:solidFill>
              </a:rPr>
              <a:t>Актуалізація</a:t>
            </a:r>
            <a:endParaRPr lang="uk-UA" sz="4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3"/>
            <a:ext cx="80648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Оберіть </a:t>
            </a:r>
            <a:r>
              <a:rPr lang="uk-UA" sz="2800" i="1" dirty="0"/>
              <a:t>одне  з  </a:t>
            </a:r>
            <a:r>
              <a:rPr lang="uk-UA" sz="2800" i="1" dirty="0" smtClean="0"/>
              <a:t>понять, поясніть  </a:t>
            </a:r>
            <a:r>
              <a:rPr lang="uk-UA" sz="2800" i="1" dirty="0"/>
              <a:t>його  сутність  і  </a:t>
            </a:r>
            <a:r>
              <a:rPr lang="uk-UA" sz="2800" i="1" dirty="0" smtClean="0"/>
              <a:t>доберіть  </a:t>
            </a:r>
            <a:r>
              <a:rPr lang="uk-UA" sz="2800" i="1" dirty="0"/>
              <a:t>приклади  подібних  явищ  у  сучасному  житті  України</a:t>
            </a:r>
            <a:r>
              <a:rPr lang="uk-UA" sz="2800" i="1" dirty="0" smtClean="0"/>
              <a:t>.</a:t>
            </a:r>
          </a:p>
          <a:p>
            <a:endParaRPr lang="uk-UA" sz="2800" i="1" dirty="0"/>
          </a:p>
          <a:p>
            <a:r>
              <a:rPr lang="uk-UA" sz="2800" b="1" i="1" dirty="0" smtClean="0"/>
              <a:t>-</a:t>
            </a:r>
            <a:r>
              <a:rPr lang="uk-UA" sz="2800" i="1" dirty="0" smtClean="0"/>
              <a:t>  </a:t>
            </a:r>
            <a:r>
              <a:rPr lang="uk-UA" sz="2800" b="1" i="1" dirty="0" smtClean="0"/>
              <a:t>Соціальна  </a:t>
            </a:r>
            <a:r>
              <a:rPr lang="uk-UA" sz="2800" b="1" i="1" dirty="0"/>
              <a:t>диференціація</a:t>
            </a:r>
          </a:p>
          <a:p>
            <a:r>
              <a:rPr lang="uk-UA" sz="2800" b="1" i="1" dirty="0" smtClean="0"/>
              <a:t>-  Депопуляція</a:t>
            </a:r>
            <a:endParaRPr lang="uk-UA" sz="2800" b="1" i="1" dirty="0"/>
          </a:p>
          <a:p>
            <a:r>
              <a:rPr lang="uk-UA" sz="2800" b="1" i="1" dirty="0" smtClean="0"/>
              <a:t>-  Трудова  </a:t>
            </a:r>
            <a:r>
              <a:rPr lang="uk-UA" sz="2800" b="1" i="1" dirty="0"/>
              <a:t>міграція</a:t>
            </a:r>
          </a:p>
          <a:p>
            <a:r>
              <a:rPr lang="uk-UA" sz="2800" b="1" i="1" dirty="0" smtClean="0"/>
              <a:t>-  Національні  </a:t>
            </a:r>
            <a:r>
              <a:rPr lang="uk-UA" sz="2800" b="1" i="1" dirty="0"/>
              <a:t>меншина</a:t>
            </a:r>
          </a:p>
          <a:p>
            <a:r>
              <a:rPr lang="uk-UA" sz="2800" b="1" i="1" dirty="0" smtClean="0"/>
              <a:t>-  Міжнаціональні  </a:t>
            </a:r>
            <a:r>
              <a:rPr lang="uk-UA" sz="2800" b="1" i="1" dirty="0"/>
              <a:t>відносини</a:t>
            </a:r>
          </a:p>
          <a:p>
            <a:r>
              <a:rPr lang="uk-UA" sz="2800" b="1" i="1" dirty="0" smtClean="0"/>
              <a:t>-  Національна  </a:t>
            </a:r>
            <a:r>
              <a:rPr lang="uk-UA" sz="2800" b="1" i="1" dirty="0"/>
              <a:t>політика</a:t>
            </a:r>
          </a:p>
        </p:txBody>
      </p:sp>
    </p:spTree>
    <p:extLst>
      <p:ext uri="{BB962C8B-B14F-4D97-AF65-F5344CB8AC3E}">
        <p14:creationId xmlns:p14="http://schemas.microsoft.com/office/powerpoint/2010/main" val="7056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i="1" dirty="0">
                <a:solidFill>
                  <a:srgbClr val="C00000"/>
                </a:solidFill>
              </a:rPr>
              <a:t>План</a:t>
            </a:r>
            <a:r>
              <a:rPr lang="uk-UA" sz="7200" b="1" i="1" dirty="0" smtClean="0">
                <a:solidFill>
                  <a:srgbClr val="C00000"/>
                </a:solidFill>
              </a:rPr>
              <a:t>:</a:t>
            </a:r>
          </a:p>
          <a:p>
            <a:pPr algn="ctr"/>
            <a:endParaRPr lang="uk-UA" sz="3600" dirty="0"/>
          </a:p>
          <a:p>
            <a:r>
              <a:rPr lang="uk-UA" sz="3600" b="1" i="1" dirty="0" smtClean="0">
                <a:solidFill>
                  <a:srgbClr val="C00000"/>
                </a:solidFill>
              </a:rPr>
              <a:t>1.</a:t>
            </a:r>
            <a:r>
              <a:rPr lang="uk-UA" sz="3600" i="1" dirty="0" smtClean="0">
                <a:solidFill>
                  <a:srgbClr val="C00000"/>
                </a:solidFill>
              </a:rPr>
              <a:t>  </a:t>
            </a:r>
            <a:r>
              <a:rPr lang="uk-UA" sz="3600" b="1" i="1" dirty="0" smtClean="0">
                <a:solidFill>
                  <a:srgbClr val="002060"/>
                </a:solidFill>
              </a:rPr>
              <a:t>Демографічні  процеси  </a:t>
            </a:r>
            <a:r>
              <a:rPr lang="uk-UA" sz="3600" b="1" i="1" dirty="0">
                <a:solidFill>
                  <a:srgbClr val="002060"/>
                </a:solidFill>
              </a:rPr>
              <a:t>в  Україні.</a:t>
            </a:r>
          </a:p>
          <a:p>
            <a:r>
              <a:rPr lang="uk-UA" sz="3600" b="1" i="1" dirty="0">
                <a:solidFill>
                  <a:srgbClr val="C00000"/>
                </a:solidFill>
              </a:rPr>
              <a:t>2. </a:t>
            </a:r>
            <a:r>
              <a:rPr lang="uk-UA" sz="3600" b="1" i="1" dirty="0" smtClean="0">
                <a:solidFill>
                  <a:srgbClr val="C00000"/>
                </a:solidFill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</a:rPr>
              <a:t>Соціальна  </a:t>
            </a:r>
            <a:r>
              <a:rPr lang="uk-UA" sz="3600" b="1" i="1" dirty="0">
                <a:solidFill>
                  <a:srgbClr val="002060"/>
                </a:solidFill>
              </a:rPr>
              <a:t>диференціація  суспільства.</a:t>
            </a:r>
          </a:p>
          <a:p>
            <a:r>
              <a:rPr lang="uk-UA" sz="3600" b="1" i="1" dirty="0" smtClean="0">
                <a:solidFill>
                  <a:srgbClr val="C00000"/>
                </a:solidFill>
              </a:rPr>
              <a:t>3</a:t>
            </a:r>
            <a:r>
              <a:rPr lang="uk-UA" sz="3600" i="1" dirty="0" smtClean="0">
                <a:solidFill>
                  <a:srgbClr val="C00000"/>
                </a:solidFill>
              </a:rPr>
              <a:t>.  </a:t>
            </a:r>
            <a:r>
              <a:rPr lang="uk-UA" sz="3600" b="1" i="1" dirty="0" smtClean="0">
                <a:solidFill>
                  <a:srgbClr val="002060"/>
                </a:solidFill>
              </a:rPr>
              <a:t>Міжнаціональні  </a:t>
            </a:r>
            <a:r>
              <a:rPr lang="uk-UA" sz="3600" b="1" i="1" dirty="0">
                <a:solidFill>
                  <a:srgbClr val="002060"/>
                </a:solidFill>
              </a:rPr>
              <a:t>відносини.</a:t>
            </a:r>
          </a:p>
        </p:txBody>
      </p:sp>
    </p:spTree>
    <p:extLst>
      <p:ext uri="{BB962C8B-B14F-4D97-AF65-F5344CB8AC3E}">
        <p14:creationId xmlns:p14="http://schemas.microsoft.com/office/powerpoint/2010/main" val="65361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1.   Робота в групах.  Аргументи  </a:t>
            </a:r>
            <a:r>
              <a:rPr lang="uk-UA" sz="3200" b="1" dirty="0">
                <a:solidFill>
                  <a:srgbClr val="C00000"/>
                </a:solidFill>
              </a:rPr>
              <a:t>на  </a:t>
            </a:r>
            <a:r>
              <a:rPr lang="uk-UA" sz="3200" b="1" dirty="0" smtClean="0">
                <a:solidFill>
                  <a:srgbClr val="C00000"/>
                </a:solidFill>
              </a:rPr>
              <a:t>картках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61447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</a:rPr>
              <a:t>Завдання №1.</a:t>
            </a:r>
            <a:r>
              <a:rPr lang="uk-UA" sz="2400" i="1" dirty="0"/>
              <a:t> Проаналізуйте  діаграму «Чисельність  населення  України  в  1990 – 2011 рр.»  та  «Кількість  населення  за  регіонами»  та  визначте  аргументи  щодо  складної ситуації  в  демографічній  сфері.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828836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>
                <a:solidFill>
                  <a:srgbClr val="002060"/>
                </a:solidFill>
              </a:rPr>
              <a:t>Завдання</a:t>
            </a:r>
            <a:r>
              <a:rPr lang="ru-RU" sz="2400" b="1" i="1" dirty="0">
                <a:solidFill>
                  <a:srgbClr val="002060"/>
                </a:solidFill>
              </a:rPr>
              <a:t> № 2</a:t>
            </a:r>
            <a:r>
              <a:rPr lang="ru-RU" sz="2400" b="1" i="1" dirty="0" smtClean="0">
                <a:solidFill>
                  <a:srgbClr val="002060"/>
                </a:solidFill>
              </a:rPr>
              <a:t>. </a:t>
            </a:r>
            <a:r>
              <a:rPr lang="ru-RU" sz="2400" i="1" dirty="0" err="1" smtClean="0"/>
              <a:t>Проаналізуйте</a:t>
            </a:r>
            <a:r>
              <a:rPr lang="ru-RU" sz="2400" i="1" dirty="0" smtClean="0"/>
              <a:t>   </a:t>
            </a:r>
            <a:r>
              <a:rPr lang="ru-RU" sz="2400" i="1" dirty="0"/>
              <a:t>текст  </a:t>
            </a:r>
            <a:r>
              <a:rPr lang="ru-RU" sz="2400" i="1" dirty="0" err="1"/>
              <a:t>щодо</a:t>
            </a:r>
            <a:r>
              <a:rPr lang="ru-RU" sz="2400" i="1" dirty="0"/>
              <a:t>  </a:t>
            </a:r>
            <a:r>
              <a:rPr lang="ru-RU" sz="2400" i="1" dirty="0" err="1"/>
              <a:t>демографічних</a:t>
            </a:r>
            <a:r>
              <a:rPr lang="ru-RU" sz="2400" i="1" dirty="0"/>
              <a:t>  </a:t>
            </a:r>
            <a:r>
              <a:rPr lang="ru-RU" sz="2400" i="1" dirty="0" err="1"/>
              <a:t>змін</a:t>
            </a:r>
            <a:r>
              <a:rPr lang="ru-RU" sz="2400" i="1" dirty="0"/>
              <a:t>  та  </a:t>
            </a:r>
            <a:r>
              <a:rPr lang="ru-RU" sz="2400" i="1" dirty="0" err="1"/>
              <a:t>визначте</a:t>
            </a:r>
            <a:r>
              <a:rPr lang="ru-RU" sz="2400" i="1" dirty="0"/>
              <a:t>  2 -3 </a:t>
            </a:r>
            <a:r>
              <a:rPr lang="ru-RU" sz="2400" i="1" dirty="0" err="1"/>
              <a:t>аргументи</a:t>
            </a:r>
            <a:r>
              <a:rPr lang="ru-RU" sz="2400" i="1" dirty="0"/>
              <a:t> </a:t>
            </a:r>
            <a:r>
              <a:rPr lang="ru-RU" sz="2400" i="1" dirty="0" err="1"/>
              <a:t>щодо</a:t>
            </a:r>
            <a:r>
              <a:rPr lang="ru-RU" sz="2400" i="1" dirty="0"/>
              <a:t> проблем  в  </a:t>
            </a:r>
            <a:r>
              <a:rPr lang="ru-RU" sz="2400" i="1" dirty="0" err="1"/>
              <a:t>демографічній</a:t>
            </a:r>
            <a:r>
              <a:rPr lang="ru-RU" sz="2400" i="1" dirty="0"/>
              <a:t>  </a:t>
            </a:r>
            <a:r>
              <a:rPr lang="ru-RU" sz="2400" i="1" dirty="0" err="1"/>
              <a:t>сфері</a:t>
            </a:r>
            <a:r>
              <a:rPr lang="ru-RU" sz="2400" i="1" dirty="0"/>
              <a:t>.</a:t>
            </a:r>
            <a:endParaRPr lang="uk-UA" sz="2400" i="1" dirty="0"/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39552" y="4129551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>
                <a:solidFill>
                  <a:srgbClr val="002060"/>
                </a:solidFill>
              </a:rPr>
              <a:t>Завдання</a:t>
            </a:r>
            <a:r>
              <a:rPr lang="ru-RU" sz="2400" b="1" i="1" dirty="0">
                <a:solidFill>
                  <a:srgbClr val="002060"/>
                </a:solidFill>
              </a:rPr>
              <a:t> №3</a:t>
            </a:r>
            <a:r>
              <a:rPr lang="ru-RU" sz="2400" i="1" dirty="0" smtClean="0"/>
              <a:t>. </a:t>
            </a:r>
            <a:r>
              <a:rPr lang="ru-RU" sz="2400" i="1" dirty="0" err="1" smtClean="0"/>
              <a:t>Проаналізуйте</a:t>
            </a:r>
            <a:r>
              <a:rPr lang="ru-RU" sz="2400" i="1" dirty="0" smtClean="0"/>
              <a:t>  </a:t>
            </a:r>
            <a:r>
              <a:rPr lang="ru-RU" sz="2400" i="1" dirty="0" err="1"/>
              <a:t>дані</a:t>
            </a:r>
            <a:r>
              <a:rPr lang="ru-RU" sz="2400" i="1" dirty="0"/>
              <a:t>  </a:t>
            </a:r>
            <a:r>
              <a:rPr lang="ru-RU" sz="2400" i="1" dirty="0" err="1"/>
              <a:t>перепису</a:t>
            </a:r>
            <a:r>
              <a:rPr lang="ru-RU" sz="2400" i="1" dirty="0"/>
              <a:t>  </a:t>
            </a:r>
            <a:r>
              <a:rPr lang="ru-RU" sz="2400" i="1" dirty="0" err="1"/>
              <a:t>населення</a:t>
            </a:r>
            <a:r>
              <a:rPr lang="ru-RU" sz="2400" i="1" dirty="0"/>
              <a:t>  2001 р.  на  </a:t>
            </a:r>
            <a:r>
              <a:rPr lang="ru-RU" sz="2400" i="1" dirty="0" err="1"/>
              <a:t>стор</a:t>
            </a:r>
            <a:r>
              <a:rPr lang="ru-RU" sz="2400" i="1" dirty="0"/>
              <a:t>. 272 </a:t>
            </a:r>
            <a:r>
              <a:rPr lang="ru-RU" sz="2400" i="1" dirty="0" err="1"/>
              <a:t>підручника</a:t>
            </a:r>
            <a:r>
              <a:rPr lang="ru-RU" sz="2400" i="1" dirty="0"/>
              <a:t> та документ «</a:t>
            </a:r>
            <a:r>
              <a:rPr lang="ru-RU" sz="2400" i="1" dirty="0" err="1"/>
              <a:t>Населення</a:t>
            </a:r>
            <a:r>
              <a:rPr lang="ru-RU" sz="2400" i="1" dirty="0"/>
              <a:t> </a:t>
            </a:r>
            <a:r>
              <a:rPr lang="ru-RU" sz="2400" i="1" dirty="0" err="1"/>
              <a:t>України</a:t>
            </a:r>
            <a:r>
              <a:rPr lang="ru-RU" sz="2400" i="1" dirty="0"/>
              <a:t> в 2018 р</a:t>
            </a:r>
            <a:r>
              <a:rPr lang="ru-RU" sz="2400" i="1" dirty="0" smtClean="0"/>
              <a:t>.» </a:t>
            </a:r>
            <a:r>
              <a:rPr lang="ru-RU" sz="2400" i="1" dirty="0" err="1" smtClean="0"/>
              <a:t>щодо</a:t>
            </a:r>
            <a:r>
              <a:rPr lang="ru-RU" sz="2400" i="1" dirty="0" smtClean="0"/>
              <a:t>  </a:t>
            </a:r>
            <a:r>
              <a:rPr lang="ru-RU" sz="2400" i="1" dirty="0" err="1"/>
              <a:t>скорочення</a:t>
            </a:r>
            <a:r>
              <a:rPr lang="ru-RU" sz="2400" i="1" dirty="0"/>
              <a:t>  </a:t>
            </a:r>
            <a:r>
              <a:rPr lang="ru-RU" sz="2400" i="1" dirty="0" err="1"/>
              <a:t>населення</a:t>
            </a:r>
            <a:r>
              <a:rPr lang="ru-RU" sz="2400" i="1" dirty="0"/>
              <a:t>  </a:t>
            </a:r>
            <a:r>
              <a:rPr lang="ru-RU" sz="2400" i="1" dirty="0" err="1"/>
              <a:t>України</a:t>
            </a:r>
            <a:r>
              <a:rPr lang="ru-RU" sz="2400" i="1" dirty="0"/>
              <a:t>  та  </a:t>
            </a:r>
            <a:r>
              <a:rPr lang="ru-RU" sz="2400" i="1" dirty="0" err="1"/>
              <a:t>визначте</a:t>
            </a:r>
            <a:r>
              <a:rPr lang="ru-RU" sz="2400" i="1" dirty="0"/>
              <a:t>  2 – 3 </a:t>
            </a:r>
            <a:r>
              <a:rPr lang="ru-RU" sz="2400" i="1" dirty="0" err="1"/>
              <a:t>аргументи</a:t>
            </a:r>
            <a:r>
              <a:rPr lang="ru-RU" sz="2400" i="1" dirty="0"/>
              <a:t>  </a:t>
            </a:r>
            <a:r>
              <a:rPr lang="ru-RU" sz="2400" i="1" dirty="0" err="1" smtClean="0"/>
              <a:t>щодо</a:t>
            </a:r>
            <a:r>
              <a:rPr lang="ru-RU" sz="2400" i="1" dirty="0"/>
              <a:t> </a:t>
            </a:r>
            <a:r>
              <a:rPr lang="ru-RU" sz="2400" i="1" dirty="0" err="1"/>
              <a:t>щодо</a:t>
            </a:r>
            <a:r>
              <a:rPr lang="ru-RU" sz="2400" i="1" dirty="0"/>
              <a:t> причин та </a:t>
            </a:r>
            <a:r>
              <a:rPr lang="ru-RU" sz="2400" i="1" dirty="0" err="1"/>
              <a:t>наслідків</a:t>
            </a:r>
            <a:r>
              <a:rPr lang="ru-RU" sz="2400" i="1" dirty="0"/>
              <a:t> </a:t>
            </a:r>
            <a:r>
              <a:rPr lang="ru-RU" sz="2400" i="1" dirty="0" err="1"/>
              <a:t>демографічних</a:t>
            </a:r>
            <a:r>
              <a:rPr lang="ru-RU" sz="2400" i="1" dirty="0"/>
              <a:t> проблем.</a:t>
            </a:r>
            <a:endParaRPr lang="uk-UA" sz="2400" i="1" dirty="0"/>
          </a:p>
        </p:txBody>
      </p:sp>
    </p:spTree>
    <p:extLst>
      <p:ext uri="{BB962C8B-B14F-4D97-AF65-F5344CB8AC3E}">
        <p14:creationId xmlns:p14="http://schemas.microsoft.com/office/powerpoint/2010/main" val="186196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rgbClr val="C00000"/>
                </a:solidFill>
              </a:rPr>
              <a:t>2.                  Індивідуальна  робота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34076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err="1" smtClean="0"/>
              <a:t>Опрацювати</a:t>
            </a:r>
            <a:r>
              <a:rPr lang="ru-RU" sz="2400" i="1" dirty="0" smtClean="0"/>
              <a:t>    </a:t>
            </a:r>
            <a:r>
              <a:rPr lang="ru-RU" sz="2400" i="1" dirty="0"/>
              <a:t>текст  на  </a:t>
            </a:r>
            <a:r>
              <a:rPr lang="ru-RU" sz="2400" i="1" dirty="0" err="1"/>
              <a:t>стор</a:t>
            </a:r>
            <a:r>
              <a:rPr lang="ru-RU" sz="2400" i="1" dirty="0"/>
              <a:t>. 269  </a:t>
            </a:r>
            <a:r>
              <a:rPr lang="ru-RU" sz="2400" i="1" dirty="0" err="1" smtClean="0"/>
              <a:t>підручника</a:t>
            </a:r>
            <a:r>
              <a:rPr lang="ru-RU" sz="2400" i="1" dirty="0" smtClean="0"/>
              <a:t>  та  </a:t>
            </a:r>
            <a:r>
              <a:rPr lang="ru-RU" sz="2400" i="1" dirty="0" err="1"/>
              <a:t>скласти</a:t>
            </a:r>
            <a:r>
              <a:rPr lang="ru-RU" sz="2400" i="1" dirty="0"/>
              <a:t>  </a:t>
            </a:r>
            <a:r>
              <a:rPr lang="ru-RU" sz="2400" i="1" dirty="0" err="1"/>
              <a:t>таблицю</a:t>
            </a:r>
            <a:r>
              <a:rPr lang="ru-RU" sz="2400" i="1" dirty="0"/>
              <a:t> </a:t>
            </a:r>
            <a:r>
              <a:rPr lang="ru-RU" sz="2400" i="1" dirty="0" smtClean="0"/>
              <a:t> </a:t>
            </a:r>
          </a:p>
          <a:p>
            <a:pPr algn="ctr"/>
            <a:r>
              <a:rPr lang="ru-RU" sz="2400" b="1" i="1" dirty="0" smtClean="0"/>
              <a:t>«</a:t>
            </a:r>
            <a:r>
              <a:rPr lang="ru-RU" sz="2400" b="1" i="1" dirty="0" err="1"/>
              <a:t>Соціальна</a:t>
            </a:r>
            <a:r>
              <a:rPr lang="ru-RU" sz="2400" b="1" i="1" dirty="0"/>
              <a:t>  </a:t>
            </a:r>
            <a:r>
              <a:rPr lang="ru-RU" sz="2400" b="1" i="1" dirty="0" err="1"/>
              <a:t>диференціація</a:t>
            </a:r>
            <a:r>
              <a:rPr lang="ru-RU" sz="2400" b="1" i="1" dirty="0"/>
              <a:t>  </a:t>
            </a:r>
            <a:r>
              <a:rPr lang="ru-RU" sz="2400" b="1" i="1" dirty="0" err="1"/>
              <a:t>українського</a:t>
            </a:r>
            <a:r>
              <a:rPr lang="ru-RU" sz="2400" b="1" i="1" dirty="0"/>
              <a:t>  </a:t>
            </a:r>
            <a:r>
              <a:rPr lang="ru-RU" sz="2400" b="1" i="1" dirty="0" err="1"/>
              <a:t>суспільства</a:t>
            </a:r>
            <a:r>
              <a:rPr lang="ru-RU" sz="2400" b="1" i="1" dirty="0"/>
              <a:t>» </a:t>
            </a:r>
            <a:endParaRPr lang="uk-UA" sz="2400" b="1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945068"/>
              </p:ext>
            </p:extLst>
          </p:nvPr>
        </p:nvGraphicFramePr>
        <p:xfrm>
          <a:off x="899593" y="2780928"/>
          <a:ext cx="7344816" cy="36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641"/>
                <a:gridCol w="2789815"/>
                <a:gridCol w="2323360"/>
              </a:tblGrid>
              <a:tr h="111025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Класи</a:t>
                      </a:r>
                      <a:endParaRPr lang="uk-UA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Представники</a:t>
                      </a:r>
                      <a:endParaRPr lang="uk-UA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Кількість</a:t>
                      </a:r>
                      <a:endParaRPr lang="uk-UA" sz="3200" dirty="0"/>
                    </a:p>
                  </a:txBody>
                  <a:tcPr/>
                </a:tc>
              </a:tr>
              <a:tr h="856481"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4800"/>
                    </a:p>
                  </a:txBody>
                  <a:tcPr/>
                </a:tc>
              </a:tr>
              <a:tr h="856481"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</a:tr>
              <a:tr h="856481"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4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4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1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3. Міжнаціональні  відносини 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340768"/>
            <a:ext cx="78488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</a:rPr>
              <a:t>Завдання №1</a:t>
            </a:r>
            <a:r>
              <a:rPr lang="uk-UA" sz="2400" i="1" dirty="0"/>
              <a:t>. </a:t>
            </a:r>
            <a:r>
              <a:rPr lang="uk-UA" sz="2400" b="1" i="1" dirty="0">
                <a:solidFill>
                  <a:srgbClr val="002060"/>
                </a:solidFill>
              </a:rPr>
              <a:t>Робота  в  парах. </a:t>
            </a:r>
            <a:r>
              <a:rPr lang="uk-UA" sz="2400" i="1" dirty="0"/>
              <a:t>Проаналізуйте  статистичну  таблицю  етнічних груп  населення  України  за  переписом  2001 р. (стор.272) та  </a:t>
            </a:r>
            <a:r>
              <a:rPr lang="uk-UA" sz="2400" i="1" dirty="0" smtClean="0"/>
              <a:t>дайте відповідь  </a:t>
            </a:r>
            <a:r>
              <a:rPr lang="uk-UA" sz="2400" i="1" dirty="0"/>
              <a:t>на  запитання</a:t>
            </a:r>
            <a:r>
              <a:rPr lang="uk-UA" sz="2400" i="1" dirty="0" smtClean="0"/>
              <a:t>:</a:t>
            </a:r>
          </a:p>
          <a:p>
            <a:endParaRPr lang="uk-UA" sz="2400" i="1" dirty="0"/>
          </a:p>
          <a:p>
            <a:r>
              <a:rPr lang="uk-UA" sz="2400" i="1" dirty="0">
                <a:solidFill>
                  <a:srgbClr val="002060"/>
                </a:solidFill>
              </a:rPr>
              <a:t>1</a:t>
            </a:r>
            <a:r>
              <a:rPr lang="uk-UA" sz="2400" i="1" dirty="0" smtClean="0">
                <a:solidFill>
                  <a:srgbClr val="002060"/>
                </a:solidFill>
              </a:rPr>
              <a:t>)   Які  </a:t>
            </a:r>
            <a:r>
              <a:rPr lang="uk-UA" sz="2400" i="1" dirty="0">
                <a:solidFill>
                  <a:srgbClr val="002060"/>
                </a:solidFill>
              </a:rPr>
              <a:t>нації  та  народи  є  найбільш  численними</a:t>
            </a:r>
            <a:r>
              <a:rPr lang="uk-UA" sz="2400" i="1" dirty="0" smtClean="0">
                <a:solidFill>
                  <a:srgbClr val="002060"/>
                </a:solidFill>
              </a:rPr>
              <a:t>?</a:t>
            </a:r>
          </a:p>
          <a:p>
            <a:endParaRPr lang="uk-UA" sz="2400" i="1" dirty="0">
              <a:solidFill>
                <a:srgbClr val="002060"/>
              </a:solidFill>
            </a:endParaRPr>
          </a:p>
          <a:p>
            <a:r>
              <a:rPr lang="uk-UA" sz="2400" i="1" dirty="0">
                <a:solidFill>
                  <a:srgbClr val="002060"/>
                </a:solidFill>
              </a:rPr>
              <a:t>2</a:t>
            </a:r>
            <a:r>
              <a:rPr lang="uk-UA" sz="2400" i="1" dirty="0" smtClean="0">
                <a:solidFill>
                  <a:srgbClr val="002060"/>
                </a:solidFill>
              </a:rPr>
              <a:t>)   Який  </a:t>
            </a:r>
            <a:r>
              <a:rPr lang="uk-UA" sz="2400" i="1" dirty="0">
                <a:solidFill>
                  <a:srgbClr val="002060"/>
                </a:solidFill>
              </a:rPr>
              <a:t>відсоток  складають  українці</a:t>
            </a:r>
            <a:r>
              <a:rPr lang="uk-UA" sz="2400" i="1" dirty="0" smtClean="0">
                <a:solidFill>
                  <a:srgbClr val="002060"/>
                </a:solidFill>
              </a:rPr>
              <a:t>?</a:t>
            </a:r>
          </a:p>
          <a:p>
            <a:r>
              <a:rPr lang="uk-UA" sz="2400" i="1" dirty="0" smtClean="0">
                <a:solidFill>
                  <a:srgbClr val="002060"/>
                </a:solidFill>
              </a:rPr>
              <a:t> </a:t>
            </a:r>
            <a:endParaRPr lang="uk-UA" sz="2400" i="1" dirty="0">
              <a:solidFill>
                <a:srgbClr val="002060"/>
              </a:solidFill>
            </a:endParaRPr>
          </a:p>
          <a:p>
            <a:r>
              <a:rPr lang="uk-UA" sz="2400" i="1" dirty="0">
                <a:solidFill>
                  <a:srgbClr val="002060"/>
                </a:solidFill>
              </a:rPr>
              <a:t>3</a:t>
            </a:r>
            <a:r>
              <a:rPr lang="uk-UA" sz="2400" i="1" dirty="0" smtClean="0">
                <a:solidFill>
                  <a:srgbClr val="002060"/>
                </a:solidFill>
              </a:rPr>
              <a:t>)   Порівняйте  </a:t>
            </a:r>
            <a:r>
              <a:rPr lang="uk-UA" sz="2400" i="1" dirty="0">
                <a:solidFill>
                  <a:srgbClr val="002060"/>
                </a:solidFill>
              </a:rPr>
              <a:t>кількість  росіян  за  переписами  1989 та 2001 рр.?</a:t>
            </a:r>
          </a:p>
        </p:txBody>
      </p:sp>
    </p:spTree>
    <p:extLst>
      <p:ext uri="{BB962C8B-B14F-4D97-AF65-F5344CB8AC3E}">
        <p14:creationId xmlns:p14="http://schemas.microsoft.com/office/powerpoint/2010/main" val="16182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748883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>
                <a:solidFill>
                  <a:srgbClr val="002060"/>
                </a:solidFill>
              </a:rPr>
              <a:t>Завдання</a:t>
            </a:r>
            <a:r>
              <a:rPr lang="ru-RU" sz="2800" b="1" i="1" dirty="0">
                <a:solidFill>
                  <a:srgbClr val="002060"/>
                </a:solidFill>
              </a:rPr>
              <a:t> №2. </a:t>
            </a:r>
            <a:r>
              <a:rPr lang="ru-RU" sz="2800" b="1" i="1" dirty="0" smtClean="0">
                <a:solidFill>
                  <a:srgbClr val="002060"/>
                </a:solidFill>
              </a:rPr>
              <a:t> Робота  в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малих</a:t>
            </a:r>
            <a:r>
              <a:rPr lang="ru-RU" sz="2800" b="1" i="1" dirty="0" smtClean="0">
                <a:solidFill>
                  <a:srgbClr val="002060"/>
                </a:solidFill>
              </a:rPr>
              <a:t>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групах</a:t>
            </a:r>
            <a:r>
              <a:rPr lang="ru-RU" sz="2800" b="1" i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400" i="1" dirty="0" smtClean="0"/>
          </a:p>
          <a:p>
            <a:r>
              <a:rPr lang="ru-RU" sz="3200" i="1" dirty="0" err="1" smtClean="0"/>
              <a:t>Уявіть</a:t>
            </a:r>
            <a:r>
              <a:rPr lang="ru-RU" sz="3200" i="1" dirty="0" smtClean="0"/>
              <a:t>  себе  </a:t>
            </a:r>
            <a:r>
              <a:rPr lang="ru-RU" sz="3200" i="1" dirty="0" err="1" smtClean="0"/>
              <a:t>представниками</a:t>
            </a:r>
            <a:r>
              <a:rPr lang="ru-RU" sz="3200" i="1" dirty="0" smtClean="0"/>
              <a:t>  </a:t>
            </a:r>
            <a:r>
              <a:rPr lang="ru-RU" sz="3200" i="1" dirty="0" err="1" smtClean="0"/>
              <a:t>окремої</a:t>
            </a:r>
            <a:r>
              <a:rPr lang="ru-RU" sz="3200" i="1" dirty="0" smtClean="0"/>
              <a:t>  </a:t>
            </a:r>
            <a:r>
              <a:rPr lang="ru-RU" sz="3200" i="1" dirty="0" err="1" smtClean="0"/>
              <a:t>національності</a:t>
            </a:r>
            <a:r>
              <a:rPr lang="ru-RU" sz="3200" i="1" dirty="0" smtClean="0"/>
              <a:t>.</a:t>
            </a:r>
          </a:p>
          <a:p>
            <a:r>
              <a:rPr lang="ru-RU" sz="3200" i="1" dirty="0" err="1" smtClean="0"/>
              <a:t>Опрацюйте</a:t>
            </a:r>
            <a:r>
              <a:rPr lang="ru-RU" sz="3200" i="1" dirty="0" smtClean="0"/>
              <a:t>  </a:t>
            </a:r>
            <a:r>
              <a:rPr lang="ru-RU" sz="3200" i="1" dirty="0"/>
              <a:t>документ </a:t>
            </a:r>
            <a:r>
              <a:rPr lang="ru-RU" sz="3200" i="1" dirty="0" smtClean="0"/>
              <a:t> </a:t>
            </a:r>
            <a:r>
              <a:rPr lang="ru-RU" sz="3200" i="1" dirty="0" err="1" smtClean="0"/>
              <a:t>підручника</a:t>
            </a:r>
            <a:r>
              <a:rPr lang="ru-RU" sz="3200" i="1" dirty="0" smtClean="0"/>
              <a:t>  «З </a:t>
            </a:r>
            <a:r>
              <a:rPr lang="ru-RU" sz="3200" i="1" dirty="0" err="1"/>
              <a:t>Декларації</a:t>
            </a:r>
            <a:r>
              <a:rPr lang="ru-RU" sz="3200" i="1" dirty="0"/>
              <a:t> прав  </a:t>
            </a:r>
            <a:r>
              <a:rPr lang="ru-RU" sz="3200" i="1" dirty="0" err="1"/>
              <a:t>національностей</a:t>
            </a:r>
            <a:r>
              <a:rPr lang="ru-RU" sz="3200" i="1" dirty="0"/>
              <a:t>» (</a:t>
            </a:r>
            <a:r>
              <a:rPr lang="ru-RU" sz="3200" i="1" dirty="0" err="1"/>
              <a:t>стор</a:t>
            </a:r>
            <a:r>
              <a:rPr lang="ru-RU" sz="3200" i="1" dirty="0"/>
              <a:t>. 272</a:t>
            </a:r>
            <a:r>
              <a:rPr lang="ru-RU" sz="3200" i="1" dirty="0" smtClean="0"/>
              <a:t>).</a:t>
            </a:r>
          </a:p>
          <a:p>
            <a:r>
              <a:rPr lang="ru-RU" sz="3200" i="1" dirty="0" err="1" smtClean="0"/>
              <a:t>Підготуйте</a:t>
            </a:r>
            <a:r>
              <a:rPr lang="ru-RU" sz="3200" i="1" dirty="0" smtClean="0"/>
              <a:t>  </a:t>
            </a:r>
            <a:r>
              <a:rPr lang="ru-RU" sz="3200" i="1" dirty="0" err="1"/>
              <a:t>взаємні</a:t>
            </a:r>
            <a:r>
              <a:rPr lang="ru-RU" sz="3200" i="1" dirty="0"/>
              <a:t>  </a:t>
            </a:r>
            <a:r>
              <a:rPr lang="ru-RU" sz="3200" i="1" dirty="0" err="1" smtClean="0"/>
              <a:t>питання</a:t>
            </a:r>
            <a:r>
              <a:rPr lang="ru-RU" sz="3200" i="1" dirty="0" smtClean="0"/>
              <a:t>.</a:t>
            </a:r>
            <a:endParaRPr lang="uk-UA" sz="3200" i="1" dirty="0"/>
          </a:p>
        </p:txBody>
      </p:sp>
    </p:spTree>
    <p:extLst>
      <p:ext uri="{BB962C8B-B14F-4D97-AF65-F5344CB8AC3E}">
        <p14:creationId xmlns:p14="http://schemas.microsoft.com/office/powerpoint/2010/main" val="168222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1613</TotalTime>
  <Words>659</Words>
  <Application>Microsoft Office PowerPoint</Application>
  <PresentationFormat>Экран (4:3)</PresentationFormat>
  <Paragraphs>85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«Населення  України  в  умовах  незалежності»</vt:lpstr>
      <vt:lpstr>Презентация PowerPoint</vt:lpstr>
      <vt:lpstr>Презентация PowerPoint</vt:lpstr>
      <vt:lpstr>Актуалізація</vt:lpstr>
      <vt:lpstr>Презентация PowerPoint</vt:lpstr>
      <vt:lpstr>Презентация PowerPoint</vt:lpstr>
      <vt:lpstr>2.                  Індивідуальна  робота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Як би ви продовжили фразу?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</dc:title>
  <dc:creator>Vadim</dc:creator>
  <cp:lastModifiedBy>Vadim</cp:lastModifiedBy>
  <cp:revision>29</cp:revision>
  <dcterms:created xsi:type="dcterms:W3CDTF">2013-06-28T16:41:56Z</dcterms:created>
  <dcterms:modified xsi:type="dcterms:W3CDTF">2018-11-22T17:55:56Z</dcterms:modified>
</cp:coreProperties>
</file>