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79" r:id="rId2"/>
    <p:sldId id="256" r:id="rId3"/>
    <p:sldId id="263" r:id="rId4"/>
    <p:sldId id="258" r:id="rId5"/>
    <p:sldId id="261" r:id="rId6"/>
    <p:sldId id="259" r:id="rId7"/>
    <p:sldId id="260" r:id="rId8"/>
    <p:sldId id="264" r:id="rId9"/>
    <p:sldId id="265" r:id="rId10"/>
    <p:sldId id="266" r:id="rId11"/>
    <p:sldId id="267" r:id="rId12"/>
    <p:sldId id="277" r:id="rId13"/>
    <p:sldId id="278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996-D2E5-461E-9D8D-6C7829C84CAE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1746-B2E1-475D-BE00-5B2304BF06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996-D2E5-461E-9D8D-6C7829C84CAE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1746-B2E1-475D-BE00-5B2304BF06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996-D2E5-461E-9D8D-6C7829C84CAE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1746-B2E1-475D-BE00-5B2304BF06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996-D2E5-461E-9D8D-6C7829C84CAE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1746-B2E1-475D-BE00-5B2304BF06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996-D2E5-461E-9D8D-6C7829C84CAE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1746-B2E1-475D-BE00-5B2304BF06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996-D2E5-461E-9D8D-6C7829C84CAE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1746-B2E1-475D-BE00-5B2304BF06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996-D2E5-461E-9D8D-6C7829C84CAE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1746-B2E1-475D-BE00-5B2304BF06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996-D2E5-461E-9D8D-6C7829C84CAE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1746-B2E1-475D-BE00-5B2304BF06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996-D2E5-461E-9D8D-6C7829C84CAE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1746-B2E1-475D-BE00-5B2304BF06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996-D2E5-461E-9D8D-6C7829C84CAE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E1746-B2E1-475D-BE00-5B2304BF06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996-D2E5-461E-9D8D-6C7829C84CAE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84E1746-B2E1-475D-BE00-5B2304BF06A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8A33996-D2E5-461E-9D8D-6C7829C84CAE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84E1746-B2E1-475D-BE00-5B2304BF06A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631751"/>
            <a:ext cx="3672408" cy="25202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620688"/>
            <a:ext cx="3888432" cy="25313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3728" y="3501008"/>
            <a:ext cx="468052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50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305800" cy="1143000"/>
          </a:xfrm>
        </p:spPr>
        <p:txBody>
          <a:bodyPr/>
          <a:lstStyle/>
          <a:p>
            <a:pPr algn="ctr"/>
            <a:r>
              <a:rPr lang="uk-UA" dirty="0" smtClean="0"/>
              <a:t>Хотинська фортеця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844823"/>
            <a:ext cx="7617445" cy="4706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54459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3528" y="332656"/>
            <a:ext cx="8085584" cy="2664296"/>
          </a:xfrm>
        </p:spPr>
        <p:txBody>
          <a:bodyPr/>
          <a:lstStyle/>
          <a:p>
            <a:r>
              <a:rPr lang="uk-UA" dirty="0" smtClean="0"/>
              <a:t>Не раз Хотин ставав ареною кривавих боїв. Невипадково тут, на березі Дністра, у </a:t>
            </a:r>
            <a:r>
              <a:rPr lang="uk-UA" dirty="0" err="1" smtClean="0"/>
              <a:t>др</a:t>
            </a:r>
            <a:r>
              <a:rPr lang="uk-UA" dirty="0" smtClean="0"/>
              <a:t>. п. 13 століття розпочато будівництво кам'яної фортеці, яка стала одним із найпотужніших укріплень Східної Європи. 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275" y="2492896"/>
            <a:ext cx="6375648" cy="4257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640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8304"/>
            <a:ext cx="8229600" cy="2952328"/>
          </a:xfrm>
        </p:spPr>
        <p:txBody>
          <a:bodyPr/>
          <a:lstStyle/>
          <a:p>
            <a:pPr algn="just"/>
            <a:r>
              <a:rPr lang="uk-UA" dirty="0" smtClean="0">
                <a:latin typeface="Arial" panose="020B0604020202020204" pitchFamily="34" charset="0"/>
                <a:cs typeface="Arial" panose="020B0604020202020204" pitchFamily="34" charset="0"/>
              </a:rPr>
              <a:t>Козацька рада 17 червня 1621 року в урочищі Суха Діброва ухвалила взяти участь у боротьбі проти Туреччини і вислала у Варшаву делегацію на чолі з гетьманом Петром Конашевичем, щоб за свою участь у боротьбі забезпечити деякі привілеї для козацтва та права для Православної церкви в Україні.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3090632"/>
            <a:ext cx="6696744" cy="359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37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363272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1621р. – Хотинська битва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3394720" cy="5271864"/>
          </a:xfrm>
        </p:spPr>
        <p:txBody>
          <a:bodyPr>
            <a:normAutofit fontScale="92500"/>
          </a:bodyPr>
          <a:lstStyle/>
          <a:p>
            <a:r>
              <a:rPr lang="uk-UA" dirty="0" smtClean="0"/>
              <a:t>…</a:t>
            </a:r>
            <a:r>
              <a:rPr lang="uk-UA" sz="3200" b="1" dirty="0" smtClean="0"/>
              <a:t>на полях Хотинської війни вирішувалася не лише доля Речі Посполитої, але й, значною мірою,  доля християнської цивілізації.</a:t>
            </a:r>
            <a:endParaRPr lang="en-US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1384412"/>
            <a:ext cx="5112568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24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11"/>
            <a:ext cx="9178386" cy="6881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09367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2562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624736"/>
          </a:xfrm>
        </p:spPr>
        <p:txBody>
          <a:bodyPr>
            <a:normAutofit fontScale="92500" lnSpcReduction="20000"/>
          </a:bodyPr>
          <a:lstStyle/>
          <a:p>
            <a:r>
              <a:rPr lang="uk-UA" sz="3200" b="1" dirty="0">
                <a:solidFill>
                  <a:schemeClr val="accent1">
                    <a:lumMod val="75000"/>
                  </a:schemeClr>
                </a:solidFill>
              </a:rPr>
              <a:t>Відзначився</a:t>
            </a:r>
            <a:r>
              <a:rPr lang="uk-UA" sz="3200" dirty="0"/>
              <a:t>  </a:t>
            </a:r>
            <a:endParaRPr lang="en-US" sz="3200" dirty="0" smtClean="0"/>
          </a:p>
          <a:p>
            <a:pPr marL="0" indent="0" algn="ctr">
              <a:buNone/>
            </a:pPr>
            <a:r>
              <a:rPr lang="uk-UA" sz="3200" dirty="0" smtClean="0"/>
              <a:t>хоробрістю</a:t>
            </a:r>
            <a:r>
              <a:rPr lang="uk-UA" sz="3200" dirty="0"/>
              <a:t>, </a:t>
            </a:r>
            <a:r>
              <a:rPr lang="uk-UA" sz="3200" dirty="0" smtClean="0"/>
              <a:t>дипломатичністю;</a:t>
            </a:r>
            <a:endParaRPr lang="uk-UA" sz="3200" dirty="0"/>
          </a:p>
          <a:p>
            <a:r>
              <a:rPr lang="uk-UA" sz="3200" b="1" dirty="0">
                <a:solidFill>
                  <a:schemeClr val="accent1">
                    <a:lumMod val="75000"/>
                  </a:schemeClr>
                </a:solidFill>
              </a:rPr>
              <a:t>Вимагав</a:t>
            </a:r>
            <a:r>
              <a:rPr lang="uk-UA" sz="3200" dirty="0"/>
              <a:t> </a:t>
            </a:r>
            <a:endParaRPr lang="en-US" sz="3200" dirty="0" smtClean="0"/>
          </a:p>
          <a:p>
            <a:pPr marL="0" indent="0" algn="ctr">
              <a:buNone/>
            </a:pPr>
            <a:r>
              <a:rPr lang="uk-UA" sz="3200" dirty="0" smtClean="0"/>
              <a:t>визнання </a:t>
            </a:r>
            <a:r>
              <a:rPr lang="uk-UA" sz="3200" dirty="0"/>
              <a:t>православної церкви і надання їй </a:t>
            </a:r>
            <a:r>
              <a:rPr lang="uk-UA" sz="3200" dirty="0" smtClean="0"/>
              <a:t>прав;</a:t>
            </a:r>
            <a:endParaRPr lang="uk-UA" sz="3200" dirty="0"/>
          </a:p>
          <a:p>
            <a:r>
              <a:rPr lang="uk-UA" sz="3200" b="1" dirty="0">
                <a:solidFill>
                  <a:schemeClr val="accent1">
                    <a:lumMod val="75000"/>
                  </a:schemeClr>
                </a:solidFill>
              </a:rPr>
              <a:t>Упорядкував</a:t>
            </a:r>
            <a:r>
              <a:rPr lang="uk-UA" sz="3200" dirty="0"/>
              <a:t> </a:t>
            </a:r>
            <a:endParaRPr lang="en-US" sz="3200" dirty="0" smtClean="0"/>
          </a:p>
          <a:p>
            <a:pPr marL="0" indent="0" algn="ctr">
              <a:buNone/>
            </a:pPr>
            <a:r>
              <a:rPr lang="uk-UA" sz="3200" dirty="0" smtClean="0"/>
              <a:t>козацьке </a:t>
            </a:r>
            <a:r>
              <a:rPr lang="uk-UA" sz="3200" dirty="0"/>
              <a:t>військо, створивши дисципліновану </a:t>
            </a:r>
            <a:r>
              <a:rPr lang="uk-UA" sz="3200" dirty="0" smtClean="0"/>
              <a:t>армію;</a:t>
            </a:r>
            <a:endParaRPr lang="uk-UA" sz="3200" dirty="0"/>
          </a:p>
          <a:p>
            <a:r>
              <a:rPr lang="uk-UA" sz="3200" b="1" dirty="0">
                <a:solidFill>
                  <a:schemeClr val="accent1">
                    <a:lumMod val="75000"/>
                  </a:schemeClr>
                </a:solidFill>
              </a:rPr>
              <a:t>Очолив </a:t>
            </a:r>
            <a:endParaRPr lang="en-US" sz="32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uk-UA" sz="3200" dirty="0" smtClean="0"/>
              <a:t>козацьку </a:t>
            </a:r>
            <a:r>
              <a:rPr lang="uk-UA" sz="3200" dirty="0"/>
              <a:t>армію у битві під </a:t>
            </a:r>
            <a:r>
              <a:rPr lang="uk-UA" sz="3200" dirty="0" err="1" smtClean="0"/>
              <a:t>Хотином</a:t>
            </a:r>
            <a:r>
              <a:rPr lang="uk-UA" sz="3200" dirty="0" smtClean="0"/>
              <a:t>;</a:t>
            </a:r>
            <a:endParaRPr lang="uk-UA" sz="3200" dirty="0"/>
          </a:p>
          <a:p>
            <a:r>
              <a:rPr lang="uk-UA" sz="3200" b="1" dirty="0">
                <a:solidFill>
                  <a:schemeClr val="accent1">
                    <a:lumMod val="75000"/>
                  </a:schemeClr>
                </a:solidFill>
              </a:rPr>
              <a:t>Здійснив</a:t>
            </a:r>
            <a:r>
              <a:rPr lang="uk-UA" sz="3200" dirty="0"/>
              <a:t> </a:t>
            </a:r>
            <a:endParaRPr lang="en-US" sz="3200" dirty="0" smtClean="0"/>
          </a:p>
          <a:p>
            <a:pPr marL="0" indent="0" algn="ctr">
              <a:buNone/>
            </a:pPr>
            <a:r>
              <a:rPr lang="uk-UA" sz="3200" dirty="0" smtClean="0"/>
              <a:t>декілька </a:t>
            </a:r>
            <a:r>
              <a:rPr lang="uk-UA" sz="3200" dirty="0"/>
              <a:t>переможних походів проти Османської імперії, Кримського ханства, Московської </a:t>
            </a:r>
            <a:r>
              <a:rPr lang="uk-UA" sz="3200" dirty="0" smtClean="0"/>
              <a:t>держави;</a:t>
            </a:r>
            <a:endParaRPr lang="uk-UA" sz="3200" dirty="0"/>
          </a:p>
          <a:p>
            <a:r>
              <a:rPr lang="uk-UA" sz="3200" b="1" dirty="0">
                <a:solidFill>
                  <a:schemeClr val="accent1">
                    <a:lumMod val="75000"/>
                  </a:schemeClr>
                </a:solidFill>
              </a:rPr>
              <a:t>Відстоював</a:t>
            </a:r>
            <a:r>
              <a:rPr lang="uk-UA" sz="3200" dirty="0"/>
              <a:t> </a:t>
            </a:r>
            <a:endParaRPr lang="en-US" sz="3200" dirty="0" smtClean="0"/>
          </a:p>
          <a:p>
            <a:pPr marL="0" indent="0" algn="ctr">
              <a:buNone/>
            </a:pPr>
            <a:r>
              <a:rPr lang="uk-UA" sz="3200" dirty="0" smtClean="0"/>
              <a:t>козацькі </a:t>
            </a:r>
            <a:r>
              <a:rPr lang="uk-UA" sz="3200" dirty="0"/>
              <a:t>права та </a:t>
            </a:r>
            <a:r>
              <a:rPr lang="uk-UA" sz="3200" dirty="0" smtClean="0"/>
              <a:t>привілеї.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36208093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91264" cy="1008112"/>
          </a:xfrm>
        </p:spPr>
        <p:txBody>
          <a:bodyPr>
            <a:noAutofit/>
          </a:bodyPr>
          <a:lstStyle/>
          <a:p>
            <a:pPr algn="ctr"/>
            <a:r>
              <a:rPr lang="uk-UA" sz="6600" dirty="0" smtClean="0"/>
              <a:t>Домашнє завдання</a:t>
            </a:r>
            <a:endParaRPr lang="en-US" sz="66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611560" y="2468880"/>
            <a:ext cx="8229600" cy="2832328"/>
          </a:xfrm>
        </p:spPr>
        <p:txBody>
          <a:bodyPr>
            <a:normAutofit/>
          </a:bodyPr>
          <a:lstStyle/>
          <a:p>
            <a:r>
              <a:rPr lang="uk-UA" sz="4000" dirty="0" smtClean="0"/>
              <a:t>Вивчити § 12.</a:t>
            </a:r>
          </a:p>
          <a:p>
            <a:r>
              <a:rPr lang="uk-UA" sz="4000" dirty="0" smtClean="0"/>
              <a:t>Заповнити контурну карту.</a:t>
            </a:r>
          </a:p>
          <a:p>
            <a:r>
              <a:rPr lang="uk-UA" sz="4000" dirty="0" smtClean="0"/>
              <a:t>Скласти історичний портрет </a:t>
            </a:r>
            <a:r>
              <a:rPr lang="en-US" sz="4000" dirty="0" smtClean="0"/>
              <a:t>    </a:t>
            </a:r>
            <a:r>
              <a:rPr lang="uk-UA" sz="4000" dirty="0" smtClean="0"/>
              <a:t>П. Конашевича-Сагайдачного.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4838648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Як </a:t>
            </a:r>
            <a:r>
              <a:rPr lang="ru-RU" b="1" dirty="0" err="1"/>
              <a:t>скласти</a:t>
            </a:r>
            <a:r>
              <a:rPr lang="ru-RU" b="1" dirty="0"/>
              <a:t> </a:t>
            </a:r>
            <a:r>
              <a:rPr lang="ru-RU" b="1" dirty="0" err="1"/>
              <a:t>історичний</a:t>
            </a:r>
            <a:r>
              <a:rPr lang="ru-RU" b="1" dirty="0"/>
              <a:t> портрет?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5616624"/>
          </a:xfrm>
        </p:spPr>
        <p:txBody>
          <a:bodyPr>
            <a:normAutofit fontScale="85000" lnSpcReduction="10000"/>
          </a:bodyPr>
          <a:lstStyle/>
          <a:p>
            <a:r>
              <a:rPr lang="uk-UA" dirty="0"/>
              <a:t> </a:t>
            </a:r>
            <a:r>
              <a:rPr lang="uk-UA" dirty="0" smtClean="0"/>
              <a:t>  1</a:t>
            </a:r>
            <a:r>
              <a:rPr lang="uk-UA" dirty="0"/>
              <a:t>. Як відбувалося становлення особистості історичного діяча?</a:t>
            </a:r>
            <a:endParaRPr lang="en-US" dirty="0"/>
          </a:p>
          <a:p>
            <a:r>
              <a:rPr lang="uk-UA" dirty="0"/>
              <a:t>     	1.1. Де і коли він народився?</a:t>
            </a:r>
            <a:endParaRPr lang="en-US" dirty="0"/>
          </a:p>
          <a:p>
            <a:r>
              <a:rPr lang="uk-UA" dirty="0"/>
              <a:t>     	1.2. Де і в яких умовах жив, зростав, виховувався?</a:t>
            </a:r>
            <a:endParaRPr lang="en-US" dirty="0"/>
          </a:p>
          <a:p>
            <a:r>
              <a:rPr lang="uk-UA" dirty="0"/>
              <a:t>     	1.3. Як формувалися його погляди?</a:t>
            </a:r>
            <a:endParaRPr lang="en-US" dirty="0"/>
          </a:p>
          <a:p>
            <a:r>
              <a:rPr lang="uk-UA" dirty="0"/>
              <a:t>2. Особисті якості й риси характеру.</a:t>
            </a:r>
            <a:endParaRPr lang="en-US" dirty="0"/>
          </a:p>
          <a:p>
            <a:r>
              <a:rPr lang="uk-UA" dirty="0"/>
              <a:t>     	2.1. Як особисті якості діяча впливали на його діяльність?</a:t>
            </a:r>
            <a:endParaRPr lang="en-US" dirty="0"/>
          </a:p>
          <a:p>
            <a:r>
              <a:rPr lang="uk-UA" dirty="0"/>
              <a:t>     	2.2. Які з його особистих якостей вам подобаються, а які ні?</a:t>
            </a:r>
            <a:endParaRPr lang="en-US" dirty="0"/>
          </a:p>
          <a:p>
            <a:r>
              <a:rPr lang="uk-UA" dirty="0"/>
              <a:t>3. Діяльність історичного діяча.</a:t>
            </a:r>
            <a:endParaRPr lang="en-US" dirty="0"/>
          </a:p>
          <a:p>
            <a:r>
              <a:rPr lang="uk-UA" dirty="0"/>
              <a:t>     	3.1. Схарактеризуйте основні справи його життя.</a:t>
            </a:r>
            <a:endParaRPr lang="en-US" dirty="0"/>
          </a:p>
          <a:p>
            <a:r>
              <a:rPr lang="uk-UA" dirty="0"/>
              <a:t>     	3.2. Які успіхи й невдачі були в його справах?</a:t>
            </a:r>
            <a:endParaRPr lang="en-US" dirty="0"/>
          </a:p>
          <a:p>
            <a:r>
              <a:rPr lang="uk-UA" dirty="0"/>
              <a:t>     	3.3. Якими були наслідки його діяльності: а) для сучасників; б) для нащадків.</a:t>
            </a:r>
            <a:endParaRPr lang="en-US" dirty="0"/>
          </a:p>
          <a:p>
            <a:r>
              <a:rPr lang="uk-UA" dirty="0"/>
              <a:t>     	3.4. За що людство пам'ятає цю людину?</a:t>
            </a:r>
            <a:endParaRPr lang="en-US" dirty="0"/>
          </a:p>
          <a:p>
            <a:r>
              <a:rPr lang="uk-UA" dirty="0"/>
              <a:t>4. Яке ваше особисте ставлення до історичного діяча</a:t>
            </a:r>
            <a:r>
              <a:rPr lang="uk-UA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0724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4663"/>
            <a:ext cx="7851648" cy="3374179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Доба героїчних походів козацтва. Хотинська війна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7" t="34345" r="8060" b="25553"/>
          <a:stretch/>
        </p:blipFill>
        <p:spPr bwMode="auto">
          <a:xfrm>
            <a:off x="251698" y="3778843"/>
            <a:ext cx="8352281" cy="2884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34451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pPr algn="ctr"/>
            <a:r>
              <a:rPr lang="uk-UA" dirty="0" smtClean="0"/>
              <a:t>Нові поняття</a:t>
            </a:r>
            <a:endParaRPr lang="en-US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39552" y="1628800"/>
            <a:ext cx="8147248" cy="4695800"/>
          </a:xfrm>
        </p:spPr>
        <p:txBody>
          <a:bodyPr>
            <a:normAutofit lnSpcReduction="10000"/>
          </a:bodyPr>
          <a:lstStyle/>
          <a:p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Ясир</a:t>
            </a:r>
            <a:r>
              <a:rPr lang="uk-UA" dirty="0"/>
              <a:t> - бранці, яких захоплювали турки й татари під час нападів на українські, російські й польські землі.</a:t>
            </a:r>
          </a:p>
          <a:p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Гарем</a:t>
            </a:r>
            <a:r>
              <a:rPr lang="uk-UA" dirty="0"/>
              <a:t> – жіноче приміщення в будинку мусульманина, де утримувалися жінки і наложниці господаря.</a:t>
            </a:r>
          </a:p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Яничари</a:t>
            </a:r>
            <a:r>
              <a:rPr lang="uk-UA" dirty="0" smtClean="0"/>
              <a:t> </a:t>
            </a:r>
            <a:r>
              <a:rPr lang="uk-UA" dirty="0"/>
              <a:t>– привілейована піхота в турецькій армії, що поповнювалася примусовим набором хлопчиків підданих – християн, які виховувалися для військової служби.</a:t>
            </a:r>
          </a:p>
          <a:p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Галера</a:t>
            </a:r>
            <a:r>
              <a:rPr lang="uk-UA" dirty="0"/>
              <a:t> – назва великого веслового військового судна в Османській імперії.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3245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73" y="1231895"/>
            <a:ext cx="8804415" cy="5376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825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83" y="0"/>
            <a:ext cx="91603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607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Морський бій козаків з турками</a:t>
            </a:r>
            <a:endParaRPr lang="uk-UA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65354"/>
            <a:ext cx="759392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34759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404664"/>
            <a:ext cx="8305800" cy="1143000"/>
          </a:xfrm>
        </p:spPr>
        <p:txBody>
          <a:bodyPr/>
          <a:lstStyle/>
          <a:p>
            <a:pPr algn="ctr"/>
            <a:r>
              <a:rPr lang="uk-UA" b="1" dirty="0"/>
              <a:t>Взяття </a:t>
            </a:r>
            <a:r>
              <a:rPr lang="uk-UA" b="1" dirty="0" smtClean="0"/>
              <a:t>Кафи 1616 р. </a:t>
            </a:r>
            <a:endParaRPr lang="en-US" b="1" dirty="0"/>
          </a:p>
        </p:txBody>
      </p:sp>
      <p:pic>
        <p:nvPicPr>
          <p:cNvPr id="3" name="Рисунок 2" descr="Взяття Кафи. Художник Артур Оленов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8025680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05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88724"/>
            <a:ext cx="4680520" cy="5091881"/>
          </a:xfrm>
        </p:spPr>
        <p:txBody>
          <a:bodyPr>
            <a:normAutofit/>
          </a:bodyPr>
          <a:lstStyle/>
          <a:p>
            <a:pPr algn="ctr"/>
            <a:r>
              <a:rPr lang="uk-UA" sz="5400" dirty="0" smtClean="0"/>
              <a:t>Чим уславив своє ім'я гетьман Петро Конашевич-Сагайдачний?</a:t>
            </a:r>
            <a:br>
              <a:rPr lang="uk-UA" sz="5400" dirty="0" smtClean="0"/>
            </a:br>
            <a:r>
              <a:rPr lang="uk-UA" sz="5400" dirty="0" smtClean="0"/>
              <a:t>(1577-1622рр.)</a:t>
            </a:r>
            <a:endParaRPr lang="en-US" sz="5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500" y="980728"/>
            <a:ext cx="3583384" cy="5349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31830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3448" cy="3877040"/>
          </a:xfrm>
        </p:spPr>
        <p:txBody>
          <a:bodyPr>
            <a:normAutofit/>
          </a:bodyPr>
          <a:lstStyle/>
          <a:p>
            <a:pPr algn="ctr"/>
            <a:r>
              <a:rPr lang="uk-UA" sz="8000" dirty="0" smtClean="0"/>
              <a:t>Якою була роль козаків у Хотинській війні?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5031215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ік">
  <a:themeElements>
    <a:clrScheme name="Поті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і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і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446</TotalTime>
  <Words>300</Words>
  <Application>Microsoft Office PowerPoint</Application>
  <PresentationFormat>Экран (4:3)</PresentationFormat>
  <Paragraphs>45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Constantia</vt:lpstr>
      <vt:lpstr>Wingdings 2</vt:lpstr>
      <vt:lpstr>Потік</vt:lpstr>
      <vt:lpstr>Презентация PowerPoint</vt:lpstr>
      <vt:lpstr>Доба героїчних походів козацтва. Хотинська війна</vt:lpstr>
      <vt:lpstr>Нові поняття</vt:lpstr>
      <vt:lpstr>Презентация PowerPoint</vt:lpstr>
      <vt:lpstr>Презентация PowerPoint</vt:lpstr>
      <vt:lpstr>Морський бій козаків з турками</vt:lpstr>
      <vt:lpstr>Взяття Кафи 1616 р. </vt:lpstr>
      <vt:lpstr>Чим уславив своє ім'я гетьман Петро Конашевич-Сагайдачний? (1577-1622рр.)</vt:lpstr>
      <vt:lpstr>Якою була роль козаків у Хотинській війні?</vt:lpstr>
      <vt:lpstr>Хотинська фортеця</vt:lpstr>
      <vt:lpstr>Презентация PowerPoint</vt:lpstr>
      <vt:lpstr>Презентация PowerPoint</vt:lpstr>
      <vt:lpstr>1621р. – Хотинська битва</vt:lpstr>
      <vt:lpstr>Презентация PowerPoint</vt:lpstr>
      <vt:lpstr>Презентация PowerPoint</vt:lpstr>
      <vt:lpstr>Презентация PowerPoint</vt:lpstr>
      <vt:lpstr>Домашнє завдання</vt:lpstr>
      <vt:lpstr>Як скласти історичний портрет?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Морські походи козаків. Гетьман Петро Конашевич-Сагайдачний</dc:title>
  <dc:creator>Molnar</dc:creator>
  <cp:lastModifiedBy>Molnar</cp:lastModifiedBy>
  <cp:revision>20</cp:revision>
  <dcterms:created xsi:type="dcterms:W3CDTF">2015-10-20T17:32:28Z</dcterms:created>
  <dcterms:modified xsi:type="dcterms:W3CDTF">2019-12-24T18:53:44Z</dcterms:modified>
</cp:coreProperties>
</file>