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  <p:sldMasterId id="2147483650" r:id="rId3"/>
  </p:sldMasterIdLst>
  <p:notesMasterIdLst>
    <p:notesMasterId r:id="rId17"/>
  </p:notesMasterIdLst>
  <p:handoutMasterIdLst>
    <p:handoutMasterId r:id="rId18"/>
  </p:handoutMasterIdLst>
  <p:sldIdLst>
    <p:sldId id="25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0000"/>
    <a:srgbClr val="FFFF00"/>
    <a:srgbClr val="CCCC00"/>
    <a:srgbClr val="C1C15F"/>
    <a:srgbClr val="59241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718" autoAdjust="0"/>
  </p:normalViewPr>
  <p:slideViewPr>
    <p:cSldViewPr>
      <p:cViewPr>
        <p:scale>
          <a:sx n="71" d="100"/>
          <a:sy n="71" d="100"/>
        </p:scale>
        <p:origin x="-72" y="186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8" d="100"/>
          <a:sy n="48" d="100"/>
        </p:scale>
        <p:origin x="-2958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281488" y="0"/>
            <a:ext cx="3276600" cy="5349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24D97-309D-4E59-B4B6-35AF4A2EA0D3}" type="datetimeFigureOut">
              <a:rPr lang="ru-RU" smtClean="0"/>
              <a:pPr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281488" y="10155238"/>
            <a:ext cx="3276600" cy="5349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97976-8456-410C-8AFB-F91CB292C0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129101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36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0" name="AutoShape 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2" name="AutoShape 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3" name="AutoShape 7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4" name="AutoShape 8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5" name="AutoShape 9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18450" name="Rectangle 17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18125" cy="39814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sp>
      <p:sp>
        <p:nvSpPr>
          <p:cNvPr id="4114" name="Rectangle 18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21388" cy="47847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xmlns="" val="6896157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6" charset="0"/>
      <a:defRPr sz="1200" kern="1200">
        <a:solidFill>
          <a:srgbClr val="000000"/>
        </a:solidFill>
        <a:latin typeface="Times New Roman" pitchFamily="16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94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21300" cy="39909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969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30913" cy="479425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19712" cy="39893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29325" cy="47926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19712" cy="39893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174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29325" cy="47926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19712" cy="398938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27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29325" cy="479266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15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25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35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45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40438" cy="4803775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8075" y="812800"/>
            <a:ext cx="5329238" cy="3995738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66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35675" cy="4799012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22887" cy="399256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765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32500" cy="4795837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9663" y="812800"/>
            <a:ext cx="5321300" cy="3990975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2867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650" y="5078413"/>
            <a:ext cx="6030913" cy="479425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78688" y="-44450"/>
            <a:ext cx="2268537" cy="6794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68313" y="-44450"/>
            <a:ext cx="6657975" cy="6794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45000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0638" y="1768475"/>
            <a:ext cx="4446587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96"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86625" y="292100"/>
            <a:ext cx="2260600" cy="6457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92100"/>
            <a:ext cx="6630987" cy="6457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45000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0638" y="1768475"/>
            <a:ext cx="4446587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96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286625" y="292100"/>
            <a:ext cx="2260600" cy="6457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292100"/>
            <a:ext cx="6630987" cy="6457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92100"/>
            <a:ext cx="9043987" cy="1298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92100"/>
            <a:ext cx="9043987" cy="1298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1768475"/>
            <a:ext cx="4445000" cy="4981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5100638" y="1768475"/>
            <a:ext cx="4446587" cy="4981575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503238" y="292100"/>
            <a:ext cx="9043987" cy="1298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3238" y="1768475"/>
            <a:ext cx="4445000" cy="241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0638" y="1768475"/>
            <a:ext cx="4446587" cy="241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03238" y="4335463"/>
            <a:ext cx="4445000" cy="241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00638" y="4335463"/>
            <a:ext cx="4446587" cy="241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3238" y="292100"/>
            <a:ext cx="9043987" cy="12985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03238" y="1768475"/>
            <a:ext cx="4445000" cy="4981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00638" y="1768475"/>
            <a:ext cx="4446587" cy="241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00638" y="4335463"/>
            <a:ext cx="4446587" cy="24145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45000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0638" y="1768475"/>
            <a:ext cx="4446587" cy="49815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4096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 advTm="4096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-44450"/>
            <a:ext cx="9043987" cy="1298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тексту заголовку клацніть мишею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43987" cy="498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2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редагування структури клацніть мишею</a:t>
            </a:r>
          </a:p>
          <a:p>
            <a:pPr lvl="1"/>
            <a:r>
              <a:rPr lang="en-GB" smtClean="0"/>
              <a:t>Другий рівень структури</a:t>
            </a:r>
          </a:p>
          <a:p>
            <a:pPr lvl="2"/>
            <a:r>
              <a:rPr lang="en-GB" smtClean="0"/>
              <a:t>Третій рівень структури</a:t>
            </a:r>
          </a:p>
          <a:p>
            <a:pPr lvl="3"/>
            <a:r>
              <a:rPr lang="en-GB" smtClean="0"/>
              <a:t>Четвертий рівень структури</a:t>
            </a:r>
          </a:p>
          <a:p>
            <a:pPr lvl="4"/>
            <a:r>
              <a:rPr lang="en-GB" smtClean="0"/>
              <a:t>П'ятий рівень структури</a:t>
            </a:r>
          </a:p>
          <a:p>
            <a:pPr lvl="4"/>
            <a:r>
              <a:rPr lang="en-GB" smtClean="0"/>
              <a:t>Шостий рівень структури</a:t>
            </a:r>
          </a:p>
          <a:p>
            <a:pPr lvl="4"/>
            <a:r>
              <a:rPr lang="en-GB" smtClean="0"/>
              <a:t>Сьомий рівень структури</a:t>
            </a:r>
          </a:p>
          <a:p>
            <a:pPr lvl="4"/>
            <a:r>
              <a:rPr lang="en-GB" smtClean="0"/>
              <a:t>Восьмий рівень структури</a:t>
            </a:r>
          </a:p>
          <a:p>
            <a:pPr lvl="4"/>
            <a:r>
              <a:rPr lang="en-GB" smtClean="0"/>
              <a:t>Дев'ятий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 spd="slow" advTm="4096">
    <p:wheel spokes="8"/>
  </p:transition>
  <p:txStyles>
    <p:titleStyle>
      <a:lvl1pPr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2pPr>
      <a:lvl3pPr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3pPr>
      <a:lvl4pPr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4pPr>
      <a:lvl5pPr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5pPr>
      <a:lvl6pPr marL="2514600" indent="-228600"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6pPr>
      <a:lvl7pPr marL="2971800" indent="-228600"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7pPr>
      <a:lvl8pPr marL="3429000" indent="-228600"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8pPr>
      <a:lvl9pPr marL="3886200" indent="-228600" algn="ctr" defTabSz="449263" rtl="0" eaLnBrk="1" fontAlgn="base" hangingPunct="1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defTabSz="449263" rtl="0" eaLnBrk="1" fontAlgn="base" hangingPunct="1">
        <a:lnSpc>
          <a:spcPct val="9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1" fontAlgn="base" hangingPunct="1">
        <a:lnSpc>
          <a:spcPct val="9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</a:defRPr>
      </a:lvl2pPr>
      <a:lvl3pPr marL="11430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</a:defRPr>
      </a:lvl3pPr>
      <a:lvl4pPr marL="16002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</a:defRPr>
      </a:lvl4pPr>
      <a:lvl5pPr marL="20574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</a:defRPr>
      </a:lvl5pPr>
      <a:lvl6pPr marL="25146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6pPr>
      <a:lvl7pPr marL="29718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7pPr>
      <a:lvl8pPr marL="34290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8pPr>
      <a:lvl9pPr marL="3886200" indent="-228600" algn="l" defTabSz="449263" rtl="0" eaLnBrk="1" fontAlgn="base" hangingPunct="1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92100"/>
            <a:ext cx="9043987" cy="1298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тексту заголовку клацніть мишею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43987" cy="498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2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редагування структури клацніть мишею</a:t>
            </a:r>
          </a:p>
          <a:p>
            <a:pPr lvl="1"/>
            <a:r>
              <a:rPr lang="en-GB" smtClean="0"/>
              <a:t>Другий рівень структури</a:t>
            </a:r>
          </a:p>
          <a:p>
            <a:pPr lvl="2"/>
            <a:r>
              <a:rPr lang="en-GB" smtClean="0"/>
              <a:t>Третій рівень структури</a:t>
            </a:r>
          </a:p>
          <a:p>
            <a:pPr lvl="3"/>
            <a:r>
              <a:rPr lang="en-GB" smtClean="0"/>
              <a:t>Четвертий рівень структури</a:t>
            </a:r>
          </a:p>
          <a:p>
            <a:pPr lvl="4"/>
            <a:r>
              <a:rPr lang="en-GB" smtClean="0"/>
              <a:t>П'ятий рівень структури</a:t>
            </a:r>
          </a:p>
          <a:p>
            <a:pPr lvl="4"/>
            <a:r>
              <a:rPr lang="en-GB" smtClean="0"/>
              <a:t>Шостий рівень структури</a:t>
            </a:r>
          </a:p>
          <a:p>
            <a:pPr lvl="4"/>
            <a:r>
              <a:rPr lang="en-GB" smtClean="0"/>
              <a:t>Сьомий рівень структури</a:t>
            </a:r>
          </a:p>
          <a:p>
            <a:pPr lvl="4"/>
            <a:r>
              <a:rPr lang="en-GB" smtClean="0"/>
              <a:t>Восьмий рівень структури</a:t>
            </a:r>
          </a:p>
          <a:p>
            <a:pPr lvl="4"/>
            <a:r>
              <a:rPr lang="en-GB" smtClean="0"/>
              <a:t>Дев'ятий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 advTm="4096">
    <p:wheel spokes="8"/>
  </p:transition>
  <p:txStyles>
    <p:titleStyle>
      <a:lvl1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2pPr>
      <a:lvl3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3pPr>
      <a:lvl4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4pPr>
      <a:lvl5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5pPr>
      <a:lvl6pPr marL="25146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6pPr>
      <a:lvl7pPr marL="29718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7pPr>
      <a:lvl8pPr marL="34290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8pPr>
      <a:lvl9pPr marL="38862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292100"/>
            <a:ext cx="9043987" cy="1298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правки тексту заголовку клацніть мишею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43987" cy="4981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0" tIns="1224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Для редагування структури клацніть мишею</a:t>
            </a:r>
          </a:p>
          <a:p>
            <a:pPr lvl="1"/>
            <a:r>
              <a:rPr lang="en-GB" smtClean="0"/>
              <a:t>Другий рівень структури</a:t>
            </a:r>
          </a:p>
          <a:p>
            <a:pPr lvl="2"/>
            <a:r>
              <a:rPr lang="en-GB" smtClean="0"/>
              <a:t>Третій рівень структури</a:t>
            </a:r>
          </a:p>
          <a:p>
            <a:pPr lvl="3"/>
            <a:r>
              <a:rPr lang="en-GB" smtClean="0"/>
              <a:t>Четвертий рівень структури</a:t>
            </a:r>
          </a:p>
          <a:p>
            <a:pPr lvl="4"/>
            <a:r>
              <a:rPr lang="en-GB" smtClean="0"/>
              <a:t>П'ятий рівень структури</a:t>
            </a:r>
          </a:p>
          <a:p>
            <a:pPr lvl="4"/>
            <a:r>
              <a:rPr lang="en-GB" smtClean="0"/>
              <a:t>Шостий рівень структури</a:t>
            </a:r>
          </a:p>
          <a:p>
            <a:pPr lvl="4"/>
            <a:r>
              <a:rPr lang="en-GB" smtClean="0"/>
              <a:t>Сьомий рівень структури</a:t>
            </a:r>
          </a:p>
          <a:p>
            <a:pPr lvl="4"/>
            <a:r>
              <a:rPr lang="en-GB" smtClean="0"/>
              <a:t>Восьмий рівень структури</a:t>
            </a:r>
          </a:p>
          <a:p>
            <a:pPr lvl="4"/>
            <a:r>
              <a:rPr lang="en-GB" smtClean="0"/>
              <a:t>Дев'ятий рівень структури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</p:sldLayoutIdLst>
  <p:transition spd="slow" advTm="4096">
    <p:wheel spokes="8"/>
  </p:transition>
  <p:txStyles>
    <p:titleStyle>
      <a:lvl1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2pPr>
      <a:lvl3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3pPr>
      <a:lvl4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4pPr>
      <a:lvl5pPr algn="ctr" defTabSz="449263" rtl="0" eaLnBrk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5pPr>
      <a:lvl6pPr marL="25146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6pPr>
      <a:lvl7pPr marL="29718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7pPr>
      <a:lvl8pPr marL="34290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8pPr>
      <a:lvl9pPr marL="3886200" indent="-228600" algn="ctr" defTabSz="449263" rtl="0" fontAlgn="base" hangingPunct="0">
        <a:lnSpc>
          <a:spcPct val="97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>
          <a:solidFill>
            <a:srgbClr val="000080"/>
          </a:solidFill>
          <a:latin typeface="Times New Roman" pitchFamily="16" charset="0"/>
          <a:cs typeface="Arial Unicode MS" charset="0"/>
        </a:defRPr>
      </a:lvl9pPr>
    </p:titleStyle>
    <p:bodyStyle>
      <a:lvl1pPr marL="342900" indent="-342900" algn="l" defTabSz="449263" rtl="0" eaLnBrk="0" fontAlgn="base" hangingPunct="0">
        <a:lnSpc>
          <a:spcPct val="97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6" charset="0"/>
        <a:buChar char="•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7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6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1430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6" charset="0"/>
        <a:buChar char="•"/>
        <a:defRPr sz="2400">
          <a:solidFill>
            <a:srgbClr val="000000"/>
          </a:solidFill>
          <a:latin typeface="+mn-lt"/>
          <a:cs typeface="+mn-cs"/>
        </a:defRPr>
      </a:lvl3pPr>
      <a:lvl4pPr marL="16002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6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57400" indent="-228600" algn="l" defTabSz="449263" rtl="0" eaLnBrk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buChar char="»"/>
        <a:defRPr sz="2000">
          <a:solidFill>
            <a:srgbClr val="000000"/>
          </a:solidFill>
          <a:latin typeface="+mn-lt"/>
          <a:cs typeface="+mn-cs"/>
        </a:defRPr>
      </a:lvl5pPr>
      <a:lvl6pPr marL="25146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6pPr>
      <a:lvl7pPr marL="29718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7pPr>
      <a:lvl8pPr marL="34290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8pPr>
      <a:lvl9pPr marL="3886200" indent="-228600" algn="l" defTabSz="449263" rtl="0" fontAlgn="base" hangingPunct="0">
        <a:lnSpc>
          <a:spcPct val="97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slideLayout" Target="../slideLayouts/slideLayout34.xml"/><Relationship Id="rId7" Type="http://schemas.openxmlformats.org/officeDocument/2006/relationships/oleObject" Target="../embeddings/oleObject1.bin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9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slideLayout" Target="../slideLayouts/slideLayout37.xml"/><Relationship Id="rId7" Type="http://schemas.openxmlformats.org/officeDocument/2006/relationships/oleObject" Target="../embeddings/oleObject7.bin"/><Relationship Id="rId2" Type="http://schemas.openxmlformats.org/officeDocument/2006/relationships/tags" Target="../tags/tag10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8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1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4.xml"/><Relationship Id="rId1" Type="http://schemas.openxmlformats.org/officeDocument/2006/relationships/tags" Target="../tags/tag1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5.xml"/><Relationship Id="rId1" Type="http://schemas.openxmlformats.org/officeDocument/2006/relationships/tags" Target="../tags/tag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7" Type="http://schemas.openxmlformats.org/officeDocument/2006/relationships/oleObject" Target="../embeddings/oleObject5.bin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ags" Target="../tags/tag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8.xml"/><Relationship Id="rId1" Type="http://schemas.openxmlformats.org/officeDocument/2006/relationships/tags" Target="../tags/tag5.xml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7.xml"/><Relationship Id="rId1" Type="http://schemas.openxmlformats.org/officeDocument/2006/relationships/tags" Target="../tags/tag6.xml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6.xml"/><Relationship Id="rId1" Type="http://schemas.openxmlformats.org/officeDocument/2006/relationships/tags" Target="../tags/tag7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6.xml"/><Relationship Id="rId1" Type="http://schemas.openxmlformats.org/officeDocument/2006/relationships/tags" Target="../tags/tag8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10" descr="33194ee-lena-191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875" y="1708150"/>
            <a:ext cx="9286875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503238" y="309563"/>
            <a:ext cx="9070975" cy="1317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0" tIns="16560" rIns="0" bIns="0" anchor="ctr"/>
          <a:lstStyle/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4400" b="1" i="1" dirty="0">
                <a:solidFill>
                  <a:srgbClr val="355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6" charset="0"/>
                <a:cs typeface="Arial Unicode MS" charset="0"/>
              </a:rPr>
              <a:t>Сталінська індустріалізація України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92338" y="4051300"/>
          <a:ext cx="5957887" cy="923925"/>
        </p:xfrm>
        <a:graphic>
          <a:graphicData uri="http://schemas.openxmlformats.org/presentationml/2006/ole">
            <p:oleObj spid="_x0000_s1041" r:id="rId7" imgW="6119280" imgH="1077840" progId="">
              <p:embed/>
            </p:oleObj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6024563" y="3794125"/>
          <a:ext cx="2125662" cy="2455863"/>
        </p:xfrm>
        <a:graphic>
          <a:graphicData uri="http://schemas.openxmlformats.org/presentationml/2006/ole">
            <p:oleObj spid="_x0000_s1042" r:id="rId8" imgW="6119280" imgH="1077840" progId="">
              <p:embed/>
            </p:oleObj>
          </a:graphicData>
        </a:graphic>
      </p:graphicFrame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1584325" y="336550"/>
            <a:ext cx="6335713" cy="66833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0" tIns="12240" rIns="0" bIns="0" anchor="ctr"/>
          <a:lstStyle/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004A4A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800000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600" b="1">
                <a:solidFill>
                  <a:srgbClr val="800000"/>
                </a:solidFill>
                <a:latin typeface="Times New Roman" pitchFamily="16" charset="0"/>
                <a:cs typeface="Arial Unicode MS" charset="0"/>
              </a:rPr>
              <a:t>       </a:t>
            </a: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800000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800000"/>
              </a:solidFill>
              <a:latin typeface="Times New Roman" pitchFamily="16" charset="0"/>
              <a:cs typeface="Arial Unicode MS" charset="0"/>
            </a:endParaRP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800000"/>
              </a:solidFill>
              <a:latin typeface="Times New Roman" pitchFamily="16" charset="0"/>
              <a:cs typeface="Arial Unicode MS" charset="0"/>
            </a:endParaRPr>
          </a:p>
        </p:txBody>
      </p:sp>
      <p:sp>
        <p:nvSpPr>
          <p:cNvPr id="1033" name="Text Box 7"/>
          <p:cNvSpPr txBox="1">
            <a:spLocks noChangeArrowheads="1"/>
          </p:cNvSpPr>
          <p:nvPr/>
        </p:nvSpPr>
        <p:spPr bwMode="auto">
          <a:xfrm>
            <a:off x="669925" y="3330575"/>
            <a:ext cx="3303588" cy="37719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600" b="1">
              <a:solidFill>
                <a:srgbClr val="800000"/>
              </a:solidFill>
              <a:latin typeface="Times New Roman" pitchFamily="16" charset="0"/>
              <a:cs typeface="Arial Unicode MS" charset="0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870745">
            <a:off x="5963905" y="2857610"/>
            <a:ext cx="3387725" cy="3811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  <p:custDataLst>
      <p:tags r:id="rId2"/>
    </p:custDataLst>
  </p:cSld>
  <p:clrMapOvr>
    <a:masterClrMapping/>
  </p:clrMapOvr>
  <p:transition spd="slow" advClick="0" advTm="25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46075"/>
            <a:ext cx="9053512" cy="1211263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Показники виробництва</a:t>
            </a:r>
          </a:p>
        </p:txBody>
      </p:sp>
      <p:graphicFrame>
        <p:nvGraphicFramePr>
          <p:cNvPr id="15362" name="Group 2"/>
          <p:cNvGraphicFramePr>
            <a:graphicFrameLocks noGrp="1"/>
          </p:cNvGraphicFramePr>
          <p:nvPr/>
        </p:nvGraphicFramePr>
        <p:xfrm>
          <a:off x="825470" y="1350945"/>
          <a:ext cx="4127500" cy="4058263"/>
        </p:xfrm>
        <a:graphic>
          <a:graphicData uri="http://schemas.openxmlformats.org/drawingml/2006/table">
            <a:tbl>
              <a:tblPr/>
              <a:tblGrid>
                <a:gridCol w="1471613"/>
                <a:gridCol w="950912"/>
                <a:gridCol w="668338"/>
                <a:gridCol w="1036637"/>
              </a:tblGrid>
              <a:tr h="741557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План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1937 р.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Вико-</a:t>
                      </a: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нано</a:t>
                      </a:r>
                    </a:p>
                  </a:txBody>
                  <a:tcPr marL="0" marR="0" marT="27007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%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67949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Чавун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9,8 млн т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9,2 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98% плану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84516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Прокат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6,7</a:t>
                      </a:r>
                    </a:p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Млн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т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6,5</a:t>
                      </a:r>
                    </a:p>
                  </a:txBody>
                  <a:tcPr marL="0" marR="0" marT="27007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97% плану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76481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Електро-енергія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9,7 млрд квт/год</a:t>
                      </a:r>
                    </a:p>
                  </a:txBody>
                  <a:tcPr marL="90000" marR="90000" marT="306864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9,5</a:t>
                      </a:r>
                    </a:p>
                  </a:txBody>
                  <a:tcPr marL="0" marR="0" marT="27007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98% плану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6837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Вугілля</a:t>
                      </a:r>
                    </a:p>
                  </a:txBody>
                  <a:tcPr marL="90000" marR="90000" marT="33271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70,5 </a:t>
                      </a:r>
                      <a:r>
                        <a:rPr kumimoji="0" lang="uk-UA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млн</a:t>
                      </a: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т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69,1</a:t>
                      </a:r>
                    </a:p>
                  </a:txBody>
                  <a:tcPr marL="0" marR="0" marT="270071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98% плану</a:t>
                      </a:r>
                    </a:p>
                  </a:txBody>
                  <a:tcPr marL="90000" marR="90000" marT="3373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15383" name="Group 23"/>
          <p:cNvGraphicFramePr>
            <a:graphicFrameLocks noGrp="1"/>
          </p:cNvGraphicFramePr>
          <p:nvPr/>
        </p:nvGraphicFramePr>
        <p:xfrm>
          <a:off x="7272338" y="2981325"/>
          <a:ext cx="598487" cy="1087476"/>
        </p:xfrm>
        <a:graphic>
          <a:graphicData uri="http://schemas.openxmlformats.org/drawingml/2006/table">
            <a:tbl>
              <a:tblPr/>
              <a:tblGrid>
                <a:gridCol w="382587"/>
                <a:gridCol w="215900"/>
              </a:tblGrid>
              <a:tr h="50165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6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 Unicode MS" charset="0"/>
                      </a:endParaRPr>
                    </a:p>
                  </a:txBody>
                  <a:tcPr marL="90000" marR="90000" marT="337391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 Unicode MS" charset="0"/>
                      </a:endParaRPr>
                    </a:p>
                  </a:txBody>
                  <a:tcPr marL="90000" marR="90000" marT="280691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endParaRPr kumimoji="0" lang="uk-UA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 Unicode MS" charset="0"/>
                      </a:endParaRPr>
                    </a:p>
                  </a:txBody>
                  <a:tcPr marL="90000" marR="90000" marT="280691" marB="468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388" name="Rectangle 27"/>
          <p:cNvSpPr>
            <a:spLocks noChangeArrowheads="1"/>
          </p:cNvSpPr>
          <p:nvPr/>
        </p:nvSpPr>
        <p:spPr bwMode="auto">
          <a:xfrm>
            <a:off x="-2160588" y="4967288"/>
            <a:ext cx="71438" cy="144462"/>
          </a:xfrm>
          <a:prstGeom prst="rect">
            <a:avLst/>
          </a:prstGeom>
          <a:solidFill>
            <a:srgbClr val="CFE7E5"/>
          </a:solidFill>
          <a:ln w="3600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graphicFrame>
        <p:nvGraphicFramePr>
          <p:cNvPr id="2" name="Group 28"/>
          <p:cNvGraphicFramePr>
            <a:graphicFrameLocks noGrp="1"/>
          </p:cNvGraphicFramePr>
          <p:nvPr/>
        </p:nvGraphicFramePr>
        <p:xfrm>
          <a:off x="5540378" y="1350945"/>
          <a:ext cx="3857652" cy="5359969"/>
        </p:xfrm>
        <a:graphic>
          <a:graphicData uri="http://schemas.openxmlformats.org/drawingml/2006/table">
            <a:tbl>
              <a:tblPr/>
              <a:tblGrid>
                <a:gridCol w="1372171"/>
                <a:gridCol w="2485481"/>
              </a:tblGrid>
              <a:tr h="862013">
                <a:tc gridSpan="2"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У 1940 р. Україна давала загальносоюзного видобутку/виробництва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50,5%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вугілля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67,6%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Залізної руди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64,7%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чавуну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48,8%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сталі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49,7%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прокату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74,5%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коксу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25,4%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паровозів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33%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тракторів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  <a:tr h="446088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73%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71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цукру</a:t>
                      </a:r>
                    </a:p>
                  </a:txBody>
                  <a:tcPr marL="90000" marR="90000" marT="25549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dpi="0" rotWithShape="0">
                      <a:blip r:embed="rId5"/>
                      <a:srcRect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15408" name="Text Box 48"/>
          <p:cNvSpPr txBox="1">
            <a:spLocks noChangeArrowheads="1"/>
          </p:cNvSpPr>
          <p:nvPr/>
        </p:nvSpPr>
        <p:spPr bwMode="auto">
          <a:xfrm>
            <a:off x="682594" y="5565787"/>
            <a:ext cx="4392613" cy="149225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996633"/>
              </a:gs>
            </a:gsLst>
            <a:lin ang="2700000" scaled="1"/>
          </a:gradFill>
          <a:ln w="72000">
            <a:solidFill>
              <a:srgbClr val="999999"/>
            </a:solidFill>
            <a:round/>
            <a:headEnd/>
            <a:tailEnd/>
          </a:ln>
        </p:spPr>
        <p:txBody>
          <a:bodyPr lIns="126000" tIns="81000" rIns="126000" bIns="81000"/>
          <a:lstStyle/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b="1" dirty="0">
                <a:solidFill>
                  <a:srgbClr val="000000"/>
                </a:solidFill>
                <a:cs typeface="Arial Unicode MS" charset="0"/>
              </a:rPr>
              <a:t>Виробництво засобів виробництва зросло на 52%.</a:t>
            </a: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b="1" dirty="0">
                <a:solidFill>
                  <a:srgbClr val="000000"/>
                </a:solidFill>
                <a:cs typeface="Arial Unicode MS" charset="0"/>
              </a:rPr>
              <a:t>Валова продукція всіх галузей промисловості УРСР за три роки збільшилася на 41%.</a:t>
            </a:r>
          </a:p>
        </p:txBody>
      </p:sp>
      <p:sp>
        <p:nvSpPr>
          <p:cNvPr id="15410" name="Rectangle 49"/>
          <p:cNvSpPr>
            <a:spLocks noChangeArrowheads="1"/>
          </p:cNvSpPr>
          <p:nvPr/>
        </p:nvSpPr>
        <p:spPr bwMode="auto">
          <a:xfrm>
            <a:off x="2592388" y="2952750"/>
            <a:ext cx="71437" cy="1588"/>
          </a:xfrm>
          <a:prstGeom prst="rect">
            <a:avLst/>
          </a:prstGeom>
          <a:solidFill>
            <a:srgbClr val="CFE7E5"/>
          </a:solidFill>
          <a:ln w="936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1670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 additive="repl">
                                        <p:cTn id="9" dur="2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4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repl"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repl">
                                        <p:cTn id="24" dur="200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98450"/>
            <a:ext cx="9051925" cy="1300163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Стахановський рух</a:t>
            </a: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18" y="1565259"/>
            <a:ext cx="5400675" cy="5384800"/>
          </a:xfrm>
          <a:blipFill dpi="0" rotWithShape="0">
            <a:blip r:embed="rId6"/>
            <a:srcRect/>
            <a:tile tx="0" ty="0" sx="100000" sy="100000" flip="none" algn="tl"/>
          </a:blipFill>
          <a:ln w="72000">
            <a:solidFill>
              <a:srgbClr val="666666"/>
            </a:solidFill>
          </a:ln>
        </p:spPr>
        <p:txBody>
          <a:bodyPr lIns="36000" tIns="48240" rIns="36000" bIns="36000"/>
          <a:lstStyle/>
          <a:p>
            <a:pPr indent="-33496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 smtClean="0"/>
              <a:t>У серпні 1935 року на Донбасі у м. </a:t>
            </a:r>
            <a:r>
              <a:rPr lang="uk-UA" sz="2000" b="1" dirty="0" err="1" smtClean="0"/>
              <a:t>Кадіївці</a:t>
            </a:r>
            <a:r>
              <a:rPr lang="uk-UA" sz="2000" b="1" dirty="0" smtClean="0"/>
              <a:t> на шахті </a:t>
            </a:r>
            <a:r>
              <a:rPr lang="uk-UA" sz="2000" b="1" dirty="0" err="1" smtClean="0"/>
              <a:t>“Центральна-Ірміне”було</a:t>
            </a:r>
            <a:r>
              <a:rPr lang="uk-UA" sz="2000" b="1" dirty="0" smtClean="0"/>
              <a:t> організовано змагання за звання кращого вибійника. Олексію Стаханову доручили поставити рекорд видобутку вугілля і створили для цього всі відповідні умови. За нічну зміну 31 серпня він нарубав відбійним молотком 102 т вугілля, виконавши 14,5 норм плану.</a:t>
            </a:r>
          </a:p>
        </p:txBody>
      </p:sp>
      <p:graphicFrame>
        <p:nvGraphicFramePr>
          <p:cNvPr id="5122" name="Object 3"/>
          <p:cNvGraphicFramePr>
            <a:graphicFrameLocks noChangeAspect="1"/>
          </p:cNvGraphicFramePr>
          <p:nvPr/>
        </p:nvGraphicFramePr>
        <p:xfrm>
          <a:off x="11398250" y="3560763"/>
          <a:ext cx="4419600" cy="1484312"/>
        </p:xfrm>
        <a:graphic>
          <a:graphicData uri="http://schemas.openxmlformats.org/presentationml/2006/ole">
            <p:oleObj spid="_x0000_s5129" r:id="rId7" imgW="2706120" imgH="917280" progId="">
              <p:embed/>
            </p:oleObj>
          </a:graphicData>
        </a:graphic>
      </p:graphicFrame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11882" y="1636697"/>
            <a:ext cx="3527425" cy="5311775"/>
          </a:xfrm>
          <a:prstGeom prst="rect">
            <a:avLst/>
          </a:prstGeom>
          <a:noFill/>
          <a:ln w="72000">
            <a:solidFill>
              <a:srgbClr val="666666"/>
            </a:solidFill>
            <a:round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584325" y="4643933"/>
            <a:ext cx="2952750" cy="2160588"/>
          </a:xfrm>
          <a:prstGeom prst="rect">
            <a:avLst/>
          </a:prstGeom>
          <a:noFill/>
          <a:ln w="72000">
            <a:solidFill>
              <a:srgbClr val="4C4C4C"/>
            </a:solidFill>
            <a:round/>
            <a:headEnd/>
            <a:tailEnd/>
          </a:ln>
        </p:spPr>
      </p:pic>
    </p:spTree>
    <p:custDataLst>
      <p:tags r:id="rId2"/>
    </p:custDataLst>
  </p:cSld>
  <p:clrMapOvr>
    <a:masterClrMapping/>
  </p:clrMapOvr>
  <p:transition spd="slow" advTm="1585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163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2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2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repl">
                                        <p:cTn id="29" dur="2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44488"/>
            <a:ext cx="9051925" cy="935019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Висновки</a:t>
            </a:r>
          </a:p>
        </p:txBody>
      </p:sp>
      <p:sp>
        <p:nvSpPr>
          <p:cNvPr id="1741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03239" y="1279508"/>
            <a:ext cx="5473177" cy="4084505"/>
          </a:xfrm>
        </p:spPr>
        <p:txBody>
          <a:bodyPr/>
          <a:lstStyle/>
          <a:p>
            <a:pPr indent="-336550" eaLnBrk="1">
              <a:lnSpc>
                <a:spcPct val="15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 smtClean="0">
                <a:solidFill>
                  <a:srgbClr val="314004"/>
                </a:solidFill>
              </a:rPr>
              <a:t>      </a:t>
            </a:r>
            <a:r>
              <a:rPr lang="uk-UA" sz="2000" b="1" dirty="0" smtClean="0">
                <a:solidFill>
                  <a:srgbClr val="990000"/>
                </a:solidFill>
              </a:rPr>
              <a:t>“Індустріалізація</a:t>
            </a:r>
            <a:r>
              <a:rPr lang="uk-UA" sz="2000" b="1" dirty="0" smtClean="0">
                <a:solidFill>
                  <a:srgbClr val="990000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-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це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об'єктивна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</a:p>
          <a:p>
            <a:pPr indent="-336550" eaLnBrk="1">
              <a:lnSpc>
                <a:spcPct val="15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 smtClean="0">
                <a:solidFill>
                  <a:srgbClr val="314004"/>
                </a:solidFill>
              </a:rPr>
              <a:t>     необхідність,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логічне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продовження</a:t>
            </a:r>
          </a:p>
          <a:p>
            <a:pPr indent="-336550" eaLnBrk="1">
              <a:lnSpc>
                <a:spcPct val="15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процесу,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розпочатого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щ</a:t>
            </a:r>
            <a:r>
              <a:rPr lang="uk-UA" sz="2000" b="1" dirty="0" smtClean="0">
                <a:solidFill>
                  <a:srgbClr val="314004"/>
                </a:solidFill>
              </a:rPr>
              <a:t>е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при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царському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</a:p>
          <a:p>
            <a:pPr indent="-336550" eaLnBrk="1">
              <a:lnSpc>
                <a:spcPct val="15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 smtClean="0">
                <a:solidFill>
                  <a:srgbClr val="314004"/>
                </a:solidFill>
              </a:rPr>
              <a:t>     режимі,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чи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намір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більшовиків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через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її</a:t>
            </a:r>
            <a:r>
              <a:rPr lang="uk-UA" sz="2000" b="1" dirty="0">
                <a:solidFill>
                  <a:srgbClr val="314004"/>
                </a:solidFill>
                <a:cs typeface="Times New Roman" pitchFamily="16" charset="0"/>
              </a:rPr>
              <a:t> </a:t>
            </a:r>
            <a:endParaRPr lang="uk-UA" sz="2000" b="1" dirty="0" smtClean="0">
              <a:solidFill>
                <a:srgbClr val="314004"/>
              </a:solidFill>
              <a:cs typeface="Times New Roman" pitchFamily="16" charset="0"/>
            </a:endParaRPr>
          </a:p>
          <a:p>
            <a:pPr indent="-336550" eaLnBrk="1">
              <a:lnSpc>
                <a:spcPct val="150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000" b="1" dirty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   </a:t>
            </a:r>
            <a:r>
              <a:rPr lang="uk-UA" sz="2000" b="1" dirty="0" smtClean="0">
                <a:solidFill>
                  <a:srgbClr val="314004"/>
                </a:solidFill>
              </a:rPr>
              <a:t>практичне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здійснення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створити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базу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  </a:t>
            </a:r>
            <a:r>
              <a:rPr lang="uk-UA" sz="2000" b="1" dirty="0" smtClean="0">
                <a:solidFill>
                  <a:srgbClr val="314004"/>
                </a:solidFill>
              </a:rPr>
              <a:t>для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перемоги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"світової</a:t>
            </a:r>
            <a:r>
              <a:rPr lang="uk-UA" sz="2000" b="1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  <a:r>
              <a:rPr lang="uk-UA" sz="2000" b="1" dirty="0" smtClean="0">
                <a:solidFill>
                  <a:srgbClr val="314004"/>
                </a:solidFill>
              </a:rPr>
              <a:t>революції"?</a:t>
            </a:r>
            <a:r>
              <a:rPr lang="uk-UA" sz="2000" dirty="0" smtClean="0">
                <a:solidFill>
                  <a:srgbClr val="314004"/>
                </a:solidFill>
                <a:cs typeface="Times New Roman" pitchFamily="16" charset="0"/>
              </a:rPr>
              <a:t> 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20432" y="1115541"/>
            <a:ext cx="3456111" cy="6045232"/>
          </a:xfrm>
          <a:prstGeom prst="rect">
            <a:avLst/>
          </a:prstGeom>
          <a:noFill/>
          <a:ln w="72000">
            <a:solidFill>
              <a:srgbClr val="DC2300"/>
            </a:solidFill>
            <a:round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25896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215900"/>
            <a:ext cx="9051925" cy="936625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Література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647700" y="1162050"/>
            <a:ext cx="8783638" cy="5821363"/>
          </a:xfrm>
          <a:prstGeom prst="rect">
            <a:avLst/>
          </a:prstGeom>
          <a:solidFill>
            <a:srgbClr val="CCCCCC"/>
          </a:solidFill>
          <a:ln w="72000">
            <a:solidFill>
              <a:srgbClr val="808080"/>
            </a:solidFill>
            <a:round/>
            <a:headEnd/>
            <a:tailEnd/>
          </a:ln>
          <a:effectLst>
            <a:outerShdw algn="ctr" rotWithShape="0">
              <a:srgbClr val="000000"/>
            </a:outerShdw>
          </a:effectLst>
        </p:spPr>
        <p:txBody>
          <a:bodyPr lIns="126000" tIns="81000" rIns="126000" bIns="81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1. Білоцерківський В. Історія України: Навчальний посібник/ Василь Білоцерківський,. - 3-е вид., виправлене і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доп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.. - К.: Центр учбової літератури, 2007. - 535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2. Бойко О. Історія України: Навчальний посібник/ Олександр Бойко,. - 3-тє вид., випр.,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доп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.. - К.: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Академвидав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, 2007. - 687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3.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Кормич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 Л. Історія України: Підручник/ Людмила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Кормич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, Володимир Багацький,; М-во освіти і науки України. - 2-ге вид.,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доп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 і перероб.. - К.: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Алерта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, 2006. - 412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4. Котова Н. Історія України: Навчальний посібник/ Наталія Котова,. - Харків: Одіссей, 2005. - 413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5.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Лановик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 Б. Історія України: Навчальний посібник/ Богдан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Лановик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, Микола Лазарович,. - 3-е вид., виправлене і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доп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.. - К.: Знання-Прес, 2006. - 598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6. Олійник М. Історія України: Навчальний посібник для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судентів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 дистанційної та заочної форм навчання/ Микола Олійник, Іван Ткачук,. - 3- вид., виправлене та доповнене. - Львів: Новий Світ-2000, 2007. - 262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1600" b="1" dirty="0">
                <a:solidFill>
                  <a:srgbClr val="314004"/>
                </a:solidFill>
                <a:cs typeface="+mn-cs"/>
              </a:rPr>
              <a:t>7. Чуткий А. Історія України: Навчальний посібник для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студ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 вищих </a:t>
            </a:r>
            <a:r>
              <a:rPr lang="uk-UA" sz="1600" b="1" dirty="0" err="1">
                <a:solidFill>
                  <a:srgbClr val="314004"/>
                </a:solidFill>
                <a:cs typeface="+mn-cs"/>
              </a:rPr>
              <a:t>навч</a:t>
            </a:r>
            <a:r>
              <a:rPr lang="uk-UA" sz="1600" b="1" dirty="0">
                <a:solidFill>
                  <a:srgbClr val="314004"/>
                </a:solidFill>
                <a:cs typeface="+mn-cs"/>
              </a:rPr>
              <a:t>. закладів/ Андрій Чуткий,; Міжрегіональна академія управління персоналом . - К.: МАУП, 2006. - 345 с.</a:t>
            </a: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uk-UA" sz="1600" b="1" dirty="0">
              <a:solidFill>
                <a:srgbClr val="314004"/>
              </a:solidFill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slow" advTm="4096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2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2000" fill="hold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Grp="1" noChangeArrowheads="1"/>
          </p:cNvSpPr>
          <p:nvPr>
            <p:ph type="title"/>
          </p:nvPr>
        </p:nvSpPr>
        <p:spPr>
          <a:xfrm>
            <a:off x="468313" y="177800"/>
            <a:ext cx="9070975" cy="1262063"/>
          </a:xfrm>
        </p:spPr>
        <p:txBody>
          <a:bodyPr tIns="13680"/>
          <a:lstStyle/>
          <a:p>
            <a:pPr eaLnBrk="1">
              <a:lnSpc>
                <a:spcPct val="98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Перехід</a:t>
            </a:r>
            <a:r>
              <a:rPr lang="uk-UA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i-FI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до</a:t>
            </a:r>
            <a:r>
              <a:rPr lang="uk-UA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i-FI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форсованої</a:t>
            </a:r>
            <a:r>
              <a:rPr lang="uk-UA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i-FI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i-FI" sz="40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індустріалізації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2"/>
          </p:nvPr>
        </p:nvSpPr>
        <p:spPr>
          <a:xfrm>
            <a:off x="4754560" y="1350945"/>
            <a:ext cx="4857784" cy="4000528"/>
          </a:xfrm>
        </p:spPr>
        <p:txBody>
          <a:bodyPr tIns="7560"/>
          <a:lstStyle/>
          <a:p>
            <a:pPr indent="-325438" eaLnBrk="1">
              <a:lnSpc>
                <a:spcPct val="98000"/>
              </a:lnSpc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Індустріалізація</a:t>
            </a:r>
            <a:r>
              <a:rPr lang="fi-FI" sz="2000" b="1" dirty="0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</a:t>
            </a:r>
            <a:r>
              <a:rPr lang="fi-FI" sz="20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 створення великого чи простого машинного виробництва в усіх галузях народного господарства і перехід від аграрного до індустріальноо суспільства.</a:t>
            </a:r>
          </a:p>
          <a:p>
            <a:pPr indent="-325438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Індустріалізація</a:t>
            </a:r>
            <a:r>
              <a:rPr lang="fi-FI" sz="2000" b="1" dirty="0" smtClean="0">
                <a:solidFill>
                  <a:srgbClr val="C9001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i-FI" sz="2000" b="1" dirty="0" smtClean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перехід економіки країни на промислові рейки, значне збільшеня частки промислового виробництва в економіці, створення великого машинного виробництва в усьому народному господарстві або в окремих його галузях.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97502" y="5351473"/>
            <a:ext cx="3419475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2050" name="Object 5"/>
          <p:cNvGraphicFramePr>
            <a:graphicFrameLocks noChangeAspect="1"/>
          </p:cNvGraphicFramePr>
          <p:nvPr/>
        </p:nvGraphicFramePr>
        <p:xfrm>
          <a:off x="3421063" y="6842125"/>
          <a:ext cx="6119812" cy="1077913"/>
        </p:xfrm>
        <a:graphic>
          <a:graphicData uri="http://schemas.openxmlformats.org/presentationml/2006/ole">
            <p:oleObj spid="_x0000_s2057" r:id="rId6" imgW="6119280" imgH="1077840" progId="">
              <p:embed/>
            </p:oleObj>
          </a:graphicData>
        </a:graphic>
      </p:graphicFrame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96908" y="5351473"/>
            <a:ext cx="3240087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39718" y="1422383"/>
            <a:ext cx="4214842" cy="3893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325438" eaLnBrk="1">
              <a:lnSpc>
                <a:spcPct val="98000"/>
              </a:lnSpc>
              <a:buClr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грудні 1925 року ХІVз'їзд ВКП(б)прийняв рішення прискорити розвиток промисловості. Навесні 1929 року був затверджений план першої п'ятирічки яка почалася у 1928 р.Головне завдання – розвиток важкої промисловості.Планувалося подвоїти валову планову продукцію народного господарства. На кінець п'ятирічки планувалося колективізувати 30 % селянських господарств.</a:t>
            </a:r>
          </a:p>
        </p:txBody>
      </p:sp>
    </p:spTree>
  </p:cSld>
  <p:clrMapOvr>
    <a:masterClrMapping/>
  </p:clrMapOvr>
  <p:transition spd="slow" advTm="14367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uild="p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36550"/>
            <a:ext cx="9070975" cy="1262063"/>
          </a:xfrm>
        </p:spPr>
        <p:txBody>
          <a:bodyPr tIns="15120"/>
          <a:lstStyle/>
          <a:p>
            <a:pPr eaLnBrk="1">
              <a:lnSpc>
                <a:spcPct val="98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Джерела індустріалізації</a:t>
            </a:r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2594" y="1779573"/>
            <a:ext cx="4425950" cy="5202238"/>
          </a:xfrm>
        </p:spPr>
        <p:txBody>
          <a:bodyPr tIns="7560"/>
          <a:lstStyle/>
          <a:p>
            <a:pPr marL="406400" indent="-301625" eaLnBrk="1">
              <a:lnSpc>
                <a:spcPct val="98000"/>
              </a:lnSpc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511175" algn="l"/>
                <a:tab pos="960438" algn="l"/>
                <a:tab pos="1409700" algn="l"/>
                <a:tab pos="1858963" algn="l"/>
                <a:tab pos="2308225" algn="l"/>
                <a:tab pos="2757488" algn="l"/>
                <a:tab pos="3206750" algn="l"/>
                <a:tab pos="3656013" algn="l"/>
                <a:tab pos="4105275" algn="l"/>
                <a:tab pos="4554538" algn="l"/>
                <a:tab pos="5003800" algn="l"/>
                <a:tab pos="5453063" algn="l"/>
                <a:tab pos="5902325" algn="l"/>
                <a:tab pos="6351588" algn="l"/>
                <a:tab pos="6800850" algn="l"/>
                <a:tab pos="7250113" algn="l"/>
                <a:tab pos="7699375" algn="l"/>
                <a:tab pos="8148638" algn="l"/>
                <a:tab pos="8597900" algn="l"/>
                <a:tab pos="9047163" algn="l"/>
              </a:tabLst>
            </a:pPr>
            <a:r>
              <a:rPr lang="fi-FI" sz="2400" b="1" dirty="0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Вилучення коштів із сільського господарства.</a:t>
            </a:r>
          </a:p>
          <a:p>
            <a:pPr marL="406400" indent="-301625" eaLnBrk="1"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511175" algn="l"/>
                <a:tab pos="960438" algn="l"/>
                <a:tab pos="1409700" algn="l"/>
                <a:tab pos="1858963" algn="l"/>
                <a:tab pos="2308225" algn="l"/>
                <a:tab pos="2757488" algn="l"/>
                <a:tab pos="3206750" algn="l"/>
                <a:tab pos="3656013" algn="l"/>
                <a:tab pos="4105275" algn="l"/>
                <a:tab pos="4554538" algn="l"/>
                <a:tab pos="5003800" algn="l"/>
                <a:tab pos="5453063" algn="l"/>
                <a:tab pos="5902325" algn="l"/>
                <a:tab pos="6351588" algn="l"/>
                <a:tab pos="6800850" algn="l"/>
                <a:tab pos="7250113" algn="l"/>
                <a:tab pos="7699375" algn="l"/>
                <a:tab pos="8148638" algn="l"/>
                <a:tab pos="8597900" algn="l"/>
                <a:tab pos="9047163" algn="l"/>
              </a:tabLst>
            </a:pPr>
            <a:r>
              <a:rPr lang="fi-FI" sz="2400" b="1" dirty="0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Підвищення норм виробітку за незмінності розцінок на виробленох продукції.</a:t>
            </a:r>
          </a:p>
          <a:p>
            <a:pPr marL="406400" indent="-301625" eaLnBrk="1"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511175" algn="l"/>
                <a:tab pos="960438" algn="l"/>
                <a:tab pos="1409700" algn="l"/>
                <a:tab pos="1858963" algn="l"/>
                <a:tab pos="2308225" algn="l"/>
                <a:tab pos="2757488" algn="l"/>
                <a:tab pos="3206750" algn="l"/>
                <a:tab pos="3656013" algn="l"/>
                <a:tab pos="4105275" algn="l"/>
                <a:tab pos="4554538" algn="l"/>
                <a:tab pos="5003800" algn="l"/>
                <a:tab pos="5453063" algn="l"/>
                <a:tab pos="5902325" algn="l"/>
                <a:tab pos="6351588" algn="l"/>
                <a:tab pos="6800850" algn="l"/>
                <a:tab pos="7250113" algn="l"/>
                <a:tab pos="7699375" algn="l"/>
                <a:tab pos="8148638" algn="l"/>
                <a:tab pos="8597900" algn="l"/>
                <a:tab pos="9047163" algn="l"/>
              </a:tabLst>
            </a:pPr>
            <a:r>
              <a:rPr lang="fi-FI" sz="2400" b="1" dirty="0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Продовження робочого дня.</a:t>
            </a:r>
          </a:p>
          <a:p>
            <a:pPr marL="406400" indent="-301625" eaLnBrk="1"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511175" algn="l"/>
                <a:tab pos="960438" algn="l"/>
                <a:tab pos="1409700" algn="l"/>
                <a:tab pos="1858963" algn="l"/>
                <a:tab pos="2308225" algn="l"/>
                <a:tab pos="2757488" algn="l"/>
                <a:tab pos="3206750" algn="l"/>
                <a:tab pos="3656013" algn="l"/>
                <a:tab pos="4105275" algn="l"/>
                <a:tab pos="4554538" algn="l"/>
                <a:tab pos="5003800" algn="l"/>
                <a:tab pos="5453063" algn="l"/>
                <a:tab pos="5902325" algn="l"/>
                <a:tab pos="6351588" algn="l"/>
                <a:tab pos="6800850" algn="l"/>
                <a:tab pos="7250113" algn="l"/>
                <a:tab pos="7699375" algn="l"/>
                <a:tab pos="8148638" algn="l"/>
                <a:tab pos="8597900" algn="l"/>
                <a:tab pos="9047163" algn="l"/>
              </a:tabLst>
            </a:pPr>
            <a:r>
              <a:rPr lang="fi-FI" sz="2400" b="1" dirty="0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Примусове поширення широкої системи державних позик (</a:t>
            </a:r>
            <a:r>
              <a:rPr lang="fi-FI" sz="2400" b="1" smtClean="0">
                <a:solidFill>
                  <a:srgbClr val="004A4A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облігацій).</a:t>
            </a:r>
            <a:endParaRPr lang="fi-FI" sz="24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11882" y="1565259"/>
            <a:ext cx="2622555" cy="293846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40378" y="4565655"/>
            <a:ext cx="3632204" cy="22955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246" name="Text Box 5"/>
          <p:cNvSpPr txBox="1">
            <a:spLocks noChangeArrowheads="1"/>
          </p:cNvSpPr>
          <p:nvPr/>
        </p:nvSpPr>
        <p:spPr bwMode="auto">
          <a:xfrm>
            <a:off x="7380288" y="5580063"/>
            <a:ext cx="180975" cy="3571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23181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0" fill="hold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81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4000"/>
                            </p:stCondLst>
                            <p:childTnLst>
                              <p:par>
                                <p:cTn id="4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81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4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50" y="177800"/>
            <a:ext cx="9070975" cy="903288"/>
          </a:xfrm>
        </p:spPr>
        <p:txBody>
          <a:bodyPr tIns="10440"/>
          <a:lstStyle/>
          <a:p>
            <a:pPr eaLnBrk="1">
              <a:lnSpc>
                <a:spcPct val="98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2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УКРАЇНА В ПЕРШІЙ П'ЯТИРІЧЦІ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8174038" y="5540375"/>
          <a:ext cx="4425950" cy="2379663"/>
        </p:xfrm>
        <a:graphic>
          <a:graphicData uri="http://schemas.openxmlformats.org/presentationml/2006/ole">
            <p:oleObj spid="_x0000_s3088" r:id="rId6" imgW="7810920" imgH="4200840" progId="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360363" y="2700338"/>
          <a:ext cx="4425950" cy="2379662"/>
        </p:xfrm>
        <a:graphic>
          <a:graphicData uri="http://schemas.openxmlformats.org/presentationml/2006/ole">
            <p:oleObj spid="_x0000_s3089" r:id="rId7" imgW="7810920" imgH="4200840" progId="">
              <p:embed/>
            </p:oleObj>
          </a:graphicData>
        </a:graphic>
      </p:graphicFrame>
      <p:sp>
        <p:nvSpPr>
          <p:cNvPr id="3078" name="Line 4"/>
          <p:cNvSpPr>
            <a:spLocks noChangeShapeType="1"/>
          </p:cNvSpPr>
          <p:nvPr/>
        </p:nvSpPr>
        <p:spPr bwMode="auto">
          <a:xfrm flipH="1">
            <a:off x="539718" y="1279507"/>
            <a:ext cx="4194175" cy="1588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79" name="Line 5"/>
          <p:cNvSpPr>
            <a:spLocks noChangeShapeType="1"/>
          </p:cNvSpPr>
          <p:nvPr/>
        </p:nvSpPr>
        <p:spPr bwMode="auto">
          <a:xfrm>
            <a:off x="539750" y="4140200"/>
            <a:ext cx="4140200" cy="1588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5580063" y="1439863"/>
            <a:ext cx="3779837" cy="987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2560" rIns="90000" bIns="45000"/>
          <a:lstStyle/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>
                <a:solidFill>
                  <a:srgbClr val="800000"/>
                </a:solidFill>
                <a:latin typeface="DejaVu Serif" pitchFamily="16" charset="0"/>
                <a:cs typeface="Arial Unicode MS" charset="0"/>
              </a:rPr>
              <a:t>Кількість ключових об'єктів промисловості першої п'ятирічки</a:t>
            </a:r>
          </a:p>
        </p:txBody>
      </p:sp>
      <p:sp>
        <p:nvSpPr>
          <p:cNvPr id="3081" name="Line 7"/>
          <p:cNvSpPr>
            <a:spLocks noChangeShapeType="1"/>
          </p:cNvSpPr>
          <p:nvPr/>
        </p:nvSpPr>
        <p:spPr bwMode="auto">
          <a:xfrm>
            <a:off x="5400675" y="1260475"/>
            <a:ext cx="4140200" cy="1588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2" name="Line 8"/>
          <p:cNvSpPr>
            <a:spLocks noChangeShapeType="1"/>
          </p:cNvSpPr>
          <p:nvPr/>
        </p:nvSpPr>
        <p:spPr bwMode="auto">
          <a:xfrm>
            <a:off x="5400675" y="1260475"/>
            <a:ext cx="1588" cy="2879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3" name="Line 9"/>
          <p:cNvSpPr>
            <a:spLocks noChangeShapeType="1"/>
          </p:cNvSpPr>
          <p:nvPr/>
        </p:nvSpPr>
        <p:spPr bwMode="auto">
          <a:xfrm>
            <a:off x="5400675" y="4140200"/>
            <a:ext cx="4140200" cy="1588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4" name="Line 10"/>
          <p:cNvSpPr>
            <a:spLocks noChangeShapeType="1"/>
          </p:cNvSpPr>
          <p:nvPr/>
        </p:nvSpPr>
        <p:spPr bwMode="auto">
          <a:xfrm>
            <a:off x="9539288" y="1260475"/>
            <a:ext cx="1587" cy="2879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5" name="Line 11"/>
          <p:cNvSpPr>
            <a:spLocks noChangeShapeType="1"/>
          </p:cNvSpPr>
          <p:nvPr/>
        </p:nvSpPr>
        <p:spPr bwMode="auto">
          <a:xfrm>
            <a:off x="9180513" y="4859338"/>
            <a:ext cx="1587" cy="179387"/>
          </a:xfrm>
          <a:prstGeom prst="line">
            <a:avLst/>
          </a:prstGeom>
          <a:noFill/>
          <a:ln w="936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6" name="Line 12"/>
          <p:cNvSpPr>
            <a:spLocks noChangeShapeType="1"/>
          </p:cNvSpPr>
          <p:nvPr/>
        </p:nvSpPr>
        <p:spPr bwMode="auto">
          <a:xfrm>
            <a:off x="5759450" y="3600450"/>
            <a:ext cx="3600450" cy="1588"/>
          </a:xfrm>
          <a:prstGeom prst="line">
            <a:avLst/>
          </a:prstGeom>
          <a:noFill/>
          <a:ln w="36000">
            <a:solidFill>
              <a:srgbClr val="0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087" name="Group 13"/>
          <p:cNvGrpSpPr>
            <a:grpSpLocks/>
          </p:cNvGrpSpPr>
          <p:nvPr/>
        </p:nvGrpSpPr>
        <p:grpSpPr bwMode="auto">
          <a:xfrm>
            <a:off x="6119813" y="2519363"/>
            <a:ext cx="882650" cy="1062037"/>
            <a:chOff x="3855" y="1587"/>
            <a:chExt cx="556" cy="669"/>
          </a:xfrm>
        </p:grpSpPr>
        <p:sp>
          <p:nvSpPr>
            <p:cNvPr id="3118" name="AutoShape 14"/>
            <p:cNvSpPr>
              <a:spLocks noChangeArrowheads="1"/>
            </p:cNvSpPr>
            <p:nvPr/>
          </p:nvSpPr>
          <p:spPr bwMode="auto">
            <a:xfrm>
              <a:off x="3855" y="1587"/>
              <a:ext cx="556" cy="669"/>
            </a:xfrm>
            <a:prstGeom prst="roundRect">
              <a:avLst>
                <a:gd name="adj" fmla="val 176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grpSp>
        <p:nvGrpSpPr>
          <p:cNvPr id="3088" name="Group 15"/>
          <p:cNvGrpSpPr>
            <a:grpSpLocks/>
          </p:cNvGrpSpPr>
          <p:nvPr/>
        </p:nvGrpSpPr>
        <p:grpSpPr bwMode="auto">
          <a:xfrm>
            <a:off x="7920038" y="3060700"/>
            <a:ext cx="1062037" cy="522288"/>
            <a:chOff x="4989" y="1928"/>
            <a:chExt cx="669" cy="329"/>
          </a:xfrm>
        </p:grpSpPr>
        <p:sp>
          <p:nvSpPr>
            <p:cNvPr id="3117" name="AutoShape 16"/>
            <p:cNvSpPr>
              <a:spLocks noChangeArrowheads="1"/>
            </p:cNvSpPr>
            <p:nvPr/>
          </p:nvSpPr>
          <p:spPr bwMode="auto">
            <a:xfrm>
              <a:off x="4989" y="1928"/>
              <a:ext cx="669" cy="329"/>
            </a:xfrm>
            <a:prstGeom prst="roundRect">
              <a:avLst>
                <a:gd name="adj" fmla="val 292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940425" y="3779838"/>
            <a:ext cx="3240088" cy="620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5184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dirty="0">
                <a:solidFill>
                  <a:srgbClr val="000000"/>
                </a:solidFill>
                <a:cs typeface="+mn-cs"/>
              </a:rPr>
              <a:t>  </a:t>
            </a:r>
            <a:r>
              <a:rPr lang="fi-FI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 </a:t>
            </a:r>
            <a:r>
              <a:rPr lang="fi-FI" b="1" dirty="0">
                <a:solidFill>
                  <a:srgbClr val="004A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СРСР                  УСРР</a:t>
            </a:r>
            <a:r>
              <a:rPr lang="fi-FI" b="1" dirty="0">
                <a:solidFill>
                  <a:srgbClr val="004A4A"/>
                </a:solidFill>
                <a:cs typeface="+mn-cs"/>
              </a:rPr>
              <a:t>  </a:t>
            </a:r>
          </a:p>
        </p:txBody>
      </p:sp>
      <p:sp>
        <p:nvSpPr>
          <p:cNvPr id="3090" name="Line 18"/>
          <p:cNvSpPr>
            <a:spLocks noChangeShapeType="1"/>
          </p:cNvSpPr>
          <p:nvPr/>
        </p:nvSpPr>
        <p:spPr bwMode="auto">
          <a:xfrm>
            <a:off x="539750" y="1260475"/>
            <a:ext cx="1588" cy="2879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1" name="Line 19"/>
          <p:cNvSpPr>
            <a:spLocks noChangeShapeType="1"/>
          </p:cNvSpPr>
          <p:nvPr/>
        </p:nvSpPr>
        <p:spPr bwMode="auto">
          <a:xfrm>
            <a:off x="4679950" y="1260475"/>
            <a:ext cx="1588" cy="2879725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720725" y="1439863"/>
            <a:ext cx="3779838" cy="9874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2560" rIns="90000" bIns="45000"/>
          <a:lstStyle/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>
                <a:solidFill>
                  <a:srgbClr val="800000"/>
                </a:solidFill>
                <a:latin typeface="DejaVu Serif" pitchFamily="16" charset="0"/>
                <a:cs typeface="Arial Unicode MS" charset="0"/>
              </a:rPr>
              <a:t>Загальні капіталовкладення в першій п'ятирічці</a:t>
            </a:r>
          </a:p>
        </p:txBody>
      </p:sp>
      <p:sp>
        <p:nvSpPr>
          <p:cNvPr id="3093" name="Line 21"/>
          <p:cNvSpPr>
            <a:spLocks noChangeShapeType="1"/>
          </p:cNvSpPr>
          <p:nvPr/>
        </p:nvSpPr>
        <p:spPr bwMode="auto">
          <a:xfrm flipH="1">
            <a:off x="873125" y="3600450"/>
            <a:ext cx="3473450" cy="1588"/>
          </a:xfrm>
          <a:prstGeom prst="line">
            <a:avLst/>
          </a:prstGeom>
          <a:noFill/>
          <a:ln w="36000">
            <a:solidFill>
              <a:srgbClr val="0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094" name="Group 22"/>
          <p:cNvGrpSpPr>
            <a:grpSpLocks/>
          </p:cNvGrpSpPr>
          <p:nvPr/>
        </p:nvGrpSpPr>
        <p:grpSpPr bwMode="auto">
          <a:xfrm>
            <a:off x="1260475" y="2519363"/>
            <a:ext cx="882650" cy="1062037"/>
            <a:chOff x="794" y="1587"/>
            <a:chExt cx="556" cy="669"/>
          </a:xfrm>
        </p:grpSpPr>
        <p:sp>
          <p:nvSpPr>
            <p:cNvPr id="3116" name="AutoShape 23"/>
            <p:cNvSpPr>
              <a:spLocks noChangeArrowheads="1"/>
            </p:cNvSpPr>
            <p:nvPr/>
          </p:nvSpPr>
          <p:spPr bwMode="auto">
            <a:xfrm>
              <a:off x="794" y="1587"/>
              <a:ext cx="556" cy="669"/>
            </a:xfrm>
            <a:prstGeom prst="roundRect">
              <a:avLst>
                <a:gd name="adj" fmla="val 176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grpSp>
        <p:nvGrpSpPr>
          <p:cNvPr id="3095" name="Group 24"/>
          <p:cNvGrpSpPr>
            <a:grpSpLocks/>
          </p:cNvGrpSpPr>
          <p:nvPr/>
        </p:nvGrpSpPr>
        <p:grpSpPr bwMode="auto">
          <a:xfrm>
            <a:off x="3240088" y="3060700"/>
            <a:ext cx="882650" cy="522288"/>
            <a:chOff x="2041" y="1928"/>
            <a:chExt cx="556" cy="329"/>
          </a:xfrm>
        </p:grpSpPr>
        <p:sp>
          <p:nvSpPr>
            <p:cNvPr id="3115" name="AutoShape 25"/>
            <p:cNvSpPr>
              <a:spLocks noChangeArrowheads="1"/>
            </p:cNvSpPr>
            <p:nvPr/>
          </p:nvSpPr>
          <p:spPr bwMode="auto">
            <a:xfrm>
              <a:off x="2041" y="1928"/>
              <a:ext cx="556" cy="329"/>
            </a:xfrm>
            <a:prstGeom prst="roundRect">
              <a:avLst>
                <a:gd name="adj" fmla="val 292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sp>
        <p:nvSpPr>
          <p:cNvPr id="3096" name="Text Box 26"/>
          <p:cNvSpPr txBox="1">
            <a:spLocks noChangeArrowheads="1"/>
          </p:cNvSpPr>
          <p:nvPr/>
        </p:nvSpPr>
        <p:spPr bwMode="auto">
          <a:xfrm>
            <a:off x="1439863" y="2879725"/>
            <a:ext cx="569912" cy="414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 dirty="0">
                <a:solidFill>
                  <a:srgbClr val="000000"/>
                </a:solidFill>
                <a:cs typeface="Arial Unicode MS" charset="0"/>
              </a:rPr>
              <a:t>60</a:t>
            </a:r>
          </a:p>
        </p:txBody>
      </p:sp>
      <p:sp>
        <p:nvSpPr>
          <p:cNvPr id="3097" name="Text Box 27"/>
          <p:cNvSpPr txBox="1">
            <a:spLocks noChangeArrowheads="1"/>
          </p:cNvSpPr>
          <p:nvPr/>
        </p:nvSpPr>
        <p:spPr bwMode="auto">
          <a:xfrm>
            <a:off x="3390900" y="3184525"/>
            <a:ext cx="569913" cy="59531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 dirty="0">
                <a:solidFill>
                  <a:srgbClr val="000000"/>
                </a:solidFill>
                <a:cs typeface="Arial Unicode MS" charset="0"/>
              </a:rPr>
              <a:t>13</a:t>
            </a:r>
          </a:p>
        </p:txBody>
      </p:sp>
      <p:sp>
        <p:nvSpPr>
          <p:cNvPr id="3098" name="Text Box 28"/>
          <p:cNvSpPr txBox="1">
            <a:spLocks noChangeArrowheads="1"/>
          </p:cNvSpPr>
          <p:nvPr/>
        </p:nvSpPr>
        <p:spPr bwMode="auto">
          <a:xfrm>
            <a:off x="6300788" y="2879725"/>
            <a:ext cx="649287" cy="414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>
                <a:solidFill>
                  <a:srgbClr val="000000"/>
                </a:solidFill>
                <a:cs typeface="Arial Unicode MS" charset="0"/>
              </a:rPr>
              <a:t>35</a:t>
            </a:r>
          </a:p>
        </p:txBody>
      </p:sp>
      <p:sp>
        <p:nvSpPr>
          <p:cNvPr id="3099" name="Text Box 29"/>
          <p:cNvSpPr txBox="1">
            <a:spLocks noChangeArrowheads="1"/>
          </p:cNvSpPr>
          <p:nvPr/>
        </p:nvSpPr>
        <p:spPr bwMode="auto">
          <a:xfrm>
            <a:off x="8280400" y="3240088"/>
            <a:ext cx="569913" cy="414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>
                <a:solidFill>
                  <a:srgbClr val="000000"/>
                </a:solidFill>
                <a:cs typeface="Arial Unicode MS" charset="0"/>
              </a:rPr>
              <a:t>12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1260475" y="3779838"/>
            <a:ext cx="2916238" cy="3857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lIns="90000" tIns="5256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2000" b="1">
                <a:solidFill>
                  <a:srgbClr val="004A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СРСР              УСРР</a:t>
            </a:r>
          </a:p>
        </p:txBody>
      </p:sp>
      <p:sp>
        <p:nvSpPr>
          <p:cNvPr id="3101" name="Line 31"/>
          <p:cNvSpPr>
            <a:spLocks noChangeShapeType="1"/>
          </p:cNvSpPr>
          <p:nvPr/>
        </p:nvSpPr>
        <p:spPr bwMode="auto">
          <a:xfrm flipV="1">
            <a:off x="4679950" y="4292600"/>
            <a:ext cx="1588" cy="2754313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2" name="Line 32"/>
          <p:cNvSpPr>
            <a:spLocks noChangeShapeType="1"/>
          </p:cNvSpPr>
          <p:nvPr/>
        </p:nvSpPr>
        <p:spPr bwMode="auto">
          <a:xfrm>
            <a:off x="596900" y="4348163"/>
            <a:ext cx="4140200" cy="1587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3" name="Line 33"/>
          <p:cNvSpPr>
            <a:spLocks noChangeShapeType="1"/>
          </p:cNvSpPr>
          <p:nvPr/>
        </p:nvSpPr>
        <p:spPr bwMode="auto">
          <a:xfrm>
            <a:off x="539750" y="4319588"/>
            <a:ext cx="1588" cy="2700337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4" name="Line 34"/>
          <p:cNvSpPr>
            <a:spLocks noChangeShapeType="1"/>
          </p:cNvSpPr>
          <p:nvPr/>
        </p:nvSpPr>
        <p:spPr bwMode="auto">
          <a:xfrm>
            <a:off x="539750" y="7019925"/>
            <a:ext cx="4140200" cy="1588"/>
          </a:xfrm>
          <a:prstGeom prst="line">
            <a:avLst/>
          </a:prstGeom>
          <a:noFill/>
          <a:ln w="360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757238" y="4398963"/>
            <a:ext cx="3478212" cy="976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52560" rIns="90000" bIns="45000"/>
          <a:lstStyle/>
          <a:p>
            <a:pPr algn="ctr"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>
                <a:solidFill>
                  <a:srgbClr val="800000"/>
                </a:solidFill>
                <a:cs typeface="Arial Unicode MS" charset="0"/>
              </a:rPr>
              <a:t>Кількість об'єктів </a:t>
            </a:r>
          </a:p>
          <a:p>
            <a:pPr algn="ctr"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>
                <a:solidFill>
                  <a:srgbClr val="800000"/>
                </a:solidFill>
                <a:cs typeface="Arial Unicode MS" charset="0"/>
              </a:rPr>
              <a:t>промисловості першої</a:t>
            </a:r>
          </a:p>
          <a:p>
            <a:pPr algn="ctr"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000" b="1" dirty="0">
                <a:solidFill>
                  <a:srgbClr val="800000"/>
                </a:solidFill>
                <a:cs typeface="Arial Unicode MS" charset="0"/>
              </a:rPr>
              <a:t>п'ятирічки</a:t>
            </a:r>
          </a:p>
        </p:txBody>
      </p:sp>
      <p:sp>
        <p:nvSpPr>
          <p:cNvPr id="3106" name="Line 36"/>
          <p:cNvSpPr>
            <a:spLocks noChangeShapeType="1"/>
          </p:cNvSpPr>
          <p:nvPr/>
        </p:nvSpPr>
        <p:spPr bwMode="auto">
          <a:xfrm>
            <a:off x="984250" y="6488113"/>
            <a:ext cx="3240088" cy="1587"/>
          </a:xfrm>
          <a:prstGeom prst="line">
            <a:avLst/>
          </a:prstGeom>
          <a:noFill/>
          <a:ln w="36000">
            <a:solidFill>
              <a:srgbClr val="00808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107" name="Group 37"/>
          <p:cNvGrpSpPr>
            <a:grpSpLocks/>
          </p:cNvGrpSpPr>
          <p:nvPr/>
        </p:nvGrpSpPr>
        <p:grpSpPr bwMode="auto">
          <a:xfrm>
            <a:off x="1260475" y="5400675"/>
            <a:ext cx="882650" cy="1062038"/>
            <a:chOff x="794" y="3402"/>
            <a:chExt cx="556" cy="669"/>
          </a:xfrm>
        </p:grpSpPr>
        <p:sp>
          <p:nvSpPr>
            <p:cNvPr id="3114" name="AutoShape 38"/>
            <p:cNvSpPr>
              <a:spLocks noChangeArrowheads="1"/>
            </p:cNvSpPr>
            <p:nvPr/>
          </p:nvSpPr>
          <p:spPr bwMode="auto">
            <a:xfrm>
              <a:off x="794" y="3402"/>
              <a:ext cx="556" cy="669"/>
            </a:xfrm>
            <a:prstGeom prst="roundRect">
              <a:avLst>
                <a:gd name="adj" fmla="val 176"/>
              </a:avLst>
            </a:prstGeom>
            <a:solidFill>
              <a:srgbClr val="83CA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grpSp>
        <p:nvGrpSpPr>
          <p:cNvPr id="3108" name="Group 39"/>
          <p:cNvGrpSpPr>
            <a:grpSpLocks/>
          </p:cNvGrpSpPr>
          <p:nvPr/>
        </p:nvGrpSpPr>
        <p:grpSpPr bwMode="auto">
          <a:xfrm>
            <a:off x="3060700" y="5940425"/>
            <a:ext cx="1062038" cy="522288"/>
            <a:chOff x="1928" y="3742"/>
            <a:chExt cx="669" cy="329"/>
          </a:xfrm>
        </p:grpSpPr>
        <p:sp>
          <p:nvSpPr>
            <p:cNvPr id="3113" name="AutoShape 40"/>
            <p:cNvSpPr>
              <a:spLocks noChangeArrowheads="1"/>
            </p:cNvSpPr>
            <p:nvPr/>
          </p:nvSpPr>
          <p:spPr bwMode="auto">
            <a:xfrm>
              <a:off x="1928" y="3742"/>
              <a:ext cx="669" cy="329"/>
            </a:xfrm>
            <a:prstGeom prst="roundRect">
              <a:avLst>
                <a:gd name="adj" fmla="val 292"/>
              </a:avLst>
            </a:prstGeom>
            <a:solidFill>
              <a:srgbClr val="99CCFF"/>
            </a:solidFill>
            <a:ln w="936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hangingPunct="0">
                <a:lnSpc>
                  <a:spcPct val="97000"/>
                </a:lnSpc>
                <a:buClr>
                  <a:srgbClr val="000000"/>
                </a:buClr>
                <a:buSzPct val="100000"/>
                <a:buFont typeface="Times New Roman" pitchFamily="16" charset="0"/>
                <a:buNone/>
              </a:pPr>
              <a:endParaRPr lang="ru-RU">
                <a:cs typeface="Arial Unicode MS" charset="0"/>
              </a:endParaRPr>
            </a:p>
          </p:txBody>
        </p:sp>
      </p:grpSp>
      <p:sp>
        <p:nvSpPr>
          <p:cNvPr id="3109" name="Text Box 41"/>
          <p:cNvSpPr txBox="1">
            <a:spLocks noChangeArrowheads="1"/>
          </p:cNvSpPr>
          <p:nvPr/>
        </p:nvSpPr>
        <p:spPr bwMode="auto">
          <a:xfrm>
            <a:off x="1250950" y="5759450"/>
            <a:ext cx="1439863" cy="4143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>
                <a:solidFill>
                  <a:srgbClr val="000000"/>
                </a:solidFill>
                <a:cs typeface="Arial Unicode MS" charset="0"/>
              </a:rPr>
              <a:t>1500</a:t>
            </a:r>
          </a:p>
        </p:txBody>
      </p:sp>
      <p:sp>
        <p:nvSpPr>
          <p:cNvPr id="3110" name="Text Box 42"/>
          <p:cNvSpPr txBox="1">
            <a:spLocks noChangeArrowheads="1"/>
          </p:cNvSpPr>
          <p:nvPr/>
        </p:nvSpPr>
        <p:spPr bwMode="auto">
          <a:xfrm>
            <a:off x="3240088" y="6119813"/>
            <a:ext cx="944562" cy="414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>
                <a:solidFill>
                  <a:srgbClr val="000000"/>
                </a:solidFill>
                <a:cs typeface="Arial Unicode MS" charset="0"/>
              </a:rPr>
              <a:t>400</a:t>
            </a:r>
          </a:p>
        </p:txBody>
      </p:sp>
      <p:sp>
        <p:nvSpPr>
          <p:cNvPr id="9259" name="Text Box 43"/>
          <p:cNvSpPr txBox="1">
            <a:spLocks noChangeArrowheads="1"/>
          </p:cNvSpPr>
          <p:nvPr/>
        </p:nvSpPr>
        <p:spPr bwMode="auto">
          <a:xfrm>
            <a:off x="900113" y="6659563"/>
            <a:ext cx="3600450" cy="414337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5184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dirty="0">
                <a:solidFill>
                  <a:srgbClr val="000000"/>
                </a:solidFill>
                <a:cs typeface="+mn-cs"/>
              </a:rPr>
              <a:t>    </a:t>
            </a:r>
            <a:r>
              <a:rPr lang="fi-FI" sz="2200" dirty="0">
                <a:solidFill>
                  <a:srgbClr val="000000"/>
                </a:solidFill>
                <a:cs typeface="+mn-cs"/>
              </a:rPr>
              <a:t> </a:t>
            </a:r>
            <a:r>
              <a:rPr lang="fi-FI" sz="2000" b="1" dirty="0">
                <a:solidFill>
                  <a:srgbClr val="004A4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cs"/>
              </a:rPr>
              <a:t>СРСР             УСРР</a:t>
            </a:r>
          </a:p>
        </p:txBody>
      </p:sp>
      <p:sp>
        <p:nvSpPr>
          <p:cNvPr id="9260" name="Text Box 44"/>
          <p:cNvSpPr txBox="1">
            <a:spLocks noChangeArrowheads="1"/>
          </p:cNvSpPr>
          <p:nvPr/>
        </p:nvSpPr>
        <p:spPr bwMode="auto">
          <a:xfrm>
            <a:off x="5400675" y="5040313"/>
            <a:ext cx="3779838" cy="18002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53280" rIns="90000" bIns="45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200" b="1" dirty="0" smtClean="0">
                <a:solidFill>
                  <a:srgbClr val="660066"/>
                </a:solidFill>
                <a:cs typeface="Arial Unicode MS" charset="0"/>
              </a:rPr>
              <a:t> </a:t>
            </a:r>
            <a:endParaRPr lang="fi-FI" sz="2200" b="1" dirty="0">
              <a:solidFill>
                <a:srgbClr val="660066"/>
              </a:solidFill>
              <a:cs typeface="Arial Unicode MS" charset="0"/>
            </a:endParaRPr>
          </a:p>
        </p:txBody>
      </p:sp>
    </p:spTree>
    <p:custDataLst>
      <p:tags r:id="rId2"/>
    </p:custDataLst>
  </p:cSld>
  <p:clrMapOvr>
    <a:masterClrMapping/>
  </p:clrMapOvr>
  <p:transition spd="slow" advTm="13915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600" decel="100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00" decel="100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92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/>
      <p:bldP spid="9217" grpId="1"/>
      <p:bldP spid="9222" grpId="0"/>
      <p:bldP spid="9236" grpId="0"/>
      <p:bldP spid="9251" grpId="0"/>
      <p:bldP spid="92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484188" y="33338"/>
            <a:ext cx="9070975" cy="1262062"/>
          </a:xfrm>
        </p:spPr>
        <p:txBody>
          <a:bodyPr tIns="15120"/>
          <a:lstStyle/>
          <a:p>
            <a:pPr algn="l" eaLnBrk="1">
              <a:lnSpc>
                <a:spcPct val="98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fi-FI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Директивне господарювання</a:t>
            </a:r>
          </a:p>
        </p:txBody>
      </p:sp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539750" y="4843463"/>
            <a:ext cx="8996363" cy="2212975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E6FF00"/>
              </a:gs>
            </a:gsLst>
            <a:path path="shape">
              <a:fillToRect l="50000" t="50000" r="50000" b="50000"/>
            </a:path>
          </a:gradFill>
          <a:ln w="72000">
            <a:solidFill>
              <a:srgbClr val="808080"/>
            </a:solidFill>
            <a:round/>
            <a:headEnd/>
            <a:tailEnd/>
          </a:ln>
        </p:spPr>
        <p:txBody>
          <a:bodyPr lIns="126000" tIns="89280" rIns="126000" bIns="81000"/>
          <a:lstStyle/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fi-FI" sz="2200" b="1" dirty="0">
                <a:solidFill>
                  <a:srgbClr val="666600"/>
                </a:solidFill>
                <a:cs typeface="Arial Unicode MS" charset="0"/>
              </a:rPr>
              <a:t>З кінця 1929 р. почалася реорганізація управління промисловістю. Створюються об'єднання, від яких повністю залежали і виробництво і збут, і постачання підприємств. Засоби виробництва І предмети споживання розподілялись централізовано. Селянам не дозволялось торгувати хлібом, у містах впроваджено карткову систему постачання.</a:t>
            </a:r>
          </a:p>
          <a:p>
            <a:pPr hangingPunct="0">
              <a:lnSpc>
                <a:spcPct val="98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fi-FI" sz="2200" b="1" dirty="0">
              <a:solidFill>
                <a:srgbClr val="666600"/>
              </a:solidFill>
              <a:cs typeface="Arial Unicode MS" charset="0"/>
            </a:endParaRP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31800" y="1079500"/>
          <a:ext cx="9359900" cy="3455988"/>
        </p:xfrm>
        <a:graphic>
          <a:graphicData uri="http://schemas.openxmlformats.org/presentationml/2006/ole">
            <p:oleObj spid="_x0000_s4105" r:id="rId6" imgW="16002360" imgH="4200840" progId="">
              <p:embed/>
            </p:oleObj>
          </a:graphicData>
        </a:graphic>
      </p:graphicFrame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54050" y="1225550"/>
            <a:ext cx="8636000" cy="3200400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996633"/>
              </a:gs>
            </a:gsLst>
            <a:lin ang="2700000" scaled="1"/>
          </a:gradFill>
          <a:ln w="72000">
            <a:solidFill>
              <a:srgbClr val="808080"/>
            </a:solidFill>
            <a:round/>
            <a:headEnd/>
            <a:tailEnd/>
          </a:ln>
        </p:spPr>
        <p:txBody>
          <a:bodyPr lIns="126000" tIns="89280" rIns="126000" bIns="81000"/>
          <a:lstStyle/>
          <a:p>
            <a:pPr marL="406400" indent="-301625" hangingPunct="0">
              <a:lnSpc>
                <a:spcPct val="98000"/>
              </a:lnSpc>
              <a:spcAft>
                <a:spcPts val="1425"/>
              </a:spcAft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854075" algn="l"/>
                <a:tab pos="1303338" algn="l"/>
                <a:tab pos="1752600" algn="l"/>
                <a:tab pos="2201863" algn="l"/>
                <a:tab pos="2651125" algn="l"/>
                <a:tab pos="3100388" algn="l"/>
                <a:tab pos="3549650" algn="l"/>
                <a:tab pos="3998913" algn="l"/>
                <a:tab pos="4448175" algn="l"/>
                <a:tab pos="4897438" algn="l"/>
                <a:tab pos="5346700" algn="l"/>
                <a:tab pos="5795963" algn="l"/>
                <a:tab pos="6245225" algn="l"/>
                <a:tab pos="6694488" algn="l"/>
                <a:tab pos="7143750" algn="l"/>
                <a:tab pos="7593013" algn="l"/>
                <a:tab pos="8042275" algn="l"/>
                <a:tab pos="8491538" algn="l"/>
                <a:tab pos="8940800" algn="l"/>
                <a:tab pos="9390063" algn="l"/>
              </a:tabLst>
            </a:pPr>
            <a:r>
              <a:rPr lang="fi-FI" sz="2200" b="1" dirty="0">
                <a:solidFill>
                  <a:srgbClr val="006B6B"/>
                </a:solidFill>
                <a:latin typeface="Times New Roman" pitchFamily="16" charset="0"/>
                <a:cs typeface="Arial Unicode MS" charset="0"/>
              </a:rPr>
              <a:t>На кінець 1929 року в ЦК партії перемогла сталінська лінія на форсовану індустріалізацію і прискорену колективізацію.</a:t>
            </a:r>
          </a:p>
          <a:p>
            <a:pPr marL="406400" indent="-301625" hangingPunct="0">
              <a:lnSpc>
                <a:spcPct val="98000"/>
              </a:lnSpc>
              <a:spcAft>
                <a:spcPts val="1425"/>
              </a:spcAft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854075" algn="l"/>
                <a:tab pos="1303338" algn="l"/>
                <a:tab pos="1752600" algn="l"/>
                <a:tab pos="2201863" algn="l"/>
                <a:tab pos="2651125" algn="l"/>
                <a:tab pos="3100388" algn="l"/>
                <a:tab pos="3549650" algn="l"/>
                <a:tab pos="3998913" algn="l"/>
                <a:tab pos="4448175" algn="l"/>
                <a:tab pos="4897438" algn="l"/>
                <a:tab pos="5346700" algn="l"/>
                <a:tab pos="5795963" algn="l"/>
                <a:tab pos="6245225" algn="l"/>
                <a:tab pos="6694488" algn="l"/>
                <a:tab pos="7143750" algn="l"/>
                <a:tab pos="7593013" algn="l"/>
                <a:tab pos="8042275" algn="l"/>
                <a:tab pos="8491538" algn="l"/>
                <a:tab pos="8940800" algn="l"/>
                <a:tab pos="9390063" algn="l"/>
              </a:tabLst>
            </a:pPr>
            <a:r>
              <a:rPr lang="fi-FI" sz="2200" b="1" dirty="0">
                <a:solidFill>
                  <a:srgbClr val="006B6B"/>
                </a:solidFill>
                <a:latin typeface="Times New Roman" pitchFamily="16" charset="0"/>
                <a:cs typeface="Arial Unicode MS" charset="0"/>
              </a:rPr>
              <a:t>”Партія, - говорив Й. Сталін, на об'єднаному Пленумі ЦК і ЦК ВКП(б) у січні 1933 р., - немов би підхльостувала країну, прискорюючи її просування вперед”.</a:t>
            </a:r>
          </a:p>
          <a:p>
            <a:pPr marL="406400" indent="-301625" hangingPunct="0">
              <a:lnSpc>
                <a:spcPct val="98000"/>
              </a:lnSpc>
              <a:spcAft>
                <a:spcPts val="1425"/>
              </a:spcAft>
              <a:buClr>
                <a:srgbClr val="000080"/>
              </a:buClr>
              <a:buSzPct val="45000"/>
              <a:buFont typeface="Wingdings" charset="2"/>
              <a:buChar char=""/>
              <a:tabLst>
                <a:tab pos="406400" algn="l"/>
                <a:tab pos="854075" algn="l"/>
                <a:tab pos="1303338" algn="l"/>
                <a:tab pos="1752600" algn="l"/>
                <a:tab pos="2201863" algn="l"/>
                <a:tab pos="2651125" algn="l"/>
                <a:tab pos="3100388" algn="l"/>
                <a:tab pos="3549650" algn="l"/>
                <a:tab pos="3998913" algn="l"/>
                <a:tab pos="4448175" algn="l"/>
                <a:tab pos="4897438" algn="l"/>
                <a:tab pos="5346700" algn="l"/>
                <a:tab pos="5795963" algn="l"/>
                <a:tab pos="6245225" algn="l"/>
                <a:tab pos="6694488" algn="l"/>
                <a:tab pos="7143750" algn="l"/>
                <a:tab pos="7593013" algn="l"/>
                <a:tab pos="8042275" algn="l"/>
                <a:tab pos="8491538" algn="l"/>
                <a:tab pos="8940800" algn="l"/>
                <a:tab pos="9390063" algn="l"/>
              </a:tabLst>
            </a:pPr>
            <a:r>
              <a:rPr lang="fi-FI" sz="2200" b="1" dirty="0">
                <a:solidFill>
                  <a:srgbClr val="006B6B"/>
                </a:solidFill>
                <a:latin typeface="Times New Roman" pitchFamily="16" charset="0"/>
                <a:cs typeface="Arial Unicode MS" charset="0"/>
              </a:rPr>
              <a:t>Капіталовкладення становили у 1929 році 438 млн. крб., а в 1932 р. - 1229 млн. Крб. ( у порівняльних цінах 1928 р.).</a:t>
            </a:r>
          </a:p>
        </p:txBody>
      </p:sp>
    </p:spTree>
    <p:custDataLst>
      <p:tags r:id="rId2"/>
    </p:custDataLst>
  </p:cSld>
  <p:clrMapOvr>
    <a:masterClrMapping/>
  </p:clrMapOvr>
  <p:transition spd="slow" advTm="1896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2" grpId="0" animBg="1"/>
      <p:bldP spid="1024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14325"/>
            <a:ext cx="9217025" cy="944563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4000" b="1" i="1" dirty="0" err="1">
                <a:solidFill>
                  <a:srgbClr val="230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П'ятирічку</a:t>
            </a:r>
            <a:r>
              <a:rPr lang="ru-RU" sz="4000" b="1" i="1" dirty="0">
                <a:solidFill>
                  <a:srgbClr val="2300DC"/>
                </a:solidFill>
              </a:rPr>
              <a:t> — </a:t>
            </a:r>
            <a:r>
              <a:rPr lang="ru-RU" sz="4000" b="1" i="1" dirty="0">
                <a:solidFill>
                  <a:srgbClr val="230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за</a:t>
            </a:r>
            <a:r>
              <a:rPr lang="ru-RU" sz="4000" b="1" i="1" dirty="0">
                <a:solidFill>
                  <a:srgbClr val="2300DC"/>
                </a:solidFill>
              </a:rPr>
              <a:t> </a:t>
            </a:r>
            <a:r>
              <a:rPr lang="ru-RU" sz="4000" b="1" i="1" dirty="0" err="1">
                <a:solidFill>
                  <a:srgbClr val="230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чотири</a:t>
            </a:r>
            <a:r>
              <a:rPr lang="ru-RU" sz="4000" b="1" i="1" dirty="0">
                <a:solidFill>
                  <a:srgbClr val="2300DC"/>
                </a:solidFill>
              </a:rPr>
              <a:t> </a:t>
            </a:r>
            <a:r>
              <a:rPr lang="ru-RU" sz="4000" b="1" i="1" dirty="0">
                <a:solidFill>
                  <a:srgbClr val="2300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роки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3639" y="1408112"/>
            <a:ext cx="3727174" cy="5069681"/>
          </a:xfrm>
          <a:prstGeom prst="rect">
            <a:avLst/>
          </a:prstGeom>
          <a:noFill/>
          <a:ln w="72000">
            <a:solidFill>
              <a:srgbClr val="808080"/>
            </a:solidFill>
            <a:round/>
            <a:headEnd/>
            <a:tailEnd/>
          </a:ln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77838" y="5851525"/>
            <a:ext cx="8777287" cy="12525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  <a:tab pos="9410700" algn="l"/>
                <a:tab pos="10134600" algn="l"/>
                <a:tab pos="10858500" algn="l"/>
              </a:tabLst>
            </a:pPr>
            <a:r>
              <a:rPr lang="ru-RU" sz="2200" dirty="0">
                <a:solidFill>
                  <a:srgbClr val="000000"/>
                </a:solidFill>
                <a:cs typeface="Arial Unicode MS" charset="0"/>
              </a:rPr>
              <a:t>  </a:t>
            </a:r>
            <a:r>
              <a:rPr lang="ru-RU" sz="2000" b="1" dirty="0" smtClean="0">
                <a:solidFill>
                  <a:srgbClr val="800000"/>
                </a:solidFill>
                <a:cs typeface="Arial Unicode MS" charset="0"/>
              </a:rPr>
              <a:t> </a:t>
            </a:r>
            <a:endParaRPr lang="ru-RU" sz="2000" b="1" dirty="0">
              <a:solidFill>
                <a:srgbClr val="800000"/>
              </a:solidFill>
              <a:cs typeface="Arial Unicode MS" charset="0"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319588" y="1260475"/>
            <a:ext cx="5473252" cy="5327674"/>
          </a:xfrm>
          <a:prstGeom prst="rect">
            <a:avLst/>
          </a:prstGeom>
          <a:solidFill>
            <a:schemeClr val="accent3">
              <a:lumMod val="75000"/>
            </a:schemeClr>
          </a:solidFill>
          <a:ln w="72000">
            <a:solidFill>
              <a:srgbClr val="808080"/>
            </a:solidFill>
            <a:round/>
            <a:headEnd/>
            <a:tailEnd/>
          </a:ln>
        </p:spPr>
        <p:txBody>
          <a:bodyPr lIns="126000" tIns="81000" rIns="126000" bIns="81000"/>
          <a:lstStyle/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У 1929 р. на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Луганському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паровозобудівному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заводі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висунули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ідею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дострокового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виконання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п'ятирічного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плану.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Почалося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соціалістичне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змагання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за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перевиконання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планів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«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П'ятирічку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за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чотири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роки!».</a:t>
            </a: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   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Розгорнувся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рух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за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оволодіння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новою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технікою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і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підготовку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кваліфікованих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робітників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безпосередньо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на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виробництві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.</a:t>
            </a:r>
          </a:p>
          <a:p>
            <a:pPr hangingPunct="0">
              <a:lnSpc>
                <a:spcPct val="97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Він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дістав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назву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ізотовського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за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прізвищем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вибійника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горлівської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шахти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 «Кочегарка» М. </a:t>
            </a:r>
            <a:r>
              <a:rPr lang="ru-RU" sz="2000" b="1" dirty="0" err="1">
                <a:solidFill>
                  <a:srgbClr val="4C1900"/>
                </a:solidFill>
                <a:cs typeface="Arial Unicode MS" charset="0"/>
              </a:rPr>
              <a:t>Ізотова</a:t>
            </a:r>
            <a:r>
              <a:rPr lang="ru-RU" sz="2000" b="1" dirty="0">
                <a:solidFill>
                  <a:srgbClr val="4C1900"/>
                </a:solidFill>
                <a:cs typeface="Arial Unicode MS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  <p:transition spd="slow" advTm="1661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/>
      <p:bldP spid="11268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Grp="1" noChangeArrowheads="1"/>
          </p:cNvSpPr>
          <p:nvPr>
            <p:ph type="title"/>
          </p:nvPr>
        </p:nvSpPr>
        <p:spPr>
          <a:xfrm>
            <a:off x="539718" y="279375"/>
            <a:ext cx="9055100" cy="1020788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Підсумки першої п'ятирічки</a:t>
            </a:r>
          </a:p>
        </p:txBody>
      </p:sp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15776" y="1043533"/>
            <a:ext cx="5976664" cy="6165328"/>
          </a:xfrm>
          <a:gradFill>
            <a:gsLst>
              <a:gs pos="0">
                <a:schemeClr val="accent6">
                  <a:lumMod val="40000"/>
                  <a:lumOff val="60000"/>
                  <a:alpha val="61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2400000" scaled="0"/>
          </a:gradFill>
          <a:effectLst>
            <a:outerShdw algn="ctr" rotWithShape="0">
              <a:srgbClr val="808080"/>
            </a:outerShdw>
          </a:effectLst>
        </p:spPr>
        <p:txBody>
          <a:bodyPr/>
          <a:lstStyle/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uk-UA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будовано 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близько 400 нових підприємств.</a:t>
            </a:r>
          </a:p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Донбасі стали до роботи 53 шахти, 12 доменних і 24 мартенівські печі.</a:t>
            </a:r>
          </a:p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1930 р. почалося будівництво заводу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“Азовсталь”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“Запоріжсталь”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у 1931 р. -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Криворіжсталі”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Обсяг продукції машинобудування зріс у 4,5 рази. Почали випуск продукції Запорізький комбайновий,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Новокраматорський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завод важкого машинобудування, реконструювали Луганський паровозобудівний завод.</a:t>
            </a:r>
          </a:p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Обсяг продукції хімічної промисловості зріс у 4.3 рази. Збудовано Донецький содовий завод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“Донсода”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uk-UA" sz="2000" b="1" dirty="0" err="1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Рубіжанський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комбінат з виробництва анілінових барвників.</a:t>
            </a:r>
          </a:p>
          <a:p>
            <a:pPr indent="-328613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1933 р. Усі підприємства </a:t>
            </a:r>
            <a:r>
              <a:rPr lang="uk-UA" sz="20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стали державними</a:t>
            </a:r>
            <a:r>
              <a:rPr lang="uk-UA" sz="20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12292" name="Text Box 3"/>
          <p:cNvSpPr txBox="1">
            <a:spLocks noChangeArrowheads="1"/>
          </p:cNvSpPr>
          <p:nvPr/>
        </p:nvSpPr>
        <p:spPr bwMode="auto">
          <a:xfrm>
            <a:off x="5400675" y="1768475"/>
            <a:ext cx="4419600" cy="2047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12293" name="Text Box 4"/>
          <p:cNvSpPr txBox="1">
            <a:spLocks noChangeArrowheads="1"/>
          </p:cNvSpPr>
          <p:nvPr/>
        </p:nvSpPr>
        <p:spPr bwMode="auto">
          <a:xfrm>
            <a:off x="5145088" y="4367213"/>
            <a:ext cx="4419600" cy="2373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5">
            <a:lum contrast="22000"/>
          </a:blip>
          <a:srcRect/>
          <a:stretch>
            <a:fillRect/>
          </a:stretch>
        </p:blipFill>
        <p:spPr bwMode="auto">
          <a:xfrm>
            <a:off x="6326196" y="4565655"/>
            <a:ext cx="3271838" cy="2371725"/>
          </a:xfrm>
          <a:prstGeom prst="rect">
            <a:avLst/>
          </a:prstGeom>
          <a:noFill/>
          <a:ln w="144000">
            <a:solidFill>
              <a:srgbClr val="808080"/>
            </a:solidFill>
            <a:round/>
            <a:headEnd/>
            <a:tailEnd/>
          </a:ln>
        </p:spPr>
      </p:pic>
      <p:sp>
        <p:nvSpPr>
          <p:cNvPr id="12295" name="Rectangle 6"/>
          <p:cNvSpPr>
            <a:spLocks noChangeArrowheads="1"/>
          </p:cNvSpPr>
          <p:nvPr/>
        </p:nvSpPr>
        <p:spPr bwMode="auto">
          <a:xfrm>
            <a:off x="5256213" y="2160588"/>
            <a:ext cx="71437" cy="1587"/>
          </a:xfrm>
          <a:prstGeom prst="rect">
            <a:avLst/>
          </a:prstGeom>
          <a:solidFill>
            <a:srgbClr val="CFE7E5"/>
          </a:solidFill>
          <a:ln w="936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sp>
        <p:nvSpPr>
          <p:cNvPr id="12296" name="Rectangle 7"/>
          <p:cNvSpPr>
            <a:spLocks noChangeArrowheads="1"/>
          </p:cNvSpPr>
          <p:nvPr/>
        </p:nvSpPr>
        <p:spPr bwMode="auto">
          <a:xfrm>
            <a:off x="5543550" y="2663825"/>
            <a:ext cx="1588" cy="71438"/>
          </a:xfrm>
          <a:prstGeom prst="rect">
            <a:avLst/>
          </a:prstGeom>
          <a:solidFill>
            <a:srgbClr val="CFE7E5"/>
          </a:solidFill>
          <a:ln w="936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6">
            <a:lum bright="8000" contrast="12000"/>
          </a:blip>
          <a:srcRect/>
          <a:stretch>
            <a:fillRect/>
          </a:stretch>
        </p:blipFill>
        <p:spPr bwMode="auto">
          <a:xfrm>
            <a:off x="6326196" y="1565259"/>
            <a:ext cx="3240088" cy="2225675"/>
          </a:xfrm>
          <a:prstGeom prst="rect">
            <a:avLst/>
          </a:prstGeom>
          <a:noFill/>
          <a:ln w="144000">
            <a:solidFill>
              <a:srgbClr val="808080"/>
            </a:solidFill>
            <a:round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Tm="30468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2000"/>
                                        <p:tgtEl>
                                          <p:spTgt spid="1229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3000"/>
                                        <p:tgtEl>
                                          <p:spTgt spid="122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3000"/>
                                        <p:tgtEl>
                                          <p:spTgt spid="122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3000"/>
                                        <p:tgtEl>
                                          <p:spTgt spid="122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6000"/>
                            </p:stCondLst>
                            <p:childTnLst>
                              <p:par>
                                <p:cTn id="3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3000"/>
                                        <p:tgtEl>
                                          <p:spTgt spid="1229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9000"/>
                            </p:stCondLst>
                            <p:childTnLst>
                              <p:par>
                                <p:cTn id="4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3000"/>
                                        <p:tgtEl>
                                          <p:spTgt spid="122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000"/>
                            </p:stCondLst>
                            <p:childTnLst>
                              <p:par>
                                <p:cTn id="5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0" fill="hold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3000"/>
                                        <p:tgtEl>
                                          <p:spTgt spid="1229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/>
      <p:bldP spid="12290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Grp="1" noChangeArrowheads="1"/>
          </p:cNvSpPr>
          <p:nvPr>
            <p:ph type="title"/>
          </p:nvPr>
        </p:nvSpPr>
        <p:spPr>
          <a:xfrm>
            <a:off x="642938" y="87313"/>
            <a:ext cx="9055100" cy="1211262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 dirty="0">
                <a:solidFill>
                  <a:srgbClr val="2323D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Результати першої п'ятирічки</a:t>
            </a:r>
          </a:p>
        </p:txBody>
      </p:sp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430213" y="1439863"/>
            <a:ext cx="3816350" cy="2982912"/>
          </a:xfrm>
          <a:prstGeom prst="rect">
            <a:avLst/>
          </a:prstGeom>
          <a:gradFill rotWithShape="0">
            <a:gsLst>
              <a:gs pos="0">
                <a:srgbClr val="FFFF66"/>
              </a:gs>
              <a:gs pos="100000">
                <a:srgbClr val="996633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lIns="0" tIns="12240" rIns="0" bIns="0"/>
          <a:lstStyle/>
          <a:p>
            <a:pPr marL="342900" indent="-331788" hangingPunct="0">
              <a:lnSpc>
                <a:spcPct val="97000"/>
              </a:lnSpc>
              <a:spcAft>
                <a:spcPts val="1425"/>
              </a:spcAft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uk-UA" sz="2400" b="1">
                <a:solidFill>
                  <a:srgbClr val="800000"/>
                </a:solidFill>
                <a:latin typeface="Times New Roman" pitchFamily="16" charset="0"/>
                <a:cs typeface="Arial Unicode MS" charset="0"/>
              </a:rPr>
              <a:t>У січні 1933 р .Сталін повідомив:п'ятирічку виконано за 4 роки і 3 місяці; план промислового виробництва — на 93 %, важкої промисловості — на 108 %</a:t>
            </a:r>
          </a:p>
        </p:txBody>
      </p:sp>
      <p:sp>
        <p:nvSpPr>
          <p:cNvPr id="13338" name="Rectangle 25"/>
          <p:cNvSpPr>
            <a:spLocks noChangeArrowheads="1"/>
          </p:cNvSpPr>
          <p:nvPr/>
        </p:nvSpPr>
        <p:spPr bwMode="auto">
          <a:xfrm>
            <a:off x="6767513" y="2087563"/>
            <a:ext cx="1587" cy="71437"/>
          </a:xfrm>
          <a:prstGeom prst="rect">
            <a:avLst/>
          </a:prstGeom>
          <a:solidFill>
            <a:srgbClr val="CFE7E5"/>
          </a:solidFill>
          <a:ln w="9360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/>
          <a:p>
            <a:pPr hangingPunct="0">
              <a:lnSpc>
                <a:spcPct val="97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</a:pPr>
            <a:endParaRPr lang="ru-RU">
              <a:cs typeface="Arial Unicode MS" charset="0"/>
            </a:endParaRPr>
          </a:p>
        </p:txBody>
      </p:sp>
      <p:graphicFrame>
        <p:nvGraphicFramePr>
          <p:cNvPr id="2" name="Group 4"/>
          <p:cNvGraphicFramePr>
            <a:graphicFrameLocks noGrp="1"/>
          </p:cNvGraphicFramePr>
          <p:nvPr/>
        </p:nvGraphicFramePr>
        <p:xfrm>
          <a:off x="4683125" y="1136650"/>
          <a:ext cx="4419600" cy="4640368"/>
        </p:xfrm>
        <a:graphic>
          <a:graphicData uri="http://schemas.openxmlformats.org/drawingml/2006/table">
            <a:tbl>
              <a:tblPr/>
              <a:tblGrid>
                <a:gridCol w="1473200"/>
                <a:gridCol w="1458913"/>
                <a:gridCol w="1487487"/>
              </a:tblGrid>
              <a:tr h="78783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</a:t>
                      </a:r>
                      <a:r>
                        <a:rPr kumimoji="0" lang="uk-UA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Млн.т</a:t>
                      </a:r>
                      <a:endParaRPr kumimoji="0" lang="uk-UA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14004"/>
                        </a:solidFill>
                        <a:effectLst/>
                        <a:latin typeface="Arial" charset="0"/>
                        <a:cs typeface="Arial Unicode MS" charset="0"/>
                      </a:endParaRP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За планом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Фактично зросла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  <a:tr h="61820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Чавун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 6,6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4,2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  <a:tr h="61820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Сталь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 5,2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3,3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  <a:tr h="618209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Прокат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 4,2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2,7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  <a:tr h="787830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58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>
                          <a:srgbClr val="000000"/>
                        </a:buClr>
                        <a:buSzPct val="45000"/>
                        <a:buFont typeface="Wingdings" charset="2"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Times New Roman" pitchFamily="16" charset="0"/>
                          <a:cs typeface="Arial Unicode MS" charset="0"/>
                        </a:rPr>
                        <a:t>Залізна руда</a:t>
                      </a:r>
                    </a:p>
                  </a:txBody>
                  <a:tcPr marL="90000" marR="90000" marT="405431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10,2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8,4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  <a:tr h="1141725"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Зростання валової продукції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264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0">
                        <a:lnSpc>
                          <a:spcPct val="62000"/>
                        </a:lnSpc>
                        <a:spcBef>
                          <a:spcPct val="0"/>
                        </a:spcBef>
                        <a:spcAft>
                          <a:spcPts val="1425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447675" algn="l"/>
                          <a:tab pos="896938" algn="l"/>
                          <a:tab pos="1346200" algn="l"/>
                          <a:tab pos="1795463" algn="l"/>
                          <a:tab pos="2244725" algn="l"/>
                          <a:tab pos="2693988" algn="l"/>
                          <a:tab pos="3143250" algn="l"/>
                          <a:tab pos="3592513" algn="l"/>
                          <a:tab pos="4041775" algn="l"/>
                          <a:tab pos="4491038" algn="l"/>
                          <a:tab pos="4940300" algn="l"/>
                          <a:tab pos="5389563" algn="l"/>
                          <a:tab pos="5838825" algn="l"/>
                          <a:tab pos="6288088" algn="l"/>
                          <a:tab pos="6737350" algn="l"/>
                          <a:tab pos="7186613" algn="l"/>
                          <a:tab pos="7635875" algn="l"/>
                          <a:tab pos="8085138" algn="l"/>
                          <a:tab pos="8534400" algn="l"/>
                          <a:tab pos="8983663" algn="l"/>
                        </a:tabLst>
                      </a:pPr>
                      <a:r>
                        <a:rPr kumimoji="0" lang="uk-UA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14004"/>
                          </a:solidFill>
                          <a:effectLst/>
                          <a:latin typeface="Arial" charset="0"/>
                          <a:cs typeface="Arial Unicode MS" charset="0"/>
                        </a:rPr>
                        <a:t>      203</a:t>
                      </a:r>
                    </a:p>
                  </a:txBody>
                  <a:tcPr marL="90000" marR="90000" marT="376848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8080"/>
                    </a:solidFill>
                  </a:tcPr>
                </a:tc>
              </a:tr>
            </a:tbl>
          </a:graphicData>
        </a:graphic>
      </p:graphicFrame>
      <p:pic>
        <p:nvPicPr>
          <p:cNvPr id="13336" name="Picture 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68346" y="4708531"/>
            <a:ext cx="2879725" cy="21605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111618" y="5743793"/>
            <a:ext cx="550072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“Нет</a:t>
            </a:r>
            <a:r>
              <a:rPr lang="uk-UA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 таких </a:t>
            </a:r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крепостей</a:t>
            </a:r>
            <a:r>
              <a:rPr lang="uk-UA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                                                                  </a:t>
            </a:r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какие</a:t>
            </a:r>
            <a:r>
              <a:rPr lang="uk-UA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 </a:t>
            </a:r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бы</a:t>
            </a:r>
            <a:r>
              <a:rPr lang="uk-UA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 </a:t>
            </a:r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большевики</a:t>
            </a:r>
            <a:r>
              <a:rPr lang="uk-UA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  не могли </a:t>
            </a:r>
            <a:r>
              <a:rPr lang="uk-UA" sz="2800" b="1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взять”</a:t>
            </a:r>
            <a:endParaRPr lang="uk-UA" sz="28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6" charset="0"/>
              <a:cs typeface="Arial Unicode MS" charset="0"/>
            </a:endParaRPr>
          </a:p>
          <a:p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 spd="slow" advTm="2806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12" dur="20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 additive="repl">
                                        <p:cTn id="23" dur="20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0038"/>
            <a:ext cx="9053512" cy="908031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uk-UA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Друга п'ятирічка</a:t>
            </a:r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5022850" y="3094038"/>
            <a:ext cx="3689350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5022850" y="309403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5022850" y="309403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5022850" y="309403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5022850" y="309403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4" name="Text Box 7"/>
          <p:cNvSpPr txBox="1">
            <a:spLocks noChangeArrowheads="1"/>
          </p:cNvSpPr>
          <p:nvPr/>
        </p:nvSpPr>
        <p:spPr bwMode="auto">
          <a:xfrm>
            <a:off x="5141913" y="1957388"/>
            <a:ext cx="5056187" cy="207486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5" name="Text Box 8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6" name="Text Box 9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7" name="Text Box 10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8" name="Text Box 11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49" name="Text Box 12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50" name="Text Box 13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sp>
        <p:nvSpPr>
          <p:cNvPr id="14351" name="Text Box 14"/>
          <p:cNvSpPr txBox="1">
            <a:spLocks noChangeArrowheads="1"/>
          </p:cNvSpPr>
          <p:nvPr/>
        </p:nvSpPr>
        <p:spPr bwMode="auto">
          <a:xfrm>
            <a:off x="5022850" y="1957388"/>
            <a:ext cx="180975" cy="6635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/>
          <a:lstStyle/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  <a:p>
            <a:pPr hangingPunct="0">
              <a:lnSpc>
                <a:spcPct val="97000"/>
              </a:lnSpc>
              <a:spcBef>
                <a:spcPts val="1200"/>
              </a:spcBef>
              <a:spcAft>
                <a:spcPts val="1000"/>
              </a:spcAft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1000">
              <a:solidFill>
                <a:srgbClr val="000000"/>
              </a:solidFill>
              <a:cs typeface="Arial Unicode MS" charset="0"/>
            </a:endParaRPr>
          </a:p>
        </p:txBody>
      </p:sp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52525" y="1493821"/>
            <a:ext cx="3316283" cy="3257567"/>
          </a:xfrm>
          <a:prstGeom prst="rect">
            <a:avLst/>
          </a:prstGeom>
          <a:noFill/>
          <a:ln w="72000">
            <a:solidFill>
              <a:srgbClr val="808080"/>
            </a:solidFill>
            <a:round/>
            <a:headEnd/>
            <a:tailEnd/>
          </a:ln>
        </p:spPr>
      </p:pic>
      <p:sp>
        <p:nvSpPr>
          <p:cNvPr id="14352" name="Rectangle 16"/>
          <p:cNvSpPr>
            <a:spLocks noGrp="1" noChangeArrowheads="1"/>
          </p:cNvSpPr>
          <p:nvPr>
            <p:ph type="body" idx="1"/>
          </p:nvPr>
        </p:nvSpPr>
        <p:spPr>
          <a:xfrm>
            <a:off x="4991100" y="971525"/>
            <a:ext cx="4801740" cy="6165898"/>
          </a:xfrm>
          <a:blipFill dpi="0" rotWithShape="0">
            <a:blip r:embed="rId6"/>
            <a:srcRect/>
            <a:tile tx="0" ty="0" sx="100000" sy="100000" flip="none" algn="tl"/>
          </a:blipFill>
          <a:ln w="72000">
            <a:solidFill>
              <a:srgbClr val="B3B3B3"/>
            </a:solidFill>
          </a:ln>
        </p:spPr>
        <p:txBody>
          <a:bodyPr lIns="36000" tIns="48240" rIns="36000" bIns="36000"/>
          <a:lstStyle/>
          <a:p>
            <a:pPr indent="-33337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другої п'ятирічки був затверджений XVІІ з'їздом ВКП(б)У </a:t>
            </a:r>
            <a:r>
              <a:rPr lang="uk-UA" sz="2200" b="1" dirty="0" err="1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</a:t>
            </a: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січні 1934 р.</a:t>
            </a:r>
          </a:p>
          <a:p>
            <a:pPr indent="-33337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Із загальної суми капіталовкладень у народне господарство країни на другу п'ятирічку (133,4 </a:t>
            </a:r>
            <a:r>
              <a:rPr lang="uk-UA" sz="2200" b="1" dirty="0" err="1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крб. У цінах 1933 р.) в економіку України планувалося вкласти 16,9 </a:t>
            </a:r>
            <a:r>
              <a:rPr lang="uk-UA" sz="2200" b="1" dirty="0" err="1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крб., або 12,7%.</a:t>
            </a:r>
          </a:p>
          <a:p>
            <a:pPr indent="-33337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uk-UA" sz="2200" b="1" dirty="0" smtClean="0">
                <a:solidFill>
                  <a:srgbClr val="4C1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роки другої п'ятирічки в Україні було побудовано 1000 нових великих промислових підприємств. 80% всієї продукції давали нові або реконструйовані підприємства</a:t>
            </a:r>
          </a:p>
          <a:p>
            <a:pPr indent="-33337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2400" dirty="0" smtClean="0"/>
          </a:p>
          <a:p>
            <a:pPr indent="-333375" eaLnBrk="1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uk-UA" sz="2400" dirty="0" smtClean="0"/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325404" y="5208597"/>
            <a:ext cx="4665696" cy="1790722"/>
          </a:xfrm>
          <a:prstGeom prst="rect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72000">
            <a:solidFill>
              <a:srgbClr val="808080"/>
            </a:solidFill>
            <a:round/>
            <a:headEnd/>
            <a:tailEnd/>
          </a:ln>
        </p:spPr>
        <p:txBody>
          <a:bodyPr lIns="126000" tIns="81000" rIns="126000" bIns="81000"/>
          <a:lstStyle/>
          <a:p>
            <a:pPr marL="342900" indent="-333375" hangingPunct="0">
              <a:lnSpc>
                <a:spcPct val="97000"/>
              </a:lnSpc>
              <a:spcAft>
                <a:spcPts val="1425"/>
              </a:spcAft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uk-UA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Перша п'ятирічка - 1928 -1932 </a:t>
            </a:r>
            <a:r>
              <a:rPr lang="uk-UA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рр</a:t>
            </a:r>
            <a:endParaRPr lang="uk-UA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6" charset="0"/>
              <a:cs typeface="Arial Unicode MS" charset="0"/>
            </a:endParaRPr>
          </a:p>
          <a:p>
            <a:pPr marL="342900" indent="-333375" hangingPunct="0">
              <a:lnSpc>
                <a:spcPct val="97000"/>
              </a:lnSpc>
              <a:spcAft>
                <a:spcPts val="1425"/>
              </a:spcAft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uk-UA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Друга п'ятирічка  - 1933 -1937 </a:t>
            </a:r>
            <a:r>
              <a:rPr lang="uk-UA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рр</a:t>
            </a:r>
            <a:endParaRPr lang="uk-UA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6" charset="0"/>
              <a:cs typeface="Arial Unicode MS" charset="0"/>
            </a:endParaRPr>
          </a:p>
          <a:p>
            <a:pPr marL="342900" indent="-333375" hangingPunct="0">
              <a:lnSpc>
                <a:spcPct val="97000"/>
              </a:lnSpc>
              <a:spcAft>
                <a:spcPts val="1425"/>
              </a:spcAft>
              <a:buSzPct val="100000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</a:pPr>
            <a:r>
              <a:rPr lang="uk-UA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Третя п'ятирічка  - 1938 -1942 </a:t>
            </a:r>
            <a:r>
              <a:rPr lang="uk-UA" sz="22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  <a:cs typeface="Arial Unicode MS" charset="0"/>
              </a:rPr>
              <a:t>рр</a:t>
            </a:r>
            <a:endParaRPr lang="uk-UA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6" charset="0"/>
              <a:cs typeface="Arial Unicode MS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Tm="21934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-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" dur="2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6" dur="2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7" dur="2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8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9" dur="18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repl">
                                        <p:cTn id="35" dur="2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1|3|2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3.1|9|2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4.1|3.8|1.4|1.2|1.4|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3.4|7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1|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6.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2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3|2.9|4.1|7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9|3.2|3.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3.1|2.3|2.5"/>
</p:tagLst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сталінська індустріалізаці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Arial Unicode MS"/>
      </a:majorFont>
      <a:minorFont>
        <a:latin typeface="Times New Roman"/>
        <a:ea typeface=""/>
        <a:cs typeface="Arial Unicode MS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7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сталінська індустріалізація</Template>
  <TotalTime>66</TotalTime>
  <Words>1082</Words>
  <Application>Microsoft Office PowerPoint</Application>
  <PresentationFormat>Произвольный</PresentationFormat>
  <Paragraphs>143</Paragraphs>
  <Slides>13</Slides>
  <Notes>13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сталінська індустріалізація</vt:lpstr>
      <vt:lpstr>1_Оформление по умолчанию</vt:lpstr>
      <vt:lpstr>2_Оформление по умолчанию</vt:lpstr>
      <vt:lpstr>Слайд 1</vt:lpstr>
      <vt:lpstr>Перехід  до  форсованої  індустріалізації</vt:lpstr>
      <vt:lpstr>Джерела індустріалізації</vt:lpstr>
      <vt:lpstr>УКРАЇНА В ПЕРШІЙ П'ЯТИРІЧЦІ</vt:lpstr>
      <vt:lpstr>      Директивне господарювання</vt:lpstr>
      <vt:lpstr>П'ятирічку — за чотири роки</vt:lpstr>
      <vt:lpstr>Підсумки першої п'ятирічки</vt:lpstr>
      <vt:lpstr>Результати першої п'ятирічки</vt:lpstr>
      <vt:lpstr>Друга п'ятирічка</vt:lpstr>
      <vt:lpstr>Показники виробництва</vt:lpstr>
      <vt:lpstr>Стахановський рух</vt:lpstr>
      <vt:lpstr>Висновки</vt:lpstr>
      <vt:lpstr>Література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11</cp:revision>
  <cp:lastPrinted>1601-01-01T00:00:00Z</cp:lastPrinted>
  <dcterms:created xsi:type="dcterms:W3CDTF">2012-11-05T17:54:02Z</dcterms:created>
  <dcterms:modified xsi:type="dcterms:W3CDTF">2017-11-28T07:09:58Z</dcterms:modified>
</cp:coreProperties>
</file>