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5" r:id="rId5"/>
    <p:sldId id="261" r:id="rId6"/>
    <p:sldId id="260" r:id="rId7"/>
    <p:sldId id="266" r:id="rId8"/>
    <p:sldId id="259" r:id="rId9"/>
    <p:sldId id="262" r:id="rId10"/>
    <p:sldId id="263" r:id="rId11"/>
    <p:sldId id="267" r:id="rId12"/>
    <p:sldId id="268" r:id="rId13"/>
    <p:sldId id="26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E6D18461-317F-41DC-B491-88F8131814CC}">
          <p14:sldIdLst>
            <p14:sldId id="256"/>
            <p14:sldId id="257"/>
            <p14:sldId id="258"/>
            <p14:sldId id="265"/>
            <p14:sldId id="261"/>
            <p14:sldId id="260"/>
            <p14:sldId id="266"/>
            <p14:sldId id="259"/>
            <p14:sldId id="262"/>
            <p14:sldId id="263"/>
            <p14:sldId id="267"/>
            <p14:sldId id="268"/>
            <p14:sldId id="26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2636" y="152400"/>
            <a:ext cx="6364163" cy="4860776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002060"/>
                </a:solidFill>
                <a:effectLst/>
              </a:rPr>
              <a:t>ТЕМА ЗАНЯТТЯ:  </a:t>
            </a:r>
            <a:r>
              <a:rPr lang="uk-UA" dirty="0">
                <a:solidFill>
                  <a:srgbClr val="002060"/>
                </a:solidFill>
                <a:effectLst/>
              </a:rPr>
              <a:t> </a:t>
            </a:r>
            <a:r>
              <a:rPr lang="uk-UA" dirty="0" smtClean="0">
                <a:solidFill>
                  <a:srgbClr val="FFFF00"/>
                </a:solidFill>
                <a:effectLst/>
              </a:rPr>
              <a:t>Закріплення </a:t>
            </a:r>
            <a:r>
              <a:rPr lang="uk-UA" dirty="0">
                <a:solidFill>
                  <a:srgbClr val="FFFF00"/>
                </a:solidFill>
                <a:effectLst/>
              </a:rPr>
              <a:t>радянської </a:t>
            </a:r>
            <a:r>
              <a:rPr lang="uk-UA" dirty="0" smtClean="0">
                <a:solidFill>
                  <a:srgbClr val="FFFF00"/>
                </a:solidFill>
                <a:effectLst/>
              </a:rPr>
              <a:t>   влади </a:t>
            </a:r>
            <a:r>
              <a:rPr lang="uk-UA" dirty="0">
                <a:solidFill>
                  <a:srgbClr val="FFFF00"/>
                </a:solidFill>
                <a:effectLst/>
              </a:rPr>
              <a:t>в Україні  (</a:t>
            </a:r>
            <a:r>
              <a:rPr lang="uk-UA" dirty="0" smtClean="0">
                <a:solidFill>
                  <a:srgbClr val="FFFF00"/>
                </a:solidFill>
                <a:effectLst/>
              </a:rPr>
              <a:t>1929-1938рр</a:t>
            </a:r>
            <a:r>
              <a:rPr lang="uk-UA" dirty="0">
                <a:solidFill>
                  <a:srgbClr val="FFFF00"/>
                </a:solidFill>
                <a:effectLst/>
              </a:rPr>
              <a:t>.)</a:t>
            </a:r>
            <a:r>
              <a:rPr lang="ru-RU" dirty="0">
                <a:solidFill>
                  <a:srgbClr val="FFFF00"/>
                </a:solidFill>
                <a:effectLst/>
              </a:rPr>
              <a:t/>
            </a:r>
            <a:br>
              <a:rPr lang="ru-RU" dirty="0">
                <a:solidFill>
                  <a:srgbClr val="FFFF00"/>
                </a:solidFill>
                <a:effectLst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3834"/>
            <a:ext cx="2143125" cy="2143125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548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686800" cy="5076800"/>
          </a:xfrm>
        </p:spPr>
        <p:txBody>
          <a:bodyPr>
            <a:normAutofit/>
          </a:bodyPr>
          <a:lstStyle/>
          <a:p>
            <a:r>
              <a:rPr lang="uk-UA" sz="3000" b="1" dirty="0" smtClean="0">
                <a:solidFill>
                  <a:srgbClr val="002060"/>
                </a:solidFill>
                <a:effectLst/>
              </a:rPr>
              <a:t>                          Робота </a:t>
            </a:r>
            <a:r>
              <a:rPr lang="uk-UA" sz="3000" b="1" dirty="0">
                <a:solidFill>
                  <a:srgbClr val="002060"/>
                </a:solidFill>
                <a:effectLst/>
              </a:rPr>
              <a:t>з історичними документами  </a:t>
            </a:r>
            <a:br>
              <a:rPr lang="uk-UA" sz="3000" b="1" dirty="0">
                <a:solidFill>
                  <a:srgbClr val="002060"/>
                </a:solidFill>
                <a:effectLst/>
              </a:rPr>
            </a:br>
            <a:r>
              <a:rPr lang="uk-UA" sz="3000" b="1" i="1" u="sng" dirty="0" smtClean="0">
                <a:effectLst/>
              </a:rPr>
              <a:t> </a:t>
            </a:r>
            <a:br>
              <a:rPr lang="uk-UA" sz="3000" b="1" i="1" u="sng" dirty="0" smtClean="0">
                <a:effectLst/>
              </a:rPr>
            </a:br>
            <a:r>
              <a:rPr lang="uk-UA" sz="3000" b="1" i="1" dirty="0" smtClean="0">
                <a:effectLst/>
              </a:rPr>
              <a:t>                            </a:t>
            </a:r>
            <a:r>
              <a:rPr lang="uk-UA" sz="3000" b="1" dirty="0" smtClean="0">
                <a:effectLst/>
              </a:rPr>
              <a:t>Гасла </a:t>
            </a:r>
            <a:r>
              <a:rPr lang="uk-UA" sz="3000" b="1" dirty="0">
                <a:effectLst/>
              </a:rPr>
              <a:t>до </a:t>
            </a:r>
            <a:r>
              <a:rPr lang="en-US" sz="3000" b="1" dirty="0">
                <a:effectLst/>
              </a:rPr>
              <a:t>XIV</a:t>
            </a:r>
            <a:r>
              <a:rPr lang="uk-UA" sz="3000" b="1" dirty="0">
                <a:effectLst/>
              </a:rPr>
              <a:t> річниці Жовтня:</a:t>
            </a:r>
            <a:r>
              <a:rPr lang="ru-RU" sz="3000" dirty="0">
                <a:effectLst/>
              </a:rPr>
              <a:t/>
            </a:r>
            <a:br>
              <a:rPr lang="ru-RU" sz="3000" dirty="0">
                <a:effectLst/>
              </a:rPr>
            </a:br>
            <a:r>
              <a:rPr lang="uk-UA" sz="3000" dirty="0">
                <a:solidFill>
                  <a:srgbClr val="002060"/>
                </a:solidFill>
                <a:effectLst/>
              </a:rPr>
              <a:t>Боротьба за хліб - боротьба за соціалізм! Міцніше вдар по куркулю, по рвачах, по дезорганізаторах хлібозаготівлі! Ні одного центнера приватнику! За виконання плану хлібозаготівлі!</a:t>
            </a:r>
            <a:r>
              <a:rPr lang="ru-RU" sz="3000" dirty="0">
                <a:solidFill>
                  <a:srgbClr val="002060"/>
                </a:solidFill>
                <a:effectLst/>
              </a:rPr>
              <a:t/>
            </a:r>
            <a:br>
              <a:rPr lang="ru-RU" sz="3000" dirty="0">
                <a:solidFill>
                  <a:srgbClr val="002060"/>
                </a:solidFill>
                <a:effectLst/>
              </a:rPr>
            </a:br>
            <a:r>
              <a:rPr lang="ru-RU" sz="3000" dirty="0" smtClean="0">
                <a:solidFill>
                  <a:srgbClr val="002060"/>
                </a:solidFill>
                <a:effectLst/>
              </a:rPr>
              <a:t>                                             </a:t>
            </a:r>
            <a:r>
              <a:rPr lang="uk-UA" sz="3000" i="1" dirty="0" smtClean="0">
                <a:effectLst/>
              </a:rPr>
              <a:t>Правда</a:t>
            </a:r>
            <a:r>
              <a:rPr lang="uk-UA" sz="3000" i="1" dirty="0">
                <a:effectLst/>
              </a:rPr>
              <a:t>. - 24 октября 1931г.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6" y="-99392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722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093024"/>
          </a:xfrm>
        </p:spPr>
        <p:txBody>
          <a:bodyPr>
            <a:normAutofit fontScale="90000"/>
          </a:bodyPr>
          <a:lstStyle/>
          <a:p>
            <a:r>
              <a:rPr lang="uk-UA" sz="3600" b="1" dirty="0">
                <a:solidFill>
                  <a:srgbClr val="002060"/>
                </a:solidFill>
                <a:effectLst/>
              </a:rPr>
              <a:t>28 листопада 2006 року</a:t>
            </a:r>
            <a:r>
              <a:rPr lang="uk-UA" sz="3600" dirty="0">
                <a:solidFill>
                  <a:srgbClr val="002060"/>
                </a:solidFill>
                <a:effectLst/>
              </a:rPr>
              <a:t> </a:t>
            </a:r>
            <a:r>
              <a:rPr lang="uk-UA" sz="3600" dirty="0">
                <a:effectLst/>
              </a:rPr>
              <a:t>за </a:t>
            </a:r>
            <a:r>
              <a:rPr lang="uk-UA" sz="3600" dirty="0" smtClean="0">
                <a:effectLst/>
              </a:rPr>
              <a:t/>
            </a:r>
            <a:br>
              <a:rPr lang="uk-UA" sz="3600" dirty="0" smtClean="0">
                <a:effectLst/>
              </a:rPr>
            </a:br>
            <a:r>
              <a:rPr lang="uk-UA" sz="3600" dirty="0" smtClean="0">
                <a:effectLst/>
              </a:rPr>
              <a:t>пропозицією </a:t>
            </a:r>
            <a:r>
              <a:rPr lang="uk-UA" sz="3600" dirty="0">
                <a:effectLst/>
              </a:rPr>
              <a:t>Президента України </a:t>
            </a:r>
            <a:r>
              <a:rPr lang="uk-UA" sz="3600" dirty="0" smtClean="0">
                <a:effectLst/>
              </a:rPr>
              <a:t/>
            </a:r>
            <a:br>
              <a:rPr lang="uk-UA" sz="3600" dirty="0" smtClean="0">
                <a:effectLst/>
              </a:rPr>
            </a:br>
            <a:r>
              <a:rPr lang="uk-UA" sz="3600" dirty="0" smtClean="0">
                <a:effectLst/>
              </a:rPr>
              <a:t>В.Ющенка </a:t>
            </a:r>
            <a:r>
              <a:rPr lang="uk-UA" sz="3600" dirty="0">
                <a:effectLst/>
              </a:rPr>
              <a:t>Верховна Рада України </a:t>
            </a:r>
            <a:r>
              <a:rPr lang="uk-UA" sz="3600" dirty="0" smtClean="0">
                <a:effectLst/>
              </a:rPr>
              <a:t/>
            </a:r>
            <a:br>
              <a:rPr lang="uk-UA" sz="3600" dirty="0" smtClean="0">
                <a:effectLst/>
              </a:rPr>
            </a:br>
            <a:r>
              <a:rPr lang="uk-UA" sz="3600" dirty="0" smtClean="0">
                <a:effectLst/>
              </a:rPr>
              <a:t>ухвалила </a:t>
            </a:r>
            <a:r>
              <a:rPr lang="uk-UA" sz="3600" dirty="0">
                <a:effectLst/>
              </a:rPr>
              <a:t>Закон </a:t>
            </a:r>
            <a:r>
              <a:rPr lang="uk-UA" sz="3600" b="1" dirty="0">
                <a:solidFill>
                  <a:srgbClr val="002060"/>
                </a:solidFill>
                <a:effectLst/>
              </a:rPr>
              <a:t>«Про Голодомор </a:t>
            </a:r>
            <a:r>
              <a:rPr lang="uk-UA" sz="3600" b="1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3600" b="1" dirty="0" smtClean="0">
                <a:solidFill>
                  <a:srgbClr val="002060"/>
                </a:solidFill>
                <a:effectLst/>
              </a:rPr>
            </a:br>
            <a:r>
              <a:rPr lang="uk-UA" sz="3600" b="1" dirty="0" smtClean="0">
                <a:solidFill>
                  <a:srgbClr val="002060"/>
                </a:solidFill>
                <a:effectLst/>
              </a:rPr>
              <a:t>1932-1933 </a:t>
            </a:r>
            <a:r>
              <a:rPr lang="uk-UA" sz="3600" b="1" dirty="0">
                <a:solidFill>
                  <a:srgbClr val="002060"/>
                </a:solidFill>
                <a:effectLst/>
              </a:rPr>
              <a:t>рр. в Україні”,</a:t>
            </a:r>
            <a:r>
              <a:rPr lang="uk-UA" sz="3600" dirty="0">
                <a:effectLst/>
              </a:rPr>
              <a:t> в якому заявлено:</a:t>
            </a: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r>
              <a:rPr lang="uk-UA" sz="3600" i="1" dirty="0">
                <a:effectLst/>
              </a:rPr>
              <a:t>«Стаття 1. </a:t>
            </a:r>
            <a:r>
              <a:rPr lang="uk-UA" sz="3600" i="1" dirty="0">
                <a:solidFill>
                  <a:srgbClr val="002060"/>
                </a:solidFill>
                <a:effectLst/>
              </a:rPr>
              <a:t>Голодомор 1932-1933 рр. в Україні є геноцидом українського народу.</a:t>
            </a:r>
            <a:r>
              <a:rPr lang="ru-RU" sz="3600" dirty="0">
                <a:solidFill>
                  <a:srgbClr val="002060"/>
                </a:solidFill>
                <a:effectLst/>
              </a:rPr>
              <a:t/>
            </a:r>
            <a:br>
              <a:rPr lang="ru-RU" sz="3600" dirty="0">
                <a:solidFill>
                  <a:srgbClr val="002060"/>
                </a:solidFill>
                <a:effectLst/>
              </a:rPr>
            </a:br>
            <a:r>
              <a:rPr lang="uk-UA" sz="3600" i="1" dirty="0">
                <a:effectLst/>
              </a:rPr>
              <a:t>Стаття 2. </a:t>
            </a:r>
            <a:r>
              <a:rPr lang="uk-UA" sz="3600" i="1" dirty="0">
                <a:solidFill>
                  <a:srgbClr val="002060"/>
                </a:solidFill>
                <a:effectLst/>
              </a:rPr>
              <a:t>Публічне заперечення Голодомору в 1932-1933 рр. в Україні визнається наругою над пам’яттю мільйонів жертв Голодомору, приниженням гідності українського народу і є протиправним».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ru-RU" dirty="0">
                <a:effectLst/>
              </a:rPr>
              <a:t> 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04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78065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002060"/>
                </a:solidFill>
                <a:effectLst/>
              </a:rPr>
              <a:t>Хай </a:t>
            </a:r>
            <a:r>
              <a:rPr lang="uk-UA" dirty="0">
                <a:solidFill>
                  <a:srgbClr val="002060"/>
                </a:solidFill>
                <a:effectLst/>
              </a:rPr>
              <a:t>же пам'ять про всіх невинно убієнних згуртує нас, живих, дасть </a:t>
            </a:r>
            <a:r>
              <a:rPr lang="uk-UA" dirty="0">
                <a:solidFill>
                  <a:srgbClr val="FFFF00"/>
                </a:solidFill>
                <a:effectLst/>
              </a:rPr>
              <a:t>нам силу та волю, мудрість і наснагу для зміцнення власної держави на власній землі.</a:t>
            </a:r>
            <a:r>
              <a:rPr lang="ru-RU" dirty="0">
                <a:solidFill>
                  <a:srgbClr val="FFFF00"/>
                </a:solidFill>
                <a:effectLst/>
              </a:rPr>
              <a:t/>
            </a:r>
            <a:br>
              <a:rPr lang="ru-RU" dirty="0">
                <a:solidFill>
                  <a:srgbClr val="FFFF00"/>
                </a:solidFill>
                <a:effectLst/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80928"/>
            <a:ext cx="6044952" cy="388843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002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3866" y="152400"/>
            <a:ext cx="6492934" cy="1260376"/>
          </a:xfrm>
        </p:spPr>
        <p:txBody>
          <a:bodyPr/>
          <a:lstStyle/>
          <a:p>
            <a:r>
              <a:rPr lang="uk-UA" dirty="0" smtClean="0">
                <a:solidFill>
                  <a:srgbClr val="002060"/>
                </a:solidFill>
              </a:rPr>
              <a:t>Домашнє завдання: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66" y="-99392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916832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>
                <a:solidFill>
                  <a:srgbClr val="002060"/>
                </a:solidFill>
              </a:rPr>
              <a:t>Законспектувати тему, винесену на самостійне вивчення </a:t>
            </a:r>
            <a:r>
              <a:rPr lang="uk-UA" sz="2400" b="1" dirty="0">
                <a:solidFill>
                  <a:srgbClr val="002060"/>
                </a:solidFill>
              </a:rPr>
              <a:t>«Закріплення радянської влади в Україні  (1929—1938рр.)» </a:t>
            </a:r>
            <a:r>
              <a:rPr lang="uk-UA" sz="2400" dirty="0">
                <a:solidFill>
                  <a:srgbClr val="002060"/>
                </a:solidFill>
              </a:rPr>
              <a:t>за таким планом:</a:t>
            </a:r>
            <a:endParaRPr lang="ru-RU" sz="2400" dirty="0">
              <a:solidFill>
                <a:srgbClr val="002060"/>
              </a:solidFill>
            </a:endParaRPr>
          </a:p>
          <a:p>
            <a:pPr lvl="0"/>
            <a:r>
              <a:rPr lang="uk-UA" sz="2400" i="1" dirty="0" smtClean="0"/>
              <a:t>1. Становище </a:t>
            </a:r>
            <a:r>
              <a:rPr lang="uk-UA" sz="2400" i="1" dirty="0"/>
              <a:t>у галузі освіти. </a:t>
            </a:r>
            <a:endParaRPr lang="ru-RU" sz="2400" dirty="0"/>
          </a:p>
          <a:p>
            <a:pPr lvl="0"/>
            <a:r>
              <a:rPr lang="ru-RU" sz="2400" i="1" dirty="0" smtClean="0"/>
              <a:t>2. </a:t>
            </a:r>
            <a:r>
              <a:rPr lang="uk-UA" sz="2400" i="1" dirty="0" smtClean="0"/>
              <a:t>Досягнення </a:t>
            </a:r>
            <a:r>
              <a:rPr lang="uk-UA" sz="2400" i="1" dirty="0"/>
              <a:t>науки та гальмівні чинники її розвитку. </a:t>
            </a:r>
            <a:endParaRPr lang="ru-RU" sz="2400" dirty="0"/>
          </a:p>
          <a:p>
            <a:pPr lvl="0"/>
            <a:r>
              <a:rPr lang="uk-UA" sz="2400" i="1" dirty="0" smtClean="0"/>
              <a:t>3. Література </a:t>
            </a:r>
            <a:r>
              <a:rPr lang="uk-UA" sz="2400" i="1" dirty="0"/>
              <a:t>і мистецтво. «Розстріляне відродження». </a:t>
            </a:r>
            <a:endParaRPr lang="ru-RU" sz="2400" dirty="0"/>
          </a:p>
          <a:p>
            <a:pPr lvl="0"/>
            <a:r>
              <a:rPr lang="uk-UA" sz="2400" i="1" dirty="0" smtClean="0"/>
              <a:t>4. Політика </a:t>
            </a:r>
            <a:r>
              <a:rPr lang="uk-UA" sz="2400" i="1" dirty="0"/>
              <a:t>держави щодо церкви та її наслідки. </a:t>
            </a:r>
            <a:endParaRPr lang="ru-RU" sz="2400" dirty="0"/>
          </a:p>
          <a:p>
            <a:pPr lvl="0"/>
            <a:r>
              <a:rPr lang="uk-UA" sz="2400" i="1" dirty="0"/>
              <a:t>Ліквідація УАПЦ.</a:t>
            </a:r>
            <a:endParaRPr lang="ru-RU" sz="2400" dirty="0"/>
          </a:p>
          <a:p>
            <a:r>
              <a:rPr lang="uk-UA" sz="2400" b="1" dirty="0">
                <a:solidFill>
                  <a:srgbClr val="002060"/>
                </a:solidFill>
              </a:rPr>
              <a:t>Підготувати доповіді та презентації. 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76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72944"/>
          </a:xfrm>
        </p:spPr>
        <p:txBody>
          <a:bodyPr>
            <a:normAutofit fontScale="90000"/>
          </a:bodyPr>
          <a:lstStyle/>
          <a:p>
            <a:r>
              <a:rPr lang="uk-UA" sz="2700" b="1" dirty="0">
                <a:solidFill>
                  <a:srgbClr val="002060"/>
                </a:solidFill>
                <a:effectLst/>
              </a:rPr>
              <a:t>МЕТА ЗАНЯТТЯ: </a:t>
            </a:r>
            <a:r>
              <a:rPr lang="uk-UA" sz="2700" dirty="0">
                <a:effectLst/>
              </a:rPr>
              <a:t> </a:t>
            </a:r>
            <a:r>
              <a:rPr lang="ru-RU" sz="2700" dirty="0">
                <a:effectLst/>
              </a:rPr>
              <a:t/>
            </a:r>
            <a:br>
              <a:rPr lang="ru-RU" sz="2700" dirty="0">
                <a:effectLst/>
              </a:rPr>
            </a:br>
            <a:r>
              <a:rPr lang="ru-RU" sz="2700" dirty="0" smtClean="0">
                <a:effectLst/>
              </a:rPr>
              <a:t>-</a:t>
            </a:r>
            <a:r>
              <a:rPr lang="uk-UA" sz="2900" dirty="0" smtClean="0">
                <a:effectLst/>
              </a:rPr>
              <a:t>розширити</a:t>
            </a:r>
            <a:r>
              <a:rPr lang="uk-UA" sz="2900" dirty="0">
                <a:effectLst/>
              </a:rPr>
              <a:t>, поглибити та закріпити </a:t>
            </a:r>
            <a:r>
              <a:rPr lang="uk-UA" sz="2900" dirty="0" smtClean="0">
                <a:effectLst/>
              </a:rPr>
              <a:t>основи</a:t>
            </a:r>
            <a:br>
              <a:rPr lang="uk-UA" sz="2900" dirty="0" smtClean="0">
                <a:effectLst/>
              </a:rPr>
            </a:br>
            <a:r>
              <a:rPr lang="uk-UA" sz="2900" dirty="0" smtClean="0">
                <a:effectLst/>
              </a:rPr>
              <a:t> </a:t>
            </a:r>
            <a:r>
              <a:rPr lang="uk-UA" sz="2900" dirty="0">
                <a:effectLst/>
              </a:rPr>
              <a:t>теоретичних </a:t>
            </a:r>
            <a:r>
              <a:rPr lang="uk-UA" sz="2900" dirty="0" smtClean="0">
                <a:effectLst/>
              </a:rPr>
              <a:t>знань;</a:t>
            </a:r>
            <a:r>
              <a:rPr lang="ru-RU" sz="2900" dirty="0">
                <a:effectLst/>
              </a:rPr>
              <a:t/>
            </a:r>
            <a:br>
              <a:rPr lang="ru-RU" sz="2900" dirty="0">
                <a:effectLst/>
              </a:rPr>
            </a:br>
            <a:r>
              <a:rPr lang="ru-RU" sz="2900" dirty="0" smtClean="0">
                <a:effectLst/>
              </a:rPr>
              <a:t>-</a:t>
            </a:r>
            <a:r>
              <a:rPr lang="uk-UA" sz="2900" dirty="0" smtClean="0">
                <a:effectLst/>
              </a:rPr>
              <a:t>усвідомити </a:t>
            </a:r>
            <a:r>
              <a:rPr lang="uk-UA" sz="2900" dirty="0">
                <a:effectLst/>
              </a:rPr>
              <a:t>причини згортання </a:t>
            </a:r>
            <a:r>
              <a:rPr lang="uk-UA" sz="2900" dirty="0" err="1">
                <a:effectLst/>
              </a:rPr>
              <a:t>НЕПу</a:t>
            </a:r>
            <a:r>
              <a:rPr lang="uk-UA" sz="2900" dirty="0">
                <a:effectLst/>
              </a:rPr>
              <a:t> </a:t>
            </a:r>
            <a:r>
              <a:rPr lang="uk-UA" sz="2900" dirty="0" smtClean="0">
                <a:effectLst/>
              </a:rPr>
              <a:t>та</a:t>
            </a:r>
            <a:br>
              <a:rPr lang="uk-UA" sz="2900" dirty="0" smtClean="0">
                <a:effectLst/>
              </a:rPr>
            </a:br>
            <a:r>
              <a:rPr lang="uk-UA" sz="2900" dirty="0" smtClean="0">
                <a:effectLst/>
              </a:rPr>
              <a:t> </a:t>
            </a:r>
            <a:r>
              <a:rPr lang="uk-UA" sz="2900" dirty="0">
                <a:effectLst/>
              </a:rPr>
              <a:t>переходу до форсованої індустріалізації; </a:t>
            </a:r>
            <a:r>
              <a:rPr lang="ru-RU" sz="2900" dirty="0">
                <a:effectLst/>
              </a:rPr>
              <a:t/>
            </a:r>
            <a:br>
              <a:rPr lang="ru-RU" sz="2900" dirty="0">
                <a:effectLst/>
              </a:rPr>
            </a:br>
            <a:r>
              <a:rPr lang="ru-RU" sz="2900" dirty="0" smtClean="0">
                <a:effectLst/>
              </a:rPr>
              <a:t>-</a:t>
            </a:r>
            <a:r>
              <a:rPr lang="uk-UA" sz="2900" dirty="0" smtClean="0">
                <a:effectLst/>
              </a:rPr>
              <a:t>визначити </a:t>
            </a:r>
            <a:r>
              <a:rPr lang="uk-UA" sz="2900" dirty="0">
                <a:effectLst/>
              </a:rPr>
              <a:t>сутність політики колективізації;  </a:t>
            </a:r>
            <a:r>
              <a:rPr lang="ru-RU" sz="2900" dirty="0">
                <a:effectLst/>
              </a:rPr>
              <a:t/>
            </a:r>
            <a:br>
              <a:rPr lang="ru-RU" sz="2900" dirty="0">
                <a:effectLst/>
              </a:rPr>
            </a:br>
            <a:r>
              <a:rPr lang="ru-RU" sz="2900" dirty="0" smtClean="0">
                <a:effectLst/>
              </a:rPr>
              <a:t>-</a:t>
            </a:r>
            <a:r>
              <a:rPr lang="uk-UA" sz="2900" dirty="0" smtClean="0">
                <a:effectLst/>
              </a:rPr>
              <a:t>розкрити </a:t>
            </a:r>
            <a:r>
              <a:rPr lang="uk-UA" sz="2900" dirty="0">
                <a:effectLst/>
              </a:rPr>
              <a:t>історичні передумови виникнення Голодомору, з політикою більшовиків проти українського </a:t>
            </a:r>
            <a:r>
              <a:rPr lang="uk-UA" sz="2900" dirty="0" smtClean="0">
                <a:effectLst/>
              </a:rPr>
              <a:t>народу;</a:t>
            </a:r>
            <a:br>
              <a:rPr lang="uk-UA" sz="2900" dirty="0" smtClean="0">
                <a:effectLst/>
              </a:rPr>
            </a:br>
            <a:r>
              <a:rPr lang="uk-UA" sz="2900" dirty="0" smtClean="0">
                <a:effectLst/>
              </a:rPr>
              <a:t>- охарактеризувати </a:t>
            </a:r>
            <a:r>
              <a:rPr lang="uk-UA" sz="2900" dirty="0">
                <a:effectLst/>
              </a:rPr>
              <a:t>наслідки Голодомору;</a:t>
            </a:r>
            <a:r>
              <a:rPr lang="ru-RU" sz="2900" dirty="0">
                <a:effectLst/>
              </a:rPr>
              <a:t/>
            </a:r>
            <a:br>
              <a:rPr lang="ru-RU" sz="2900" dirty="0">
                <a:effectLst/>
              </a:rPr>
            </a:br>
            <a:r>
              <a:rPr lang="ru-RU" sz="2900" dirty="0" smtClean="0">
                <a:effectLst/>
              </a:rPr>
              <a:t>-</a:t>
            </a:r>
            <a:r>
              <a:rPr lang="uk-UA" sz="2900" dirty="0" smtClean="0">
                <a:effectLst/>
              </a:rPr>
              <a:t>розвивати </a:t>
            </a:r>
            <a:r>
              <a:rPr lang="uk-UA" sz="2900" dirty="0">
                <a:effectLst/>
              </a:rPr>
              <a:t>вміння встановлювати причинно-наслідкові зв’язки, аналізувати різні історичні джерела, аргументовано висловлювати власну </a:t>
            </a:r>
            <a:r>
              <a:rPr lang="uk-UA" sz="2900" dirty="0" smtClean="0">
                <a:effectLst/>
              </a:rPr>
              <a:t>позицію</a:t>
            </a:r>
            <a:r>
              <a:rPr lang="uk-UA" sz="2900" dirty="0">
                <a:effectLst/>
              </a:rPr>
              <a:t>;</a:t>
            </a:r>
            <a:r>
              <a:rPr lang="ru-RU" sz="2900" dirty="0">
                <a:effectLst/>
              </a:rPr>
              <a:t/>
            </a:r>
            <a:br>
              <a:rPr lang="ru-RU" sz="2900" dirty="0">
                <a:effectLst/>
              </a:rPr>
            </a:br>
            <a:r>
              <a:rPr lang="ru-RU" sz="2900" dirty="0" smtClean="0">
                <a:effectLst/>
              </a:rPr>
              <a:t>-</a:t>
            </a:r>
            <a:r>
              <a:rPr lang="uk-UA" sz="2900" dirty="0" smtClean="0">
                <a:effectLst/>
              </a:rPr>
              <a:t>виховувати </a:t>
            </a:r>
            <a:r>
              <a:rPr lang="uk-UA" sz="2900" dirty="0">
                <a:effectLst/>
              </a:rPr>
              <a:t>інтерес до історії, гуманізм, повагу до історичної спадщини.</a:t>
            </a:r>
            <a:r>
              <a:rPr lang="ru-RU" sz="2900" dirty="0">
                <a:effectLst/>
              </a:rPr>
              <a:t/>
            </a:r>
            <a:br>
              <a:rPr lang="ru-RU" sz="2900" dirty="0">
                <a:effectLst/>
              </a:rPr>
            </a:br>
            <a:endParaRPr lang="ru-RU" sz="29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2250"/>
            <a:ext cx="2146300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615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39"/>
            <a:ext cx="8229600" cy="6353187"/>
          </a:xfrm>
        </p:spPr>
        <p:txBody>
          <a:bodyPr>
            <a:normAutofit fontScale="90000"/>
          </a:bodyPr>
          <a:lstStyle/>
          <a:p>
            <a:r>
              <a:rPr lang="uk-UA" sz="2700" b="1" dirty="0" smtClean="0">
                <a:solidFill>
                  <a:srgbClr val="002060"/>
                </a:solidFill>
                <a:effectLst/>
              </a:rPr>
              <a:t>			</a:t>
            </a:r>
            <a:br>
              <a:rPr lang="uk-UA" sz="2700" b="1" dirty="0" smtClean="0">
                <a:solidFill>
                  <a:srgbClr val="002060"/>
                </a:solidFill>
                <a:effectLst/>
              </a:rPr>
            </a:br>
            <a:r>
              <a:rPr lang="uk-UA" sz="2700" b="1" dirty="0">
                <a:solidFill>
                  <a:srgbClr val="002060"/>
                </a:solidFill>
                <a:effectLst/>
              </a:rPr>
              <a:t/>
            </a:r>
            <a:br>
              <a:rPr lang="uk-UA" sz="2700" b="1" dirty="0">
                <a:solidFill>
                  <a:srgbClr val="002060"/>
                </a:solidFill>
                <a:effectLst/>
              </a:rPr>
            </a:br>
            <a:r>
              <a:rPr lang="uk-UA" sz="2700" b="1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2700" b="1" dirty="0" smtClean="0">
                <a:solidFill>
                  <a:srgbClr val="002060"/>
                </a:solidFill>
                <a:effectLst/>
              </a:rPr>
            </a:br>
            <a:r>
              <a:rPr lang="uk-UA" sz="2700" b="1" dirty="0">
                <a:solidFill>
                  <a:srgbClr val="002060"/>
                </a:solidFill>
                <a:effectLst/>
              </a:rPr>
              <a:t/>
            </a:r>
            <a:br>
              <a:rPr lang="uk-UA" sz="2700" b="1" dirty="0">
                <a:solidFill>
                  <a:srgbClr val="002060"/>
                </a:solidFill>
                <a:effectLst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4000" b="1" dirty="0" smtClean="0">
                <a:solidFill>
                  <a:srgbClr val="002060"/>
                </a:solidFill>
                <a:effectLst/>
              </a:rPr>
            </a:br>
            <a:r>
              <a:rPr lang="uk-UA" sz="4000" b="1" dirty="0" smtClean="0">
                <a:solidFill>
                  <a:srgbClr val="002060"/>
                </a:solidFill>
                <a:effectLst/>
              </a:rPr>
              <a:t>                            План </a:t>
            </a:r>
            <a:r>
              <a:rPr lang="uk-UA" sz="4000" b="1" dirty="0">
                <a:solidFill>
                  <a:srgbClr val="002060"/>
                </a:solidFill>
                <a:effectLst/>
              </a:rPr>
              <a:t>заняття</a:t>
            </a:r>
            <a:r>
              <a:rPr lang="ru-RU" sz="4000" dirty="0">
                <a:solidFill>
                  <a:srgbClr val="002060"/>
                </a:solidFill>
                <a:effectLst/>
              </a:rPr>
              <a:t/>
            </a:r>
            <a:br>
              <a:rPr lang="ru-RU" sz="4000" dirty="0">
                <a:solidFill>
                  <a:srgbClr val="002060"/>
                </a:solidFill>
                <a:effectLst/>
              </a:rPr>
            </a:br>
            <a:r>
              <a:rPr lang="ru-RU" sz="2700" dirty="0" smtClean="0">
                <a:solidFill>
                  <a:srgbClr val="002060"/>
                </a:solidFill>
                <a:effectLst/>
              </a:rPr>
              <a:t>1. </a:t>
            </a:r>
            <a:r>
              <a:rPr lang="uk-UA" sz="2900" b="1" i="1" dirty="0" smtClean="0">
                <a:solidFill>
                  <a:srgbClr val="002060"/>
                </a:solidFill>
                <a:effectLst/>
              </a:rPr>
              <a:t>Індустріалізація</a:t>
            </a:r>
            <a:r>
              <a:rPr lang="uk-UA" sz="2900" b="1" i="1" dirty="0">
                <a:solidFill>
                  <a:srgbClr val="002060"/>
                </a:solidFill>
                <a:effectLst/>
              </a:rPr>
              <a:t>: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а)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початок </a:t>
            </a:r>
            <a:r>
              <a:rPr lang="uk-UA" sz="2900" dirty="0">
                <a:solidFill>
                  <a:srgbClr val="002060"/>
                </a:solidFill>
                <a:effectLst/>
              </a:rPr>
              <a:t>індустріалізації;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б) джерела індустріалізації;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в) результати та наслідки індустріалізації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2. </a:t>
            </a:r>
            <a:r>
              <a:rPr lang="uk-UA" sz="2900" b="1" i="1" dirty="0">
                <a:solidFill>
                  <a:srgbClr val="002060"/>
                </a:solidFill>
                <a:effectLst/>
              </a:rPr>
              <a:t>Насильницька колективізація та розкуркулення </a:t>
            </a:r>
            <a:r>
              <a:rPr lang="uk-UA" sz="2900" b="1" i="1" dirty="0" smtClean="0">
                <a:solidFill>
                  <a:srgbClr val="002060"/>
                </a:solidFill>
                <a:effectLst/>
              </a:rPr>
              <a:t>селянства: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а)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хлібозаготівельні </a:t>
            </a:r>
            <a:r>
              <a:rPr lang="uk-UA" sz="2900" dirty="0">
                <a:solidFill>
                  <a:srgbClr val="002060"/>
                </a:solidFill>
                <a:effectLst/>
              </a:rPr>
              <a:t>кризи 1927-1929 рр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.;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б)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перехід </a:t>
            </a:r>
            <a:r>
              <a:rPr lang="uk-UA" sz="2900" dirty="0">
                <a:solidFill>
                  <a:srgbClr val="002060"/>
                </a:solidFill>
                <a:effectLst/>
              </a:rPr>
              <a:t>до суцільної колективізації.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Розкуркулення</a:t>
            </a:r>
            <a:r>
              <a:rPr lang="uk-UA" sz="2900" dirty="0">
                <a:solidFill>
                  <a:srgbClr val="002060"/>
                </a:solidFill>
                <a:effectLst/>
              </a:rPr>
              <a:t>;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в)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доля </a:t>
            </a:r>
            <a:r>
              <a:rPr lang="uk-UA" sz="2900" dirty="0">
                <a:solidFill>
                  <a:srgbClr val="002060"/>
                </a:solidFill>
                <a:effectLst/>
              </a:rPr>
              <a:t>приватних сільських господарів та їх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господарств.  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>
                <a:solidFill>
                  <a:srgbClr val="002060"/>
                </a:solidFill>
                <a:effectLst/>
              </a:rPr>
              <a:t>3. </a:t>
            </a:r>
            <a:r>
              <a:rPr lang="uk-UA" sz="2900" b="1" i="1" dirty="0">
                <a:solidFill>
                  <a:srgbClr val="002060"/>
                </a:solidFill>
                <a:effectLst/>
              </a:rPr>
              <a:t>Голодомор 1932—1933 рр. в </a:t>
            </a:r>
            <a:r>
              <a:rPr lang="uk-UA" sz="2900" b="1" i="1" dirty="0" smtClean="0">
                <a:solidFill>
                  <a:srgbClr val="002060"/>
                </a:solidFill>
                <a:effectLst/>
              </a:rPr>
              <a:t>Україні</a:t>
            </a:r>
            <a:r>
              <a:rPr lang="uk-UA" sz="2900" b="1" i="1" dirty="0">
                <a:solidFill>
                  <a:srgbClr val="002060"/>
                </a:solidFill>
                <a:effectLst/>
              </a:rPr>
              <a:t>:</a:t>
            </a:r>
            <a:r>
              <a:rPr lang="ru-RU" sz="2900" b="1" i="1" dirty="0">
                <a:solidFill>
                  <a:srgbClr val="002060"/>
                </a:solidFill>
                <a:effectLst/>
              </a:rPr>
              <a:t/>
            </a:r>
            <a:br>
              <a:rPr lang="ru-RU" sz="2900" b="1" i="1" dirty="0">
                <a:solidFill>
                  <a:srgbClr val="002060"/>
                </a:solidFill>
                <a:effectLst/>
              </a:rPr>
            </a:br>
            <a:r>
              <a:rPr lang="uk-UA" sz="2900" dirty="0" smtClean="0">
                <a:solidFill>
                  <a:srgbClr val="002060"/>
                </a:solidFill>
                <a:effectLst/>
              </a:rPr>
              <a:t>а</a:t>
            </a:r>
            <a:r>
              <a:rPr lang="uk-UA" sz="2900" dirty="0">
                <a:solidFill>
                  <a:srgbClr val="002060"/>
                </a:solidFill>
                <a:effectLst/>
              </a:rPr>
              <a:t>)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причини </a:t>
            </a:r>
            <a:r>
              <a:rPr lang="uk-UA" sz="2900" dirty="0">
                <a:solidFill>
                  <a:srgbClr val="002060"/>
                </a:solidFill>
                <a:effectLst/>
              </a:rPr>
              <a:t>голодомору;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 smtClean="0">
                <a:solidFill>
                  <a:srgbClr val="002060"/>
                </a:solidFill>
                <a:effectLst/>
              </a:rPr>
              <a:t>б</a:t>
            </a:r>
            <a:r>
              <a:rPr lang="uk-UA" sz="2900" dirty="0">
                <a:solidFill>
                  <a:srgbClr val="002060"/>
                </a:solidFill>
                <a:effectLst/>
              </a:rPr>
              <a:t>) «Закон про п’ять </a:t>
            </a:r>
            <a:r>
              <a:rPr lang="uk-UA" sz="2900">
                <a:solidFill>
                  <a:srgbClr val="002060"/>
                </a:solidFill>
                <a:effectLst/>
              </a:rPr>
              <a:t>колосків</a:t>
            </a:r>
            <a:r>
              <a:rPr lang="uk-UA" sz="2900" smtClean="0">
                <a:solidFill>
                  <a:srgbClr val="002060"/>
                </a:solidFill>
                <a:effectLst/>
              </a:rPr>
              <a:t>»;</a:t>
            </a:r>
            <a:r>
              <a:rPr lang="ru-RU" sz="2900" dirty="0">
                <a:solidFill>
                  <a:srgbClr val="002060"/>
                </a:solidFill>
                <a:effectLst/>
              </a:rPr>
              <a:t/>
            </a:r>
            <a:br>
              <a:rPr lang="ru-RU" sz="2900" dirty="0">
                <a:solidFill>
                  <a:srgbClr val="002060"/>
                </a:solidFill>
                <a:effectLst/>
              </a:rPr>
            </a:br>
            <a:r>
              <a:rPr lang="uk-UA" sz="2900" dirty="0" smtClean="0">
                <a:solidFill>
                  <a:srgbClr val="002060"/>
                </a:solidFill>
                <a:effectLst/>
              </a:rPr>
              <a:t>в</a:t>
            </a:r>
            <a:r>
              <a:rPr lang="uk-UA" sz="2900" dirty="0">
                <a:solidFill>
                  <a:srgbClr val="002060"/>
                </a:solidFill>
                <a:effectLst/>
              </a:rPr>
              <a:t>)  </a:t>
            </a:r>
            <a:r>
              <a:rPr lang="uk-UA" sz="2900" dirty="0" smtClean="0">
                <a:solidFill>
                  <a:srgbClr val="002060"/>
                </a:solidFill>
                <a:effectLst/>
              </a:rPr>
              <a:t>масштаби </a:t>
            </a:r>
            <a:r>
              <a:rPr lang="uk-UA" sz="2900" dirty="0">
                <a:solidFill>
                  <a:srgbClr val="002060"/>
                </a:solidFill>
                <a:effectLst/>
              </a:rPr>
              <a:t>та наслідки Голодомору.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193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004792"/>
          </a:xfrm>
        </p:spPr>
        <p:txBody>
          <a:bodyPr>
            <a:normAutofit/>
          </a:bodyPr>
          <a:lstStyle/>
          <a:p>
            <a:r>
              <a:rPr lang="uk-UA" b="1" dirty="0">
                <a:solidFill>
                  <a:srgbClr val="002060"/>
                </a:solidFill>
                <a:effectLst/>
              </a:rPr>
              <a:t>Індустріалізація </a:t>
            </a:r>
            <a:r>
              <a:rPr lang="uk-UA" b="1" dirty="0" smtClean="0">
                <a:solidFill>
                  <a:srgbClr val="002060"/>
                </a:solidFill>
                <a:effectLst/>
              </a:rPr>
              <a:t>–</a:t>
            </a:r>
            <a:r>
              <a:rPr lang="uk-UA" dirty="0" smtClean="0">
                <a:effectLst/>
              </a:rPr>
              <a:t/>
            </a:r>
            <a:br>
              <a:rPr lang="uk-UA" dirty="0" smtClean="0">
                <a:effectLst/>
              </a:rPr>
            </a:br>
            <a:r>
              <a:rPr lang="uk-UA" dirty="0" smtClean="0">
                <a:effectLst/>
              </a:rPr>
              <a:t>це </a:t>
            </a:r>
            <a:r>
              <a:rPr lang="uk-UA" dirty="0">
                <a:effectLst/>
              </a:rPr>
              <a:t>процес створення </a:t>
            </a:r>
            <a:r>
              <a:rPr lang="uk-UA" dirty="0" smtClean="0">
                <a:effectLst/>
              </a:rPr>
              <a:t/>
            </a:r>
            <a:br>
              <a:rPr lang="uk-UA" dirty="0" smtClean="0">
                <a:effectLst/>
              </a:rPr>
            </a:br>
            <a:r>
              <a:rPr lang="uk-UA" dirty="0" smtClean="0">
                <a:effectLst/>
              </a:rPr>
              <a:t>великого </a:t>
            </a:r>
            <a:r>
              <a:rPr lang="uk-UA" dirty="0">
                <a:effectLst/>
              </a:rPr>
              <a:t>машинного </a:t>
            </a:r>
            <a:r>
              <a:rPr lang="uk-UA" dirty="0" smtClean="0">
                <a:effectLst/>
              </a:rPr>
              <a:t/>
            </a:r>
            <a:br>
              <a:rPr lang="uk-UA" dirty="0" smtClean="0">
                <a:effectLst/>
              </a:rPr>
            </a:br>
            <a:r>
              <a:rPr lang="uk-UA" dirty="0" smtClean="0">
                <a:effectLst/>
              </a:rPr>
              <a:t>виробництва </a:t>
            </a:r>
            <a:r>
              <a:rPr lang="uk-UA" dirty="0">
                <a:effectLst/>
              </a:rPr>
              <a:t>в усіх галузях господарства. Як і будь-який складний процес, індустріалізація мала певні неоднозначні наслідки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2725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8614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4668232"/>
              </p:ext>
            </p:extLst>
          </p:nvPr>
        </p:nvGraphicFramePr>
        <p:xfrm>
          <a:off x="1979712" y="1340768"/>
          <a:ext cx="6552728" cy="5168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6365"/>
                <a:gridCol w="3276363"/>
              </a:tblGrid>
              <a:tr h="2949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Позитивні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</a:rPr>
                        <a:t>Негативні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</a:tr>
              <a:tr h="481761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600" dirty="0" smtClean="0">
                          <a:effectLst/>
                        </a:rPr>
                        <a:t> 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993248" y="438834"/>
            <a:ext cx="6395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Наслідки індустріалізації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3" y="4716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8549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10199"/>
              </p:ext>
            </p:extLst>
          </p:nvPr>
        </p:nvGraphicFramePr>
        <p:xfrm>
          <a:off x="1979712" y="1340768"/>
          <a:ext cx="6552728" cy="51681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76365"/>
                <a:gridCol w="3276363"/>
              </a:tblGrid>
              <a:tr h="2949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effectLst/>
                        </a:rPr>
                        <a:t>Позитивні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b="1" dirty="0">
                          <a:solidFill>
                            <a:schemeClr val="bg1"/>
                          </a:solidFill>
                          <a:effectLst/>
                        </a:rPr>
                        <a:t>Негативні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</a:tr>
              <a:tr h="4817612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600" dirty="0" smtClean="0">
                          <a:effectLst/>
                        </a:rPr>
                        <a:t>1.Зростання </a:t>
                      </a:r>
                      <a:r>
                        <a:rPr lang="uk-UA" sz="1600" dirty="0">
                          <a:effectLst/>
                        </a:rPr>
                        <a:t>підприємств важкої промисловості (майже в 11 разів).</a:t>
                      </a:r>
                      <a:endParaRPr lang="ru-RU" sz="1600" dirty="0">
                        <a:effectLst/>
                      </a:endParaRPr>
                    </a:p>
                    <a:p>
                      <a:pPr marL="180340" indent="-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600" dirty="0" smtClean="0">
                          <a:effectLst/>
                        </a:rPr>
                        <a:t>2.  </a:t>
                      </a:r>
                      <a:r>
                        <a:rPr lang="uk-UA" sz="1600" dirty="0">
                          <a:effectLst/>
                        </a:rPr>
                        <a:t>Будівництво нових шахт, електростанцій.</a:t>
                      </a:r>
                      <a:endParaRPr lang="ru-RU" sz="1600" dirty="0">
                        <a:effectLst/>
                      </a:endParaRPr>
                    </a:p>
                    <a:p>
                      <a:pPr marL="180340" indent="-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600" dirty="0" smtClean="0">
                          <a:effectLst/>
                        </a:rPr>
                        <a:t>3. </a:t>
                      </a:r>
                      <a:r>
                        <a:rPr lang="uk-UA" sz="1600" dirty="0">
                          <a:effectLst/>
                        </a:rPr>
                        <a:t>Перетворення України на індустріально-аграрну країну, яка за рівнем окремих галузей промисловості випередила деякі європейські держави.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400" dirty="0" smtClean="0">
                          <a:effectLst/>
                        </a:rPr>
                        <a:t>1. </a:t>
                      </a:r>
                      <a:r>
                        <a:rPr lang="uk-UA" sz="1600" dirty="0" smtClean="0">
                          <a:effectLst/>
                        </a:rPr>
                        <a:t>Підрив </a:t>
                      </a:r>
                      <a:r>
                        <a:rPr lang="uk-UA" sz="1600" dirty="0">
                          <a:effectLst/>
                        </a:rPr>
                        <a:t>розвитку сільського господарства, легкої та харчової промисловості</a:t>
                      </a:r>
                      <a:r>
                        <a:rPr lang="uk-UA" sz="1600" dirty="0" smtClean="0">
                          <a:effectLst/>
                        </a:rPr>
                        <a:t>.</a:t>
                      </a:r>
                      <a:r>
                        <a:rPr lang="uk-UA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uk-UA" sz="1600" dirty="0" smtClean="0">
                          <a:effectLst/>
                        </a:rPr>
                        <a:t>2.</a:t>
                      </a:r>
                      <a:r>
                        <a:rPr lang="uk-UA" sz="1600" baseline="0" dirty="0" smtClean="0">
                          <a:effectLst/>
                        </a:rPr>
                        <a:t> </a:t>
                      </a:r>
                      <a:r>
                        <a:rPr lang="uk-UA" sz="1600" dirty="0" smtClean="0">
                          <a:effectLst/>
                        </a:rPr>
                        <a:t>Нераціональне </a:t>
                      </a:r>
                      <a:r>
                        <a:rPr lang="uk-UA" sz="1600" dirty="0">
                          <a:effectLst/>
                        </a:rPr>
                        <a:t>й нерівномірне розміщення продуктивних сил.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 </a:t>
                      </a:r>
                      <a:r>
                        <a:rPr lang="uk-UA" sz="1600" dirty="0" smtClean="0">
                          <a:effectLst/>
                        </a:rPr>
                        <a:t>3. Посилена </a:t>
                      </a:r>
                      <a:r>
                        <a:rPr lang="uk-UA" sz="1600" dirty="0">
                          <a:effectLst/>
                        </a:rPr>
                        <a:t>централізація управління промисловістю.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4.</a:t>
                      </a:r>
                      <a:r>
                        <a:rPr lang="ru-RU" sz="1600" baseline="0" dirty="0" smtClean="0">
                          <a:effectLst/>
                        </a:rPr>
                        <a:t> </a:t>
                      </a:r>
                      <a:r>
                        <a:rPr lang="uk-UA" sz="1600" dirty="0" smtClean="0">
                          <a:effectLst/>
                        </a:rPr>
                        <a:t>Ігнорування </a:t>
                      </a:r>
                      <a:r>
                        <a:rPr lang="uk-UA" sz="1600" dirty="0">
                          <a:effectLst/>
                        </a:rPr>
                        <a:t>економічних механізмів розвитку економіки.</a:t>
                      </a:r>
                      <a:endParaRPr lang="ru-RU" sz="16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5.</a:t>
                      </a:r>
                      <a:r>
                        <a:rPr lang="uk-UA" sz="1600" dirty="0" smtClean="0">
                          <a:effectLst/>
                        </a:rPr>
                        <a:t>Зниження </a:t>
                      </a:r>
                      <a:r>
                        <a:rPr lang="uk-UA" sz="1600" dirty="0">
                          <a:effectLst/>
                        </a:rPr>
                        <a:t>життєвого рівня населення (поширення державних позик, торгівля алкогольними напоями, черги, продовольчі картки, хронічний дефіцит товарів і послуг, житлові проблеми тощо).</a:t>
                      </a:r>
                      <a:endParaRPr lang="ru-RU" sz="1600" dirty="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8675" marR="58675" marT="0" marB="0"/>
                </a:tc>
              </a:tr>
            </a:tbl>
          </a:graphicData>
        </a:graphic>
      </p:graphicFrame>
      <p:sp>
        <p:nvSpPr>
          <p:cNvPr id="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993248" y="438834"/>
            <a:ext cx="63951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3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Наслідки індустріалізації</a:t>
            </a:r>
            <a:endParaRPr kumimoji="0" lang="uk-UA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003" y="4716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88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12904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2060"/>
                </a:solidFill>
                <a:effectLst/>
              </a:rPr>
              <a:t>Колективізація сільського господарства  </a:t>
            </a:r>
            <a:r>
              <a:rPr lang="uk-UA" dirty="0">
                <a:effectLst/>
              </a:rPr>
              <a:t>– це масове </a:t>
            </a:r>
            <a:r>
              <a:rPr lang="uk-UA" dirty="0" smtClean="0">
                <a:effectLst/>
              </a:rPr>
              <a:t/>
            </a:r>
            <a:br>
              <a:rPr lang="uk-UA" dirty="0" smtClean="0">
                <a:effectLst/>
              </a:rPr>
            </a:br>
            <a:r>
              <a:rPr lang="uk-UA" dirty="0" smtClean="0">
                <a:effectLst/>
              </a:rPr>
              <a:t>створення </a:t>
            </a:r>
            <a:r>
              <a:rPr lang="uk-UA" dirty="0">
                <a:effectLst/>
              </a:rPr>
              <a:t>колективних господарств (колгоспів), що супроводжувалося ліквідацією одноосібних господарств, переданням у колгоспи землі, худоби, інвентаря. Курс на колективізацію взято в грудні 1927р. на 15 з'їзді ВКП(б)</a:t>
            </a:r>
            <a:r>
              <a:rPr lang="ru-RU" dirty="0">
                <a:effectLst/>
              </a:rPr>
              <a:t>. </a:t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227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8686800" cy="6516960"/>
          </a:xfrm>
        </p:spPr>
        <p:txBody>
          <a:bodyPr>
            <a:normAutofit/>
          </a:bodyPr>
          <a:lstStyle/>
          <a:p>
            <a:r>
              <a:rPr lang="uk-UA" b="1" dirty="0">
                <a:effectLst/>
              </a:rPr>
              <a:t> </a:t>
            </a:r>
            <a:r>
              <a:rPr lang="uk-UA" sz="2700" b="1" dirty="0">
                <a:solidFill>
                  <a:srgbClr val="002060"/>
                </a:solidFill>
                <a:effectLst/>
              </a:rPr>
              <a:t>Робота з історичними документами</a:t>
            </a:r>
            <a:r>
              <a:rPr lang="ru-RU" sz="2700" dirty="0">
                <a:effectLst/>
              </a:rPr>
              <a:t/>
            </a:r>
            <a:br>
              <a:rPr lang="ru-RU" sz="2700" dirty="0">
                <a:effectLst/>
              </a:rPr>
            </a:br>
            <a:r>
              <a:rPr lang="uk-UA" sz="2700" dirty="0">
                <a:effectLst/>
              </a:rPr>
              <a:t> </a:t>
            </a:r>
            <a:r>
              <a:rPr lang="ru-RU" sz="2700" i="1" dirty="0">
                <a:effectLst/>
              </a:rPr>
              <a:t>З постанови грудневого (1930 р.) пленуму </a:t>
            </a:r>
            <a:r>
              <a:rPr lang="ru-RU" sz="2700" i="1" dirty="0" smtClean="0">
                <a:effectLst/>
              </a:rPr>
              <a:t>ЦК </a:t>
            </a:r>
            <a:r>
              <a:rPr lang="ru-RU" sz="2700" i="1" dirty="0">
                <a:effectLst/>
              </a:rPr>
              <a:t>КП (б)У</a:t>
            </a:r>
            <a:r>
              <a:rPr lang="ru-RU" sz="2700" dirty="0">
                <a:effectLst/>
              </a:rPr>
              <a:t/>
            </a:r>
            <a:br>
              <a:rPr lang="ru-RU" sz="2700" dirty="0">
                <a:effectLst/>
              </a:rPr>
            </a:br>
            <a:r>
              <a:rPr lang="uk-UA" sz="2700" dirty="0">
                <a:effectLst/>
              </a:rPr>
              <a:t> … </a:t>
            </a:r>
            <a:r>
              <a:rPr lang="uk-UA" sz="2700" dirty="0">
                <a:solidFill>
                  <a:srgbClr val="002060"/>
                </a:solidFill>
                <a:effectLst/>
              </a:rPr>
              <a:t>Наступної весни подвоїти сучасний рівень колективізації та протягом 1931 р. в основному </a:t>
            </a:r>
            <a:r>
              <a:rPr lang="uk-UA" sz="2700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2700" dirty="0" smtClean="0">
                <a:solidFill>
                  <a:srgbClr val="002060"/>
                </a:solidFill>
                <a:effectLst/>
              </a:rPr>
            </a:br>
            <a:r>
              <a:rPr lang="uk-UA" sz="2700" dirty="0" smtClean="0">
                <a:solidFill>
                  <a:srgbClr val="002060"/>
                </a:solidFill>
                <a:effectLst/>
              </a:rPr>
              <a:t>закінчити  </a:t>
            </a:r>
            <a:r>
              <a:rPr lang="uk-UA" sz="2700" dirty="0">
                <a:solidFill>
                  <a:srgbClr val="002060"/>
                </a:solidFill>
                <a:effectLst/>
              </a:rPr>
              <a:t>суцільну колективізацію </a:t>
            </a:r>
            <a:r>
              <a:rPr lang="uk-UA" sz="2700" dirty="0" err="1" smtClean="0">
                <a:solidFill>
                  <a:srgbClr val="002060"/>
                </a:solidFill>
                <a:effectLst/>
              </a:rPr>
              <a:t>вирішаль-</a:t>
            </a:r>
            <a:r>
              <a:rPr lang="uk-UA" sz="2700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2700" dirty="0" smtClean="0">
                <a:solidFill>
                  <a:srgbClr val="002060"/>
                </a:solidFill>
                <a:effectLst/>
              </a:rPr>
            </a:br>
            <a:r>
              <a:rPr lang="uk-UA" sz="2700" dirty="0" smtClean="0">
                <a:solidFill>
                  <a:srgbClr val="002060"/>
                </a:solidFill>
                <a:effectLst/>
              </a:rPr>
              <a:t>них  </a:t>
            </a:r>
            <a:r>
              <a:rPr lang="uk-UA" sz="2700" dirty="0">
                <a:solidFill>
                  <a:srgbClr val="002060"/>
                </a:solidFill>
                <a:effectLst/>
              </a:rPr>
              <a:t>сільськогосподарських районів  </a:t>
            </a:r>
            <a:r>
              <a:rPr lang="uk-UA" sz="2700" dirty="0" smtClean="0">
                <a:solidFill>
                  <a:srgbClr val="002060"/>
                </a:solidFill>
                <a:effectLst/>
              </a:rPr>
              <a:t>України</a:t>
            </a:r>
            <a:br>
              <a:rPr lang="uk-UA" sz="2700" dirty="0" smtClean="0">
                <a:solidFill>
                  <a:srgbClr val="002060"/>
                </a:solidFill>
                <a:effectLst/>
              </a:rPr>
            </a:br>
            <a:r>
              <a:rPr lang="uk-UA" sz="2700" dirty="0" smtClean="0">
                <a:solidFill>
                  <a:srgbClr val="002060"/>
                </a:solidFill>
                <a:effectLst/>
              </a:rPr>
              <a:t> </a:t>
            </a:r>
            <a:r>
              <a:rPr lang="uk-UA" sz="2700" dirty="0">
                <a:solidFill>
                  <a:srgbClr val="002060"/>
                </a:solidFill>
                <a:effectLst/>
              </a:rPr>
              <a:t>(степ).  Нещадний наступ  на глитая по всьому </a:t>
            </a:r>
            <a:r>
              <a:rPr lang="uk-UA" sz="2700" dirty="0" smtClean="0">
                <a:solidFill>
                  <a:srgbClr val="002060"/>
                </a:solidFill>
                <a:effectLst/>
              </a:rPr>
              <a:t/>
            </a:r>
            <a:br>
              <a:rPr lang="uk-UA" sz="2700" dirty="0" smtClean="0">
                <a:solidFill>
                  <a:srgbClr val="002060"/>
                </a:solidFill>
                <a:effectLst/>
              </a:rPr>
            </a:br>
            <a:r>
              <a:rPr lang="uk-UA" sz="2700" dirty="0" smtClean="0">
                <a:solidFill>
                  <a:srgbClr val="002060"/>
                </a:solidFill>
                <a:effectLst/>
              </a:rPr>
              <a:t>фронту </a:t>
            </a:r>
            <a:r>
              <a:rPr lang="uk-UA" sz="2700" dirty="0">
                <a:solidFill>
                  <a:srgbClr val="002060"/>
                </a:solidFill>
                <a:effectLst/>
              </a:rPr>
              <a:t>(хлібозаготівлі, фінансові заходи тощо),  ліквідація куркуля в районах  суцільної колективізації… і повинні стати складовою частиною боротьби… за здійснення суцільної колективізації. </a:t>
            </a:r>
            <a:r>
              <a:rPr lang="ru-RU" sz="2700" dirty="0">
                <a:effectLst/>
              </a:rPr>
              <a:t/>
            </a:r>
            <a:br>
              <a:rPr lang="ru-RU" sz="2700" dirty="0">
                <a:effectLst/>
              </a:rPr>
            </a:br>
            <a:r>
              <a:rPr lang="uk-UA" sz="2700" i="1" dirty="0">
                <a:effectLst/>
              </a:rPr>
              <a:t>Комуністична партія України в резолюціях та рішеннях… - Т.1. -С.709,716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r>
              <a:rPr lang="uk-UA" b="1" dirty="0">
                <a:effectLst/>
              </a:rPr>
              <a:t> 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7700" y="1340768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777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12904"/>
          </a:xfrm>
        </p:spPr>
        <p:txBody>
          <a:bodyPr>
            <a:normAutofit fontScale="90000"/>
          </a:bodyPr>
          <a:lstStyle/>
          <a:p>
            <a:pPr lvl="0"/>
            <a:r>
              <a:rPr lang="uk-UA" sz="3000" b="1" dirty="0">
                <a:solidFill>
                  <a:srgbClr val="002060"/>
                </a:solidFill>
                <a:effectLst/>
              </a:rPr>
              <a:t>Робота з історичними </a:t>
            </a:r>
            <a:r>
              <a:rPr lang="uk-UA" sz="3000" b="1" dirty="0" smtClean="0">
                <a:solidFill>
                  <a:srgbClr val="002060"/>
                </a:solidFill>
                <a:effectLst/>
              </a:rPr>
              <a:t>документами  </a:t>
            </a:r>
            <a:br>
              <a:rPr lang="uk-UA" sz="3000" b="1" dirty="0" smtClean="0">
                <a:solidFill>
                  <a:srgbClr val="002060"/>
                </a:solidFill>
                <a:effectLst/>
              </a:rPr>
            </a:br>
            <a:r>
              <a:rPr lang="uk-UA" sz="3000" b="1" i="1" u="sng" dirty="0" smtClean="0">
                <a:effectLst/>
              </a:rPr>
              <a:t>Газетне повідомлення</a:t>
            </a:r>
            <a:br>
              <a:rPr lang="uk-UA" sz="3000" b="1" i="1" u="sng" dirty="0" smtClean="0">
                <a:effectLst/>
              </a:rPr>
            </a:b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 smtClean="0">
                <a:effectLst/>
              </a:rPr>
              <a:t>                          </a:t>
            </a:r>
            <a:r>
              <a:rPr lang="uk-UA" sz="2800" b="1" i="1" dirty="0" smtClean="0">
                <a:solidFill>
                  <a:srgbClr val="002060"/>
                </a:solidFill>
                <a:effectLst/>
              </a:rPr>
              <a:t>Колективізація </a:t>
            </a:r>
            <a:r>
              <a:rPr lang="uk-UA" sz="2800" b="1" i="1" dirty="0">
                <a:solidFill>
                  <a:srgbClr val="002060"/>
                </a:solidFill>
                <a:effectLst/>
              </a:rPr>
              <a:t>перемагає</a:t>
            </a:r>
            <a:r>
              <a:rPr lang="ru-RU" sz="2800" b="1" dirty="0">
                <a:solidFill>
                  <a:srgbClr val="002060"/>
                </a:solidFill>
                <a:effectLst/>
              </a:rPr>
              <a:t/>
            </a:r>
            <a:br>
              <a:rPr lang="ru-RU" sz="2800" b="1" dirty="0">
                <a:solidFill>
                  <a:srgbClr val="002060"/>
                </a:solidFill>
                <a:effectLst/>
              </a:rPr>
            </a:br>
            <a:r>
              <a:rPr lang="uk-UA" sz="2800" dirty="0">
                <a:solidFill>
                  <a:srgbClr val="002060"/>
                </a:solidFill>
                <a:effectLst/>
              </a:rPr>
              <a:t>    У 1931 році Радянський Союз утричі перевищив  намічений п’ятирічним планом на останній рік відсоток колективізації.  Ще два роки тому в 1929 році ми мали всього  тільки 7,5 відсотка  господарств, які вступили до колгоспів; через рік  їх було вже 21,7 %, а тепер 62 %. </a:t>
            </a:r>
            <a:r>
              <a:rPr lang="ru-RU" sz="2800" dirty="0">
                <a:solidFill>
                  <a:srgbClr val="002060"/>
                </a:solidFill>
                <a:effectLst/>
              </a:rPr>
              <a:t/>
            </a:r>
            <a:br>
              <a:rPr lang="ru-RU" sz="2800" dirty="0">
                <a:solidFill>
                  <a:srgbClr val="002060"/>
                </a:solidFill>
                <a:effectLst/>
              </a:rPr>
            </a:br>
            <a:r>
              <a:rPr lang="uk-UA" sz="2800" dirty="0">
                <a:solidFill>
                  <a:srgbClr val="002060"/>
                </a:solidFill>
                <a:effectLst/>
              </a:rPr>
              <a:t>Питання «хто  кого»  в сільському господарстві  вирішилось на користь соціалізму. 1932 рік, останній рік п’ятирічки, буде роком завершення в основному  колективізації в СРСР</a:t>
            </a:r>
            <a:r>
              <a:rPr lang="uk-UA" sz="2800" dirty="0">
                <a:effectLst/>
              </a:rPr>
              <a:t>.  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ru-RU" sz="2800" dirty="0" smtClean="0">
                <a:effectLst/>
              </a:rPr>
              <a:t>			</a:t>
            </a:r>
            <a:r>
              <a:rPr lang="uk-UA" sz="2800" i="1" dirty="0" err="1" smtClean="0">
                <a:effectLst/>
              </a:rPr>
              <a:t>Комсомольская</a:t>
            </a:r>
            <a:r>
              <a:rPr lang="uk-UA" sz="2800" i="1" dirty="0" smtClean="0">
                <a:effectLst/>
              </a:rPr>
              <a:t> </a:t>
            </a:r>
            <a:r>
              <a:rPr lang="uk-UA" sz="2800" i="1" dirty="0">
                <a:effectLst/>
              </a:rPr>
              <a:t>правда. - 1 января 1932 г.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r>
              <a:rPr lang="uk-UA" sz="2800" b="1" i="1" dirty="0">
                <a:effectLst/>
              </a:rPr>
              <a:t> </a:t>
            </a:r>
            <a:r>
              <a:rPr lang="ru-RU" sz="2800" dirty="0">
                <a:effectLst/>
              </a:rPr>
              <a:t/>
            </a:r>
            <a:br>
              <a:rPr lang="ru-RU" sz="2800" dirty="0">
                <a:effectLst/>
              </a:rPr>
            </a:br>
            <a:endParaRPr lang="ru-RU" sz="27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0"/>
            <a:ext cx="2146300" cy="214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02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59</TotalTime>
  <Words>169</Words>
  <Application>Microsoft Office PowerPoint</Application>
  <PresentationFormat>Экран (4:3)</PresentationFormat>
  <Paragraphs>38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ТЕМА ЗАНЯТТЯ:   Закріплення радянської    влади в Україні  (1929-1938рр.) </vt:lpstr>
      <vt:lpstr>МЕТА ЗАНЯТТЯ:   -розширити, поглибити та закріпити основи  теоретичних знань; -усвідомити причини згортання НЕПу та  переходу до форсованої індустріалізації;  -визначити сутність політики колективізації;   -розкрити історичні передумови виникнення Голодомору, з політикою більшовиків проти українського народу; - охарактеризувати наслідки Голодомору; -розвивати вміння встановлювати причинно-наслідкові зв’язки, аналізувати різні історичні джерела, аргументовано висловлювати власну позицію; -виховувати інтерес до історії, гуманізм, повагу до історичної спадщини. </vt:lpstr>
      <vt:lpstr>                                    План заняття 1. Індустріалізація: а) початок індустріалізації; б) джерела індустріалізації; в) результати та наслідки індустріалізації 2. Насильницька колективізація та розкуркулення селянства: а) хлібозаготівельні кризи 1927-1929 рр.; б) перехід до суцільної колективізації. Розкуркулення; в) доля приватних сільських господарів та їх господарств.   3. Голодомор 1932—1933 рр. в Україні: а) причини голодомору; б) «Закон про п’ять колосків»; в)  масштаби та наслідки Голодомору. </vt:lpstr>
      <vt:lpstr>Індустріалізація – це процес створення  великого машинного  виробництва в усіх галузях господарства. Як і будь-який складний процес, індустріалізація мала певні неоднозначні наслідки</vt:lpstr>
      <vt:lpstr>Наслідки індустріалізації</vt:lpstr>
      <vt:lpstr>Наслідки індустріалізації</vt:lpstr>
      <vt:lpstr>Колективізація сільського господарства  – це масове  створення колективних господарств (колгоспів), що супроводжувалося ліквідацією одноосібних господарств, переданням у колгоспи землі, худоби, інвентаря. Курс на колективізацію взято в грудні 1927р. на 15 з'їзді ВКП(б).  </vt:lpstr>
      <vt:lpstr> Робота з історичними документами  З постанови грудневого (1930 р.) пленуму ЦК КП (б)У  … Наступної весни подвоїти сучасний рівень колективізації та протягом 1931 р. в основному  закінчити  суцільну колективізацію вирішаль- них  сільськогосподарських районів  України  (степ).  Нещадний наступ  на глитая по всьому  фронту (хлібозаготівлі, фінансові заходи тощо),  ліквідація куркуля в районах  суцільної колективізації… і повинні стати складовою частиною боротьби… за здійснення суцільної колективізації.  Комуністична партія України в резолюціях та рішеннях… - Т.1. -С.709,716  </vt:lpstr>
      <vt:lpstr>Робота з історичними документами   Газетне повідомлення                            Колективізація перемагає     У 1931 році Радянський Союз утричі перевищив  намічений п’ятирічним планом на останній рік відсоток колективізації.  Ще два роки тому в 1929 році ми мали всього  тільки 7,5 відсотка  господарств, які вступили до колгоспів; через рік  їх було вже 21,7 %, а тепер 62 %.  Питання «хто  кого»  в сільському господарстві  вирішилось на користь соціалізму. 1932 рік, останній рік п’ятирічки, буде роком завершення в основному  колективізації в СРСР.      Комсомольская правда. - 1 января 1932 г.   </vt:lpstr>
      <vt:lpstr>                          Робота з історичними документами                                 Гасла до XIV річниці Жовтня: Боротьба за хліб - боротьба за соціалізм! Міцніше вдар по куркулю, по рвачах, по дезорганізаторах хлібозаготівлі! Ні одного центнера приватнику! За виконання плану хлібозаготівлі!                                              Правда. - 24 октября 1931г. </vt:lpstr>
      <vt:lpstr>28 листопада 2006 року за  пропозицією Президента України  В.Ющенка Верховна Рада України  ухвалила Закон «Про Голодомор  1932-1933 рр. в Україні”, в якому заявлено: «Стаття 1. Голодомор 1932-1933 рр. в Україні є геноцидом українського народу. Стаття 2. Публічне заперечення Голодомору в 1932-1933 рр. в Україні визнається наругою над пам’яттю мільйонів жертв Голодомору, приниженням гідності українського народу і є протиправним».   </vt:lpstr>
      <vt:lpstr>Хай же пам'ять про всіх невинно убієнних згуртує нас, живих, дасть нам силу та волю, мудрість і наснагу для зміцнення власної держави на власній землі. </vt:lpstr>
      <vt:lpstr>Домашнє завдання: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ЗАНЯТТЯ:   Закріплення радянської    влади в Україні  (1929-1933рр.) </dc:title>
  <dc:creator>Ольга</dc:creator>
  <cp:lastModifiedBy>Ольга</cp:lastModifiedBy>
  <cp:revision>11</cp:revision>
  <dcterms:created xsi:type="dcterms:W3CDTF">2017-11-26T12:42:47Z</dcterms:created>
  <dcterms:modified xsi:type="dcterms:W3CDTF">2017-11-27T13:04:13Z</dcterms:modified>
</cp:coreProperties>
</file>