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9" r:id="rId3"/>
    <p:sldId id="264" r:id="rId4"/>
    <p:sldId id="265" r:id="rId5"/>
    <p:sldId id="266" r:id="rId6"/>
    <p:sldId id="267" r:id="rId7"/>
    <p:sldId id="268" r:id="rId8"/>
    <p:sldId id="260" r:id="rId9"/>
    <p:sldId id="269" r:id="rId10"/>
    <p:sldId id="261" r:id="rId11"/>
    <p:sldId id="274" r:id="rId12"/>
    <p:sldId id="262" r:id="rId13"/>
    <p:sldId id="270" r:id="rId14"/>
    <p:sldId id="271" r:id="rId15"/>
    <p:sldId id="272" r:id="rId16"/>
    <p:sldId id="273" r:id="rId17"/>
    <p:sldId id="275" r:id="rId18"/>
    <p:sldId id="276" r:id="rId19"/>
    <p:sldId id="258" r:id="rId20"/>
    <p:sldId id="277" r:id="rId21"/>
    <p:sldId id="263" r:id="rId22"/>
    <p:sldId id="278" r:id="rId23"/>
    <p:sldId id="279" r:id="rId24"/>
    <p:sldId id="280" r:id="rId25"/>
    <p:sldId id="285" r:id="rId26"/>
    <p:sldId id="286" r:id="rId27"/>
    <p:sldId id="281" r:id="rId28"/>
    <p:sldId id="282" r:id="rId29"/>
    <p:sldId id="283" r:id="rId30"/>
    <p:sldId id="284" r:id="rId31"/>
    <p:sldId id="287" r:id="rId32"/>
    <p:sldId id="288" r:id="rId33"/>
    <p:sldId id="289" r:id="rId34"/>
    <p:sldId id="290" r:id="rId35"/>
    <p:sldId id="291" r:id="rId36"/>
    <p:sldId id="292" r:id="rId3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265FA-0A48-4E96-90F0-69D4ACCE8CFD}" type="datetimeFigureOut">
              <a:rPr lang="uk-UA" smtClean="0"/>
              <a:pPr/>
              <a:t>11.11.2019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98A25-22EB-47A9-9DE8-CBE305F0BEF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265FA-0A48-4E96-90F0-69D4ACCE8CFD}" type="datetimeFigureOut">
              <a:rPr lang="uk-UA" smtClean="0"/>
              <a:pPr/>
              <a:t>11.11.2019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98A25-22EB-47A9-9DE8-CBE305F0BEF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265FA-0A48-4E96-90F0-69D4ACCE8CFD}" type="datetimeFigureOut">
              <a:rPr lang="uk-UA" smtClean="0"/>
              <a:pPr/>
              <a:t>11.11.2019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98A25-22EB-47A9-9DE8-CBE305F0BEF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265FA-0A48-4E96-90F0-69D4ACCE8CFD}" type="datetimeFigureOut">
              <a:rPr lang="uk-UA" smtClean="0"/>
              <a:pPr/>
              <a:t>11.11.2019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98A25-22EB-47A9-9DE8-CBE305F0BEF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265FA-0A48-4E96-90F0-69D4ACCE8CFD}" type="datetimeFigureOut">
              <a:rPr lang="uk-UA" smtClean="0"/>
              <a:pPr/>
              <a:t>11.11.2019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98A25-22EB-47A9-9DE8-CBE305F0BEF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265FA-0A48-4E96-90F0-69D4ACCE8CFD}" type="datetimeFigureOut">
              <a:rPr lang="uk-UA" smtClean="0"/>
              <a:pPr/>
              <a:t>11.11.2019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98A25-22EB-47A9-9DE8-CBE305F0BEF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265FA-0A48-4E96-90F0-69D4ACCE8CFD}" type="datetimeFigureOut">
              <a:rPr lang="uk-UA" smtClean="0"/>
              <a:pPr/>
              <a:t>11.11.2019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98A25-22EB-47A9-9DE8-CBE305F0BEF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265FA-0A48-4E96-90F0-69D4ACCE8CFD}" type="datetimeFigureOut">
              <a:rPr lang="uk-UA" smtClean="0"/>
              <a:pPr/>
              <a:t>11.11.2019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98A25-22EB-47A9-9DE8-CBE305F0BEF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265FA-0A48-4E96-90F0-69D4ACCE8CFD}" type="datetimeFigureOut">
              <a:rPr lang="uk-UA" smtClean="0"/>
              <a:pPr/>
              <a:t>11.11.2019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98A25-22EB-47A9-9DE8-CBE305F0BEF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265FA-0A48-4E96-90F0-69D4ACCE8CFD}" type="datetimeFigureOut">
              <a:rPr lang="uk-UA" smtClean="0"/>
              <a:pPr/>
              <a:t>11.11.2019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98A25-22EB-47A9-9DE8-CBE305F0BEF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265FA-0A48-4E96-90F0-69D4ACCE8CFD}" type="datetimeFigureOut">
              <a:rPr lang="uk-UA" smtClean="0"/>
              <a:pPr/>
              <a:t>11.11.2019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98A25-22EB-47A9-9DE8-CBE305F0BEFB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67265FA-0A48-4E96-90F0-69D4ACCE8CFD}" type="datetimeFigureOut">
              <a:rPr lang="uk-UA" smtClean="0"/>
              <a:pPr/>
              <a:t>11.11.2019</a:t>
            </a:fld>
            <a:endParaRPr lang="uk-UA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BB98A25-22EB-47A9-9DE8-CBE305F0BEFB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рушевськи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1214422"/>
            <a:ext cx="3276794" cy="431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57158" y="1071546"/>
            <a:ext cx="385765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uk-UA" b="1" smtClean="0">
                <a:solidFill>
                  <a:schemeClr val="accent2">
                    <a:lumMod val="50000"/>
                  </a:schemeClr>
                </a:solidFill>
              </a:rPr>
              <a:t>Михайло Грушевський </a:t>
            </a:r>
          </a:p>
          <a:p>
            <a:pPr fontAlgn="base"/>
            <a:r>
              <a:rPr lang="uk-UA" b="1" smtClean="0">
                <a:solidFill>
                  <a:schemeClr val="accent2">
                    <a:lumMod val="50000"/>
                  </a:schemeClr>
                </a:solidFill>
              </a:rPr>
              <a:t>(1866-1934) став першим керівником першої в історії незалежної Української держави, яка підписала 18 січня 1918 </a:t>
            </a:r>
            <a:r>
              <a:rPr lang="en-US" b="1" smtClean="0">
                <a:solidFill>
                  <a:schemeClr val="accent2">
                    <a:lumMod val="50000"/>
                  </a:schemeClr>
                </a:solidFill>
              </a:rPr>
              <a:t>IV </a:t>
            </a:r>
            <a:r>
              <a:rPr lang="uk-UA" b="1" smtClean="0">
                <a:solidFill>
                  <a:schemeClr val="accent2">
                    <a:lumMod val="50000"/>
                  </a:schemeClr>
                </a:solidFill>
              </a:rPr>
              <a:t>універсал про незалежність України.</a:t>
            </a:r>
            <a:endParaRPr lang="uk-UA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uk-UA" smtClean="0">
                <a:solidFill>
                  <a:schemeClr val="accent2">
                    <a:lumMod val="50000"/>
                  </a:schemeClr>
                </a:solidFill>
              </a:rPr>
              <a:t>“У УНР не існувало посади під назвою “президент”, але саме "першим президентом України" називали Михайла Грушевського безліч людей тоді і зараз”, - писав бібліограф Дмитро Дорошенко (1882-1951). Офіційно посада Грушевського звучала як “Голова Всенародних зборів”.</a:t>
            </a:r>
            <a:endParaRPr lang="uk-UA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ongres_foto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3357562"/>
            <a:ext cx="4143372" cy="28353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714348" y="785794"/>
            <a:ext cx="7858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</a:rPr>
              <a:t>Всеукраїнський національний конгрес </a:t>
            </a:r>
            <a:r>
              <a:rPr lang="uk-UA" sz="2000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</a:rPr>
              <a:t>6-8 квітня 1917 р.</a:t>
            </a:r>
            <a:endParaRPr lang="uk-UA" sz="2000">
              <a:solidFill>
                <a:schemeClr val="accent4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1643050"/>
            <a:ext cx="764386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</a:rPr>
              <a:t>Близько тисячі делагатів з Галичини, Буковини, Холмщини, Кубані, Москви, Петрограда.</a:t>
            </a:r>
          </a:p>
          <a:p>
            <a:r>
              <a:rPr lang="uk-UA" sz="2000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</a:rPr>
              <a:t>Головою переобрано М.С.Грушевського. Заступники В.Винниченко і С.Єфремов. Склад Центральної Ради досяг 800 чоловік.</a:t>
            </a:r>
          </a:p>
          <a:p>
            <a:r>
              <a:rPr lang="uk-UA" sz="2000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</a:rPr>
              <a:t>Поточну роботу виконувала Мала рада – 82 особи.</a:t>
            </a:r>
          </a:p>
          <a:p>
            <a:endParaRPr lang="uk-UA" sz="2000">
              <a:solidFill>
                <a:schemeClr val="accent4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62" y="500042"/>
            <a:ext cx="71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u="sng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Українські політичні партії 1917 року:</a:t>
            </a:r>
            <a:endParaRPr lang="uk-UA" sz="2400" b="1" u="sng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5786" y="1142984"/>
            <a:ext cx="7429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Українська партія  соціалістів-федералістів (УПСФ) </a:t>
            </a:r>
            <a:r>
              <a:rPr lang="uk-UA" sz="240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– </a:t>
            </a:r>
          </a:p>
          <a:p>
            <a:pPr algn="ctr"/>
            <a:r>
              <a:rPr lang="uk-UA" sz="240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центристська, ліберально-демократична партія</a:t>
            </a:r>
            <a:endParaRPr lang="uk-UA" sz="240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0" name="Рисунок 19" descr="Dmytro_Doroshenk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436" y="2571744"/>
            <a:ext cx="2432977" cy="3248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 descr="Єфремов_С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2571744"/>
            <a:ext cx="2143140" cy="3225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TextBox 21"/>
          <p:cNvSpPr txBox="1"/>
          <p:nvPr/>
        </p:nvSpPr>
        <p:spPr>
          <a:xfrm>
            <a:off x="1285852" y="5857892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Дмитро Дорошенко</a:t>
            </a:r>
            <a:endParaRPr lang="uk-UA" sz="200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57818" y="5857892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Сергій Єфремов</a:t>
            </a:r>
            <a:endParaRPr lang="uk-UA" sz="200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214422"/>
            <a:ext cx="7643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Українська соціал-демократична робітнича партія (УСДРП) </a:t>
            </a:r>
            <a:r>
              <a:rPr lang="uk-UA" sz="240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– </a:t>
            </a:r>
          </a:p>
          <a:p>
            <a:pPr algn="ctr"/>
            <a:r>
              <a:rPr lang="uk-UA" sz="240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ліва, соціал-демократична партія</a:t>
            </a:r>
            <a:endParaRPr lang="uk-UA" sz="240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Симон_Петлюра_19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2714620"/>
            <a:ext cx="2252078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Винниченк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2714620"/>
            <a:ext cx="2286016" cy="3099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357290" y="5857892"/>
            <a:ext cx="22252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Симон Петлюра</a:t>
            </a:r>
            <a:endParaRPr lang="uk-UA" sz="200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5857892"/>
            <a:ext cx="31790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Володимир Винниченко</a:t>
            </a:r>
            <a:endParaRPr lang="uk-UA" sz="200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214422"/>
            <a:ext cx="7643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Українська партія соціалістів-революціонерів (УПСР) </a:t>
            </a:r>
            <a:r>
              <a:rPr lang="uk-UA" sz="240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– </a:t>
            </a:r>
          </a:p>
          <a:p>
            <a:pPr algn="ctr"/>
            <a:r>
              <a:rPr lang="uk-UA" sz="240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ліва, народницька партія</a:t>
            </a:r>
            <a:endParaRPr lang="uk-UA" sz="240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Симон_Петлюра_19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2767280"/>
            <a:ext cx="2252078" cy="29665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Винниченк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2833357"/>
            <a:ext cx="2286016" cy="2862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928662" y="5857892"/>
            <a:ext cx="30267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Михайло Грушевський</a:t>
            </a:r>
            <a:endParaRPr lang="uk-UA" sz="200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5857892"/>
            <a:ext cx="27767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Всеволод Голубович</a:t>
            </a:r>
            <a:endParaRPr lang="uk-UA" sz="200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214422"/>
            <a:ext cx="7643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Українська партія соціалістів-самостійників (УПСС) </a:t>
            </a:r>
            <a:r>
              <a:rPr lang="uk-UA" sz="240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– </a:t>
            </a:r>
          </a:p>
          <a:p>
            <a:pPr algn="ctr"/>
            <a:r>
              <a:rPr lang="uk-UA" sz="240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права, націоналістична партія</a:t>
            </a:r>
            <a:endParaRPr lang="uk-UA" sz="240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Симон_Петлюра_19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3038179"/>
            <a:ext cx="2252078" cy="2462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Винниченк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2833357"/>
            <a:ext cx="2286016" cy="2862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42910" y="5857892"/>
            <a:ext cx="18517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Іван Луценко</a:t>
            </a:r>
            <a:endParaRPr lang="uk-UA" sz="200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5857892"/>
            <a:ext cx="27767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Всеволод Голубович</a:t>
            </a:r>
            <a:endParaRPr lang="uk-UA" sz="200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214422"/>
            <a:ext cx="7643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Українська демократично-хліборобська партія (УДХП) </a:t>
            </a:r>
            <a:r>
              <a:rPr lang="uk-UA" sz="240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– </a:t>
            </a:r>
          </a:p>
          <a:p>
            <a:pPr algn="ctr"/>
            <a:r>
              <a:rPr lang="uk-UA" sz="240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права партія</a:t>
            </a:r>
            <a:endParaRPr lang="uk-UA" sz="240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Симон_Петлюра_19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2500306"/>
            <a:ext cx="1856080" cy="2977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000232" y="5429264"/>
            <a:ext cx="48638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В’ячеслав Липинський,</a:t>
            </a:r>
          </a:p>
          <a:p>
            <a:pPr algn="ctr"/>
            <a:r>
              <a:rPr lang="uk-UA" sz="200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теоретик українського консерватизму</a:t>
            </a:r>
            <a:endParaRPr lang="uk-UA" sz="200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7224" y="857232"/>
            <a:ext cx="7572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</a:rPr>
              <a:t>Генеральний секретаріат </a:t>
            </a:r>
            <a:r>
              <a:rPr lang="uk-UA" sz="2400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</a:rPr>
              <a:t>(уряд України) утворено 15 червня 1917 р. Його очолив Володимир Винниченко.</a:t>
            </a:r>
            <a:endParaRPr lang="uk-UA" sz="2400">
              <a:solidFill>
                <a:schemeClr val="accent4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4" name="Рисунок 3" descr="Генеральний секретаріа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2143116"/>
            <a:ext cx="6143643" cy="405480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инниченко В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1357298"/>
            <a:ext cx="2881328" cy="40956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71868" y="1214422"/>
            <a:ext cx="5498621" cy="42473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uk-UA" b="1" smtClean="0">
                <a:solidFill>
                  <a:schemeClr val="accent2">
                    <a:lumMod val="50000"/>
                  </a:schemeClr>
                </a:solidFill>
              </a:rPr>
              <a:t>Володимир Винниченко (1880-1951) –</a:t>
            </a:r>
          </a:p>
          <a:p>
            <a:pPr fontAlgn="base"/>
            <a:r>
              <a:rPr lang="uk-UA" b="1" smtClean="0">
                <a:solidFill>
                  <a:schemeClr val="accent2">
                    <a:lumMod val="50000"/>
                  </a:schemeClr>
                </a:solidFill>
              </a:rPr>
              <a:t>член Української Центральної Ради, </a:t>
            </a:r>
          </a:p>
          <a:p>
            <a:pPr fontAlgn="base"/>
            <a:r>
              <a:rPr lang="uk-UA" b="1" smtClean="0">
                <a:solidFill>
                  <a:schemeClr val="accent2">
                    <a:lumMod val="50000"/>
                  </a:schemeClr>
                </a:solidFill>
              </a:rPr>
              <a:t>очільник Генерального секретаріату.</a:t>
            </a:r>
          </a:p>
          <a:p>
            <a:pPr fontAlgn="base"/>
            <a:r>
              <a:rPr lang="uk-UA" smtClean="0">
                <a:solidFill>
                  <a:schemeClr val="accent2">
                    <a:lumMod val="50000"/>
                  </a:schemeClr>
                </a:solidFill>
              </a:rPr>
              <a:t>Автор майже усіх декларацій і законодав-</a:t>
            </a:r>
          </a:p>
          <a:p>
            <a:pPr fontAlgn="base"/>
            <a:r>
              <a:rPr lang="uk-UA" smtClean="0">
                <a:solidFill>
                  <a:schemeClr val="accent2">
                    <a:lumMod val="50000"/>
                  </a:schemeClr>
                </a:solidFill>
              </a:rPr>
              <a:t>чих актів УНР. Проголосив І Універсал.</a:t>
            </a:r>
          </a:p>
          <a:p>
            <a:pPr fontAlgn="base"/>
            <a:r>
              <a:rPr lang="uk-UA" smtClean="0">
                <a:solidFill>
                  <a:schemeClr val="accent2">
                    <a:lumMod val="50000"/>
                  </a:schemeClr>
                </a:solidFill>
              </a:rPr>
              <a:t>Був в опозиції до Гетьмана Павла Скоро-</a:t>
            </a:r>
          </a:p>
          <a:p>
            <a:pPr fontAlgn="base"/>
            <a:r>
              <a:rPr lang="uk-UA" smtClean="0">
                <a:solidFill>
                  <a:schemeClr val="accent2">
                    <a:lumMod val="50000"/>
                  </a:schemeClr>
                </a:solidFill>
              </a:rPr>
              <a:t>падського, згодом через суперечності з </a:t>
            </a:r>
          </a:p>
          <a:p>
            <a:pPr fontAlgn="base"/>
            <a:r>
              <a:rPr lang="uk-UA" smtClean="0">
                <a:solidFill>
                  <a:schemeClr val="accent2">
                    <a:lumMod val="50000"/>
                  </a:schemeClr>
                </a:solidFill>
              </a:rPr>
              <a:t>С.Петлюрою емігрував за кордон.</a:t>
            </a:r>
          </a:p>
          <a:p>
            <a:pPr fontAlgn="base"/>
            <a:r>
              <a:rPr lang="uk-UA" smtClean="0">
                <a:solidFill>
                  <a:schemeClr val="accent2">
                    <a:lumMod val="50000"/>
                  </a:schemeClr>
                </a:solidFill>
              </a:rPr>
              <a:t>За кордоном займався політичною та літе-</a:t>
            </a:r>
          </a:p>
          <a:p>
            <a:pPr fontAlgn="base"/>
            <a:r>
              <a:rPr lang="uk-UA" smtClean="0">
                <a:solidFill>
                  <a:schemeClr val="accent2">
                    <a:lumMod val="50000"/>
                  </a:schemeClr>
                </a:solidFill>
              </a:rPr>
              <a:t>ратурною діяльністю. Автор першого укра-</a:t>
            </a:r>
          </a:p>
          <a:p>
            <a:pPr fontAlgn="base"/>
            <a:r>
              <a:rPr lang="uk-UA" smtClean="0">
                <a:solidFill>
                  <a:schemeClr val="accent2">
                    <a:lumMod val="50000"/>
                  </a:schemeClr>
                </a:solidFill>
              </a:rPr>
              <a:t>їнського фантастичного роману. Цей роман</a:t>
            </a:r>
          </a:p>
          <a:p>
            <a:pPr fontAlgn="base"/>
            <a:r>
              <a:rPr lang="uk-UA" smtClean="0">
                <a:solidFill>
                  <a:schemeClr val="accent2">
                    <a:lumMod val="50000"/>
                  </a:schemeClr>
                </a:solidFill>
              </a:rPr>
              <a:t>“Сонячна машина” Винниченко хотів номі-</a:t>
            </a:r>
          </a:p>
          <a:p>
            <a:pPr fontAlgn="base"/>
            <a:r>
              <a:rPr lang="uk-UA" smtClean="0">
                <a:solidFill>
                  <a:schemeClr val="accent2">
                    <a:lumMod val="50000"/>
                  </a:schemeClr>
                </a:solidFill>
              </a:rPr>
              <a:t>нувати на Нобелівську премію з літератури.</a:t>
            </a:r>
          </a:p>
          <a:p>
            <a:pPr fontAlgn="base"/>
            <a:r>
              <a:rPr lang="uk-UA" smtClean="0">
                <a:solidFill>
                  <a:schemeClr val="accent2">
                    <a:lumMod val="50000"/>
                  </a:schemeClr>
                </a:solidFill>
              </a:rPr>
              <a:t>Помер Винниченко в березні 1951 року в </a:t>
            </a:r>
          </a:p>
          <a:p>
            <a:pPr fontAlgn="base"/>
            <a:r>
              <a:rPr lang="uk-UA" smtClean="0">
                <a:solidFill>
                  <a:schemeClr val="accent2">
                    <a:lumMod val="50000"/>
                  </a:schemeClr>
                </a:solidFill>
              </a:rPr>
              <a:t>французькому місті Мужен.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571480"/>
            <a:ext cx="7143800" cy="153233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Georgia" pitchFamily="18" charset="0"/>
              </a:rPr>
              <a:t>І Універсал Центральної Ради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Georgia" pitchFamily="18" charset="0"/>
              </a:rPr>
              <a:t>10 червня 1917 року</a:t>
            </a:r>
          </a:p>
          <a:p>
            <a:pPr algn="ctr"/>
            <a:endParaRPr lang="uk-UA" sz="2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2219" y="2075594"/>
            <a:ext cx="8143932" cy="272415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uk-UA" sz="1400" dirty="0" smtClean="0">
                <a:solidFill>
                  <a:srgbClr val="C00000"/>
                </a:solidFill>
                <a:latin typeface="Georgia" pitchFamily="18" charset="0"/>
              </a:rPr>
              <a:t> проголошення автономії України, “не </a:t>
            </a:r>
            <a:r>
              <a:rPr lang="uk-UA" sz="1400" dirty="0" err="1" smtClean="0">
                <a:solidFill>
                  <a:srgbClr val="C00000"/>
                </a:solidFill>
                <a:latin typeface="Georgia" pitchFamily="18" charset="0"/>
              </a:rPr>
              <a:t>одділяючись</a:t>
            </a:r>
            <a:r>
              <a:rPr lang="uk-UA" sz="1400" dirty="0" smtClean="0">
                <a:solidFill>
                  <a:srgbClr val="C00000"/>
                </a:solidFill>
                <a:latin typeface="Georgia" pitchFamily="18" charset="0"/>
              </a:rPr>
              <a:t> від усієї Росії”</a:t>
            </a:r>
          </a:p>
          <a:p>
            <a:pPr>
              <a:buFont typeface="Wingdings" pitchFamily="2" charset="2"/>
              <a:buChar char="§"/>
            </a:pPr>
            <a:r>
              <a:rPr lang="uk-UA" sz="1400" dirty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uk-UA" sz="1400" dirty="0" smtClean="0">
                <a:solidFill>
                  <a:srgbClr val="C00000"/>
                </a:solidFill>
                <a:latin typeface="Georgia" pitchFamily="18" charset="0"/>
              </a:rPr>
              <a:t>Найвищим державним органом України проголошувалась УЦР до моменту скликання Всенародних  Українських Зборів (</a:t>
            </a:r>
            <a:r>
              <a:rPr lang="uk-UA" sz="1400" dirty="0" err="1" smtClean="0">
                <a:solidFill>
                  <a:srgbClr val="C00000"/>
                </a:solidFill>
                <a:latin typeface="Georgia" pitchFamily="18" charset="0"/>
              </a:rPr>
              <a:t>Сойму</a:t>
            </a:r>
            <a:r>
              <a:rPr lang="uk-UA" sz="1400" dirty="0" smtClean="0">
                <a:solidFill>
                  <a:srgbClr val="C00000"/>
                </a:solidFill>
                <a:latin typeface="Georgia" pitchFamily="18" charset="0"/>
              </a:rPr>
              <a:t>)</a:t>
            </a:r>
          </a:p>
          <a:p>
            <a:pPr>
              <a:buFont typeface="Wingdings" pitchFamily="2" charset="2"/>
              <a:buChar char="§"/>
            </a:pPr>
            <a:r>
              <a:rPr lang="uk-UA" sz="1400" dirty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uk-UA" sz="1400" dirty="0" smtClean="0">
                <a:solidFill>
                  <a:srgbClr val="C00000"/>
                </a:solidFill>
                <a:latin typeface="Georgia" pitchFamily="18" charset="0"/>
              </a:rPr>
              <a:t>Заклик до переобрання місцевої адміністрації, заміна її на представників, прихильних до української справи</a:t>
            </a:r>
          </a:p>
          <a:p>
            <a:pPr>
              <a:buFont typeface="Wingdings" pitchFamily="2" charset="2"/>
              <a:buChar char="§"/>
            </a:pPr>
            <a:r>
              <a:rPr lang="uk-UA" sz="1400" dirty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uk-UA" sz="1400" dirty="0" smtClean="0">
                <a:solidFill>
                  <a:srgbClr val="C00000"/>
                </a:solidFill>
                <a:latin typeface="Georgia" pitchFamily="18" charset="0"/>
              </a:rPr>
              <a:t>Запросити до спільної праці національні меншини, визначивши їхні права</a:t>
            </a:r>
          </a:p>
          <a:p>
            <a:pPr>
              <a:buFont typeface="Wingdings" pitchFamily="2" charset="2"/>
              <a:buChar char="§"/>
            </a:pPr>
            <a:r>
              <a:rPr lang="uk-UA" sz="1400" dirty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uk-UA" sz="1400" dirty="0" smtClean="0">
                <a:solidFill>
                  <a:srgbClr val="C00000"/>
                </a:solidFill>
                <a:latin typeface="Georgia" pitchFamily="18" charset="0"/>
              </a:rPr>
              <a:t>Тільки Всеукраїнські Установчі Збори (</a:t>
            </a:r>
            <a:r>
              <a:rPr lang="uk-UA" sz="1400" dirty="0" err="1" smtClean="0">
                <a:solidFill>
                  <a:srgbClr val="C00000"/>
                </a:solidFill>
                <a:latin typeface="Georgia" pitchFamily="18" charset="0"/>
              </a:rPr>
              <a:t>Сойм</a:t>
            </a:r>
            <a:r>
              <a:rPr lang="uk-UA" sz="1400" dirty="0" smtClean="0">
                <a:solidFill>
                  <a:srgbClr val="C00000"/>
                </a:solidFill>
                <a:latin typeface="Georgia" pitchFamily="18" charset="0"/>
              </a:rPr>
              <a:t>), що будуть обрані загальним, рівним, прямим і таємним голосуванням, мають право приймати закони України</a:t>
            </a:r>
          </a:p>
          <a:p>
            <a:pPr>
              <a:buFont typeface="Wingdings" pitchFamily="2" charset="2"/>
              <a:buChar char="§"/>
            </a:pPr>
            <a:r>
              <a:rPr lang="uk-UA" sz="1400" dirty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uk-UA" sz="1400" dirty="0" smtClean="0">
                <a:solidFill>
                  <a:srgbClr val="C00000"/>
                </a:solidFill>
                <a:latin typeface="Georgia" pitchFamily="18" charset="0"/>
              </a:rPr>
              <a:t>Запровадження особливого податку на власну справу, створення скарбниці УЦР</a:t>
            </a:r>
          </a:p>
          <a:p>
            <a:pPr>
              <a:buFont typeface="Wingdings" pitchFamily="2" charset="2"/>
              <a:buChar char="§"/>
            </a:pPr>
            <a:r>
              <a:rPr lang="uk-UA" sz="1400" dirty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uk-UA" sz="1400" dirty="0" smtClean="0">
                <a:solidFill>
                  <a:srgbClr val="C00000"/>
                </a:solidFill>
                <a:latin typeface="Georgia" pitchFamily="18" charset="0"/>
              </a:rPr>
              <a:t>Український народ має закріпити власність на землю  після ухвалення відповідного земельного закону</a:t>
            </a:r>
            <a:endParaRPr lang="uk-UA" sz="1400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2219" y="4822170"/>
            <a:ext cx="8001056" cy="146423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1400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uk-UA" sz="1600" b="1" dirty="0" smtClean="0">
                <a:solidFill>
                  <a:srgbClr val="C00000"/>
                </a:solidFill>
                <a:latin typeface="Georgia" pitchFamily="18" charset="0"/>
              </a:rPr>
              <a:t>Значення І Універсалу</a:t>
            </a:r>
          </a:p>
          <a:p>
            <a:r>
              <a:rPr lang="uk-UA" sz="1600" dirty="0" smtClean="0">
                <a:solidFill>
                  <a:srgbClr val="C00000"/>
                </a:solidFill>
                <a:latin typeface="Georgia" pitchFamily="18" charset="0"/>
              </a:rPr>
              <a:t>Проголошення автономії відповідало вимогам часу і було логічним кроком у розвитку  Української революції, підняло авторитет УЦР, визначило позицію щодо державності. Але одночасно закріпило прив’язку до Росії, через що було втрачено слушний момент для проголошення незалежності.</a:t>
            </a:r>
            <a:endParaRPr lang="uk-UA" sz="1400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47000" r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14290"/>
            <a:ext cx="7429552" cy="153233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Тема заняття: </a:t>
            </a:r>
          </a:p>
          <a:p>
            <a:pPr algn="ctr"/>
            <a:r>
              <a:rPr lang="uk-UA" sz="2800" b="1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ПОЧАТОК  УКРАЇНСЬКОЇ РЕВОЛЮЦІЇ</a:t>
            </a:r>
            <a:endParaRPr lang="uk-UA" sz="2800" b="1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3500438"/>
            <a:ext cx="8001056" cy="33030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80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Мета заняття:</a:t>
            </a:r>
          </a:p>
          <a:p>
            <a:pPr marL="457200" indent="-457200">
              <a:buAutoNum type="arabicPeriod"/>
            </a:pPr>
            <a:r>
              <a:rPr lang="uk-UA" sz="200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Оволодіти термінами, поняттями, що стосуються даного історичного періоду, навчитися орієнтуватися і оцінювати події того часу, вклад особистостей в події української революції.</a:t>
            </a:r>
          </a:p>
          <a:p>
            <a:pPr marL="457200" indent="-457200">
              <a:buAutoNum type="arabicPeriod"/>
            </a:pPr>
            <a:r>
              <a:rPr lang="uk-UA" sz="200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Використання отриманих знань для ефективної підготовки до здачі ДПА в формі ЗНО.</a:t>
            </a:r>
          </a:p>
          <a:p>
            <a:pPr marL="457200" indent="-457200">
              <a:buAutoNum type="arabicPeriod"/>
            </a:pPr>
            <a:r>
              <a:rPr lang="uk-UA" sz="200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Формування громадянської позиції та патріотичного духу через знання подій столітньої давності.</a:t>
            </a:r>
            <a:endParaRPr lang="uk-UA" sz="200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слідки ІІ Універсалу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6309"/>
            <a:ext cx="9144000" cy="685206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Українська Держав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552" y="714356"/>
            <a:ext cx="8815448" cy="5389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143372" y="200024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Київщина</a:t>
            </a:r>
            <a:endParaRPr lang="uk-UA" b="1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4612" y="300037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Поділля</a:t>
            </a:r>
            <a:endParaRPr lang="uk-UA" b="1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4546" y="142873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Волинь</a:t>
            </a:r>
            <a:endParaRPr lang="uk-UA" b="1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0496" y="1428736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Чернігівщина</a:t>
            </a:r>
            <a:endParaRPr lang="uk-UA" b="1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14942" y="264318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Полтавщина</a:t>
            </a:r>
            <a:endParaRPr lang="uk-UA" b="1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57884" y="2143116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Харківщина</a:t>
            </a:r>
            <a:endParaRPr lang="uk-UA" b="1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29256" y="3214686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Катеринославщина</a:t>
            </a:r>
            <a:endParaRPr lang="uk-UA" b="1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57686" y="4429132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Херсонщина</a:t>
            </a:r>
            <a:endParaRPr lang="uk-UA" b="1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29256" y="400050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Таврія</a:t>
            </a:r>
            <a:endParaRPr lang="uk-UA" b="1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4348" y="500042"/>
            <a:ext cx="7786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u="sng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Територія УНР за ІІІ Універсалом</a:t>
            </a:r>
            <a:endParaRPr lang="uk-UA" b="1" u="sng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571480"/>
            <a:ext cx="7143800" cy="105560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Georgia" pitchFamily="18" charset="0"/>
              </a:rPr>
              <a:t>ІІІ Універсал Центральної Ради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Georgia" pitchFamily="18" charset="0"/>
              </a:rPr>
              <a:t>7 листопада 1917 року</a:t>
            </a:r>
            <a:endParaRPr lang="uk-UA" sz="2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2000240"/>
            <a:ext cx="8143932" cy="146423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uk-UA" sz="1600" dirty="0" smtClean="0">
                <a:solidFill>
                  <a:srgbClr val="C00000"/>
                </a:solidFill>
                <a:latin typeface="Georgia" pitchFamily="18" charset="0"/>
              </a:rPr>
              <a:t> Проголошення Української Народної Республіки як рівноправної частини Росії</a:t>
            </a:r>
          </a:p>
          <a:p>
            <a:pPr>
              <a:buFont typeface="Wingdings" pitchFamily="2" charset="2"/>
              <a:buChar char="§"/>
            </a:pPr>
            <a:r>
              <a:rPr lang="uk-UA" sz="1600" dirty="0" smtClean="0">
                <a:solidFill>
                  <a:srgbClr val="C00000"/>
                </a:solidFill>
                <a:latin typeface="Georgia" pitchFamily="18" charset="0"/>
              </a:rPr>
              <a:t> До УНР включаються землі, де більшість населення становлять українці</a:t>
            </a:r>
          </a:p>
          <a:p>
            <a:pPr>
              <a:buFont typeface="Wingdings" pitchFamily="2" charset="2"/>
              <a:buChar char="§"/>
            </a:pPr>
            <a:r>
              <a:rPr lang="uk-UA" sz="1600" dirty="0" smtClean="0">
                <a:solidFill>
                  <a:srgbClr val="C00000"/>
                </a:solidFill>
                <a:latin typeface="Georgia" pitchFamily="18" charset="0"/>
              </a:rPr>
              <a:t> Призначена дата Українських Установчих Зборів</a:t>
            </a:r>
          </a:p>
          <a:p>
            <a:pPr>
              <a:buFont typeface="Wingdings" pitchFamily="2" charset="2"/>
              <a:buChar char="§"/>
            </a:pPr>
            <a:r>
              <a:rPr lang="uk-UA" sz="1600" dirty="0" smtClean="0">
                <a:solidFill>
                  <a:srgbClr val="C00000"/>
                </a:solidFill>
                <a:latin typeface="Georgia" pitchFamily="18" charset="0"/>
              </a:rPr>
              <a:t> Сформульоване негативне ставлення до війни і готовність до мирних переговорів</a:t>
            </a:r>
            <a:endParaRPr lang="uk-UA" sz="1600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4293096"/>
            <a:ext cx="8001056" cy="146423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1400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uk-UA" sz="1600" b="1" dirty="0" smtClean="0">
                <a:solidFill>
                  <a:srgbClr val="C00000"/>
                </a:solidFill>
                <a:latin typeface="Georgia" pitchFamily="18" charset="0"/>
              </a:rPr>
              <a:t>Значення ІІІ Універсалу</a:t>
            </a:r>
          </a:p>
          <a:p>
            <a:r>
              <a:rPr lang="uk-UA" sz="1600" dirty="0" smtClean="0">
                <a:solidFill>
                  <a:srgbClr val="C00000"/>
                </a:solidFill>
                <a:latin typeface="Georgia" pitchFamily="18" charset="0"/>
              </a:rPr>
              <a:t>Підтримка народом Української Центральної Ради і Української Народної Республіки.</a:t>
            </a:r>
          </a:p>
          <a:p>
            <a:r>
              <a:rPr lang="uk-UA" sz="1600" dirty="0" smtClean="0">
                <a:solidFill>
                  <a:srgbClr val="C00000"/>
                </a:solidFill>
                <a:latin typeface="Georgia" pitchFamily="18" charset="0"/>
              </a:rPr>
              <a:t>Суперечливі положення Універсалу : УНР – складова частина Росії і одночасне невизнання Раднаркому (влади більшовиків) законним урядом Росії</a:t>
            </a:r>
            <a:endParaRPr lang="uk-UA" sz="1400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785794"/>
            <a:ext cx="70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До кінця 1917 року влада більшовиків зміцніла.</a:t>
            </a:r>
          </a:p>
          <a:p>
            <a:pPr algn="ctr"/>
            <a:r>
              <a:rPr lang="uk-UA" b="1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Більшовики йдуть на Україну війною.</a:t>
            </a:r>
            <a:endParaRPr lang="uk-UA" b="1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3" name="Рисунок 2" descr="Більшовики при владі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2071678"/>
            <a:ext cx="6286500" cy="35337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571480"/>
            <a:ext cx="7143800" cy="105560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Georgia" pitchFamily="18" charset="0"/>
              </a:rPr>
              <a:t>І</a:t>
            </a:r>
            <a:r>
              <a:rPr lang="en-US" sz="2800" b="1" dirty="0" smtClean="0">
                <a:solidFill>
                  <a:srgbClr val="C00000"/>
                </a:solidFill>
                <a:latin typeface="Georgia" pitchFamily="18" charset="0"/>
              </a:rPr>
              <a:t>V</a:t>
            </a:r>
            <a:r>
              <a:rPr lang="uk-UA" sz="2800" b="1" dirty="0" smtClean="0">
                <a:solidFill>
                  <a:srgbClr val="C00000"/>
                </a:solidFill>
                <a:latin typeface="Georgia" pitchFamily="18" charset="0"/>
              </a:rPr>
              <a:t>  Універсал Центральної Ради</a:t>
            </a:r>
          </a:p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Georgia" pitchFamily="18" charset="0"/>
              </a:rPr>
              <a:t>9 січня 1918 року</a:t>
            </a:r>
            <a:endParaRPr lang="uk-UA" sz="2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1933596"/>
            <a:ext cx="8143932" cy="146423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1600" dirty="0" smtClean="0">
                <a:solidFill>
                  <a:srgbClr val="C00000"/>
                </a:solidFill>
                <a:latin typeface="Georgia" pitchFamily="18" charset="0"/>
              </a:rPr>
              <a:t>Причина проголошення Універсалу:</a:t>
            </a:r>
          </a:p>
          <a:p>
            <a:r>
              <a:rPr lang="uk-UA" sz="1600" dirty="0" smtClean="0">
                <a:solidFill>
                  <a:srgbClr val="C00000"/>
                </a:solidFill>
                <a:latin typeface="Georgia" pitchFamily="18" charset="0"/>
              </a:rPr>
              <a:t>Українці втратили надію на створення демократичної федеративної Росії.</a:t>
            </a:r>
          </a:p>
          <a:p>
            <a:r>
              <a:rPr lang="uk-UA" sz="1600" dirty="0" smtClean="0">
                <a:solidFill>
                  <a:srgbClr val="C00000"/>
                </a:solidFill>
                <a:latin typeface="Georgia" pitchFamily="18" charset="0"/>
              </a:rPr>
              <a:t>Поширення більшовизму загрожує існуванню УНР.</a:t>
            </a:r>
          </a:p>
          <a:p>
            <a:r>
              <a:rPr lang="uk-UA" sz="1600" dirty="0" smtClean="0">
                <a:solidFill>
                  <a:srgbClr val="C00000"/>
                </a:solidFill>
                <a:latin typeface="Georgia" pitchFamily="18" charset="0"/>
              </a:rPr>
              <a:t>Від Росії необхідно відмежуватися і проводити мирні переговори з іншими державами.</a:t>
            </a:r>
            <a:endParaRPr lang="uk-UA" sz="1600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3745597"/>
            <a:ext cx="8143932" cy="91940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uk-UA" sz="1600" dirty="0" smtClean="0">
                <a:solidFill>
                  <a:srgbClr val="C00000"/>
                </a:solidFill>
                <a:latin typeface="Georgia" pitchFamily="18" charset="0"/>
              </a:rPr>
              <a:t> УНР проголошувалася цілком незалежною, вільною, суверенною державою.</a:t>
            </a:r>
          </a:p>
          <a:p>
            <a:pPr>
              <a:buFont typeface="Wingdings" pitchFamily="2" charset="2"/>
              <a:buChar char="§"/>
            </a:pPr>
            <a:r>
              <a:rPr lang="uk-UA" sz="1600" dirty="0" smtClean="0">
                <a:solidFill>
                  <a:srgbClr val="C00000"/>
                </a:solidFill>
                <a:latin typeface="Georgia" pitchFamily="18" charset="0"/>
              </a:rPr>
              <a:t> Генеральний секретаріат перейменовано в Раду Народних Міністрів</a:t>
            </a:r>
          </a:p>
          <a:p>
            <a:pPr>
              <a:buFont typeface="Wingdings" pitchFamily="2" charset="2"/>
              <a:buChar char="§"/>
            </a:pPr>
            <a:r>
              <a:rPr lang="uk-UA" sz="1600" dirty="0" smtClean="0">
                <a:solidFill>
                  <a:srgbClr val="C00000"/>
                </a:solidFill>
                <a:latin typeface="Georgia" pitchFamily="18" charset="0"/>
              </a:rPr>
              <a:t> Заклик до українців відчайдушно боротися з більшовиками</a:t>
            </a:r>
            <a:endParaRPr lang="uk-UA" sz="1600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4869160"/>
            <a:ext cx="8001056" cy="119181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1400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uk-UA" sz="1600" b="1" dirty="0" smtClean="0">
                <a:solidFill>
                  <a:srgbClr val="C00000"/>
                </a:solidFill>
                <a:latin typeface="Georgia" pitchFamily="18" charset="0"/>
              </a:rPr>
              <a:t>Значення І</a:t>
            </a:r>
            <a:r>
              <a:rPr lang="en-US" sz="1600" b="1" dirty="0" smtClean="0">
                <a:solidFill>
                  <a:srgbClr val="C00000"/>
                </a:solidFill>
                <a:latin typeface="Georgia" pitchFamily="18" charset="0"/>
              </a:rPr>
              <a:t>V</a:t>
            </a:r>
            <a:r>
              <a:rPr lang="uk-UA" sz="1600" b="1" dirty="0" smtClean="0">
                <a:solidFill>
                  <a:srgbClr val="C00000"/>
                </a:solidFill>
                <a:latin typeface="Georgia" pitchFamily="18" charset="0"/>
              </a:rPr>
              <a:t> Універсалу</a:t>
            </a:r>
          </a:p>
          <a:p>
            <a:r>
              <a:rPr lang="uk-UA" sz="1600" dirty="0" smtClean="0">
                <a:solidFill>
                  <a:srgbClr val="C00000"/>
                </a:solidFill>
                <a:latin typeface="Georgia" pitchFamily="18" charset="0"/>
              </a:rPr>
              <a:t>Остаточний розрив з Росією.</a:t>
            </a:r>
          </a:p>
          <a:p>
            <a:r>
              <a:rPr lang="uk-UA" sz="1600" dirty="0" smtClean="0">
                <a:solidFill>
                  <a:srgbClr val="C00000"/>
                </a:solidFill>
                <a:latin typeface="Georgia" pitchFamily="18" charset="0"/>
              </a:rPr>
              <a:t>Але цей важливий документ був оголошений надто пізно, коли український національний рух вже  йшов на спад.</a:t>
            </a:r>
            <a:endParaRPr lang="uk-UA" sz="1600" b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643050"/>
            <a:ext cx="7358082" cy="41205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28662" y="642918"/>
            <a:ext cx="71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Курс на мир з Центральними державами</a:t>
            </a:r>
            <a:endParaRPr lang="uk-UA" b="1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ЦР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681037"/>
            <a:ext cx="7334250" cy="54959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7158" y="500042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В Центральній Раді не було єдності і вона була неготова до війни</a:t>
            </a:r>
            <a:endParaRPr lang="uk-UA" b="1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714356"/>
            <a:ext cx="6929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Необхідність формування українського війська</a:t>
            </a:r>
            <a:endParaRPr lang="uk-UA" b="1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3" name="Рисунок 2" descr="a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4" y="1214422"/>
            <a:ext cx="4267200" cy="2686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42910" y="1714488"/>
            <a:ext cx="32861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До середини 1917 р. було створено два українські полки: </a:t>
            </a:r>
          </a:p>
          <a:p>
            <a:r>
              <a:rPr lang="uk-UA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ім. гетьмана Богдана Хмельницького та ім. гетьмана Павла Полуботка</a:t>
            </a:r>
            <a:endParaRPr lang="uk-UA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4286256"/>
            <a:ext cx="7429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Липень 1917-го. Полк ім.Полуботка протестує проти ІІ Універсалу, через що його було відправлено на румунський фронт, де полк був повністю розгромлений.</a:t>
            </a:r>
            <a:endParaRPr lang="uk-UA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встання на Арсеналі.png"/>
          <p:cNvPicPr>
            <a:picLocks noChangeAspect="1"/>
          </p:cNvPicPr>
          <p:nvPr/>
        </p:nvPicPr>
        <p:blipFill>
          <a:blip r:embed="rId2"/>
          <a:srcRect r="2368"/>
          <a:stretch>
            <a:fillRect/>
          </a:stretch>
        </p:blipFill>
        <p:spPr>
          <a:xfrm>
            <a:off x="4286248" y="2571744"/>
            <a:ext cx="4438657" cy="2991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714348" y="642918"/>
            <a:ext cx="7715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16 січня 1918 р. більшовики підняли повстання на заводі Арсенал.</a:t>
            </a:r>
          </a:p>
          <a:p>
            <a:pPr algn="ctr"/>
            <a:r>
              <a:rPr lang="uk-UA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Це відкрило шлях на Київ більшовикам. 26 січня більшовицькі війська захопили Київ.</a:t>
            </a:r>
            <a:endParaRPr lang="uk-UA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5500702"/>
            <a:ext cx="7286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Центральна Рада покидає столицю. У місті почався червоний терор.</a:t>
            </a:r>
            <a:endParaRPr lang="uk-UA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5" name="Рисунок 4" descr="Арсенал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1857364"/>
            <a:ext cx="4063997" cy="2285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00px.jpg"/>
          <p:cNvPicPr>
            <a:picLocks noChangeAspect="1"/>
          </p:cNvPicPr>
          <p:nvPr/>
        </p:nvPicPr>
        <p:blipFill>
          <a:blip r:embed="rId2"/>
          <a:srcRect t="10247" b="18198"/>
          <a:stretch>
            <a:fillRect/>
          </a:stretch>
        </p:blipFill>
        <p:spPr>
          <a:xfrm>
            <a:off x="2786050" y="3143248"/>
            <a:ext cx="5810264" cy="2941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kruty-620x42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40181">
            <a:off x="594951" y="930034"/>
            <a:ext cx="4232615" cy="2867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072066" y="928670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Бій під Крутами, </a:t>
            </a:r>
          </a:p>
          <a:p>
            <a:pPr algn="ctr"/>
            <a:r>
              <a:rPr lang="uk-UA" b="1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29 січня 1918 р.</a:t>
            </a:r>
            <a:endParaRPr lang="uk-UA" b="1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UPA-Istoriya-v-shkoli-780x4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69930">
            <a:off x="55793" y="1365377"/>
            <a:ext cx="8942952" cy="4643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928662" y="357166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smtClean="0">
                <a:latin typeface="Bookman Old Style" pitchFamily="18" charset="0"/>
              </a:rPr>
              <a:t>Звитяга України</a:t>
            </a:r>
            <a:endParaRPr lang="uk-UA" sz="3200" b="1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рест-Литовський договір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1071546"/>
            <a:ext cx="7058046" cy="5258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642910" y="500042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Брест-Литовський мирний договір 9 лютого 1918 р.</a:t>
            </a:r>
          </a:p>
          <a:p>
            <a:pPr algn="ctr"/>
            <a:r>
              <a:rPr lang="uk-UA" b="1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Центральна Рада повертається до Києва</a:t>
            </a:r>
            <a:endParaRPr lang="uk-UA" b="1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онецький аеропор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75757">
            <a:off x="3214678" y="3286124"/>
            <a:ext cx="5410215" cy="2693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кіборг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857364"/>
            <a:ext cx="5231571" cy="2254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785786" y="642918"/>
            <a:ext cx="7643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Донецький аеропорт. 242 дні оборони</a:t>
            </a:r>
            <a:endParaRPr lang="uk-UA" b="1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Челебіджихан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1761133"/>
            <a:ext cx="7334250" cy="4781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071538" y="571480"/>
            <a:ext cx="75009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Революційні події в Криму.</a:t>
            </a:r>
          </a:p>
          <a:p>
            <a:pPr algn="ctr"/>
            <a:r>
              <a:rPr lang="uk-UA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В березні 1917 року обрано </a:t>
            </a:r>
            <a:r>
              <a:rPr lang="uk-UA" dirty="0" err="1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Мусвиконком</a:t>
            </a:r>
            <a:r>
              <a:rPr lang="uk-UA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 ( </a:t>
            </a:r>
            <a:r>
              <a:rPr lang="uk-UA" dirty="0" err="1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Кримсько</a:t>
            </a:r>
            <a:r>
              <a:rPr lang="uk-UA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-татарський виконавчий комітет), який очолив </a:t>
            </a:r>
          </a:p>
          <a:p>
            <a:pPr algn="ctr"/>
            <a:r>
              <a:rPr lang="uk-UA" dirty="0" err="1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Номан</a:t>
            </a:r>
            <a:r>
              <a:rPr lang="uk-UA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uk-UA" dirty="0" err="1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Челебіджихан</a:t>
            </a:r>
            <a:r>
              <a:rPr lang="uk-UA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.</a:t>
            </a:r>
            <a:endParaRPr lang="uk-UA" dirty="0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урултай.jpg"/>
          <p:cNvPicPr>
            <a:picLocks noChangeAspect="1"/>
          </p:cNvPicPr>
          <p:nvPr/>
        </p:nvPicPr>
        <p:blipFill>
          <a:blip r:embed="rId2"/>
          <a:srcRect t="16387"/>
          <a:stretch>
            <a:fillRect/>
          </a:stretch>
        </p:blipFill>
        <p:spPr>
          <a:xfrm>
            <a:off x="5143504" y="1071546"/>
            <a:ext cx="3509663" cy="4581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785786" y="928670"/>
            <a:ext cx="407196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В грудні 1917 року скликано Установчі збори – </a:t>
            </a:r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Курултай</a:t>
            </a:r>
            <a:r>
              <a:rPr lang="uk-UA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, де було проголошено утворення Кримської Народної Республіки.</a:t>
            </a:r>
          </a:p>
          <a:p>
            <a:pPr algn="ctr"/>
            <a:r>
              <a:rPr lang="uk-UA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Це було державне утворення кримських татар на Кримському півострові. </a:t>
            </a:r>
          </a:p>
          <a:p>
            <a:pPr algn="ctr"/>
            <a:r>
              <a:rPr lang="uk-UA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Фактично республіка не відбулася, оскільки в січні 1918 року владу на півострові захопили більшовики, а переговори з Українською Центральною Радою виявилися безуспішними.</a:t>
            </a:r>
          </a:p>
          <a:p>
            <a:pPr algn="ctr"/>
            <a:r>
              <a:rPr lang="uk-UA" dirty="0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Кримська Народна Республіка була першою в тюркському та мусульманському світі демократичною республікою.</a:t>
            </a:r>
            <a:endParaRPr lang="uk-UA" dirty="0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УкрФлот01.jpg"/>
          <p:cNvPicPr>
            <a:picLocks noChangeAspect="1"/>
          </p:cNvPicPr>
          <p:nvPr/>
        </p:nvPicPr>
        <p:blipFill>
          <a:blip r:embed="rId2"/>
          <a:srcRect t="15867"/>
          <a:stretch>
            <a:fillRect/>
          </a:stretch>
        </p:blipFill>
        <p:spPr>
          <a:xfrm>
            <a:off x="914400" y="1500174"/>
            <a:ext cx="7315200" cy="4754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785786" y="642918"/>
            <a:ext cx="7858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Центральна Рада приходить до розуміння необхідності контролю над Чорноморським узбережжям і ухвалює закон про флот УНР та затверджує український військово-морський прапор.</a:t>
            </a:r>
            <a:endParaRPr lang="uk-UA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олбочан, текс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1000108"/>
            <a:ext cx="3664753" cy="51285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5786" y="1500174"/>
            <a:ext cx="392909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Кримська операція 1918 року </a:t>
            </a:r>
            <a:r>
              <a:rPr lang="uk-UA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—</a:t>
            </a:r>
          </a:p>
          <a:p>
            <a:pPr algn="ctr"/>
            <a:r>
              <a:rPr lang="uk-UA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блискавично успішний військовий похід спеціальної групи Армії УНР на чолі з полковником Петром Болбочаном у квітні 1918 року на Крим проти більшовиків  з метою встановлення на території півострову української влади та взяття під контроль Чорноморського флоту. </a:t>
            </a:r>
          </a:p>
          <a:p>
            <a:r>
              <a:rPr lang="uk-UA" smtClean="0"/>
              <a:t> </a:t>
            </a:r>
            <a:endParaRPr lang="uk-UA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коропадський-Петлюр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2500306"/>
            <a:ext cx="6477000" cy="3667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714348" y="571480"/>
            <a:ext cx="79296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Українська революція знайшла своє продовження в наступних подіях:</a:t>
            </a:r>
          </a:p>
          <a:p>
            <a:pPr algn="ctr">
              <a:buFont typeface="Wingdings" pitchFamily="2" charset="2"/>
              <a:buChar char="§"/>
            </a:pPr>
            <a:r>
              <a:rPr lang="uk-UA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 з приходом до влади Павла Скоропадського припинила своє існування Центральна Рада</a:t>
            </a:r>
          </a:p>
          <a:p>
            <a:pPr algn="ctr">
              <a:buFont typeface="Wingdings" pitchFamily="2" charset="2"/>
              <a:buChar char="§"/>
            </a:pPr>
            <a:r>
              <a:rPr lang="uk-UA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 до кінця 1918 року Скоропадський складає свої повноваження і повнота влади в Україні переходить до Директорії</a:t>
            </a:r>
            <a:endParaRPr lang="uk-UA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_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290"/>
            <a:ext cx="8858280" cy="6643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35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472" y="571480"/>
            <a:ext cx="8653053" cy="571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f2abe5-revolutsi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36734">
            <a:off x="928662" y="1338262"/>
            <a:ext cx="6500838" cy="4756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928662" y="500042"/>
            <a:ext cx="70723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smtClean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Лютнева революція в Росії 1917 року</a:t>
            </a:r>
            <a:endParaRPr lang="uk-UA" sz="2000" b="1">
              <a:solidFill>
                <a:schemeClr val="bg2">
                  <a:lumMod val="2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3643314"/>
            <a:ext cx="3775105" cy="25146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785786" y="642918"/>
            <a:ext cx="7358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Причини і передумови Української революції:</a:t>
            </a:r>
            <a:endParaRPr lang="uk-UA" sz="2000" b="1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1142984"/>
            <a:ext cx="735811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uk-UA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</a:rPr>
              <a:t> залежне і пригноблене становище України, великодержавницька політика щодо неї панівних кіл Росії та Австро-Угорщини</a:t>
            </a:r>
          </a:p>
          <a:p>
            <a:pPr>
              <a:buFont typeface="Wingdings" pitchFamily="2" charset="2"/>
              <a:buChar char="§"/>
            </a:pPr>
            <a:r>
              <a:rPr lang="uk-UA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</a:rPr>
              <a:t> важке соціальне становище переважної частини населення</a:t>
            </a:r>
          </a:p>
          <a:p>
            <a:pPr>
              <a:buFont typeface="Wingdings" pitchFamily="2" charset="2"/>
              <a:buChar char="§"/>
            </a:pPr>
            <a:r>
              <a:rPr lang="uk-UA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</a:rPr>
              <a:t> невирішеність аграрного питання і питання соціального захисту робітників</a:t>
            </a:r>
          </a:p>
          <a:p>
            <a:pPr>
              <a:buFont typeface="Wingdings" pitchFamily="2" charset="2"/>
              <a:buChar char="§"/>
            </a:pPr>
            <a:r>
              <a:rPr lang="uk-UA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</a:rPr>
              <a:t> піднесення українського національно-визвольного руху, організаційне та ідеологічне його оформлення</a:t>
            </a:r>
          </a:p>
          <a:p>
            <a:pPr marL="3760788">
              <a:buFont typeface="Wingdings" pitchFamily="2" charset="2"/>
              <a:buChar char="§"/>
            </a:pPr>
            <a:r>
              <a:rPr lang="uk-UA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</a:rPr>
              <a:t> порушення стабільності Російської та Австро-Угорської імперій, загострення їхніх внутрішніх проблем внаслідок Першої світової війни</a:t>
            </a:r>
            <a:endParaRPr lang="uk-UA">
              <a:solidFill>
                <a:schemeClr val="accent4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786" y="857232"/>
            <a:ext cx="7715304" cy="91940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b="1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Причини та передумови Української революції</a:t>
            </a:r>
            <a:endParaRPr lang="uk-UA" sz="2400" b="1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2071678"/>
            <a:ext cx="8001056" cy="415432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>
              <a:buFont typeface="Wingdings" pitchFamily="2" charset="2"/>
              <a:buChar char="§"/>
            </a:pPr>
            <a:r>
              <a:rPr lang="uk-UA" sz="200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Залежне і пригноблене становище України, великодержавницька політика щодо неї панівних кіл як Росії, так і Австро-Угорщини</a:t>
            </a:r>
          </a:p>
          <a:p>
            <a:pPr lvl="0">
              <a:buFont typeface="Wingdings" pitchFamily="2" charset="2"/>
              <a:buChar char="§"/>
            </a:pPr>
            <a:r>
              <a:rPr lang="uk-UA" sz="200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Важке соціальне становище переважної частини населення</a:t>
            </a:r>
          </a:p>
          <a:p>
            <a:pPr lvl="0">
              <a:buFont typeface="Wingdings" pitchFamily="2" charset="2"/>
              <a:buChar char="§"/>
            </a:pPr>
            <a:r>
              <a:rPr lang="uk-UA" sz="200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Невирішеність аграрного питання і питання соціального захисту робітників</a:t>
            </a:r>
          </a:p>
          <a:p>
            <a:pPr lvl="0">
              <a:buFont typeface="Wingdings" pitchFamily="2" charset="2"/>
              <a:buChar char="§"/>
            </a:pPr>
            <a:r>
              <a:rPr lang="uk-UA" sz="200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Піднесення українського національно-визвольного руху, організаційне та ідеологічне його оформлення</a:t>
            </a:r>
          </a:p>
          <a:p>
            <a:pPr lvl="0">
              <a:buFont typeface="Wingdings" pitchFamily="2" charset="2"/>
              <a:buChar char="§"/>
            </a:pPr>
            <a:r>
              <a:rPr lang="uk-UA" sz="200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Порушення стабільності Російської та Австро-Угорської імперій, загострення їхніх внутрішніх проблем внаслідок Першої світової війни</a:t>
            </a:r>
          </a:p>
          <a:p>
            <a:endParaRPr lang="uk-UA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500042"/>
            <a:ext cx="7432543" cy="599623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3" name="Овал 2"/>
          <p:cNvSpPr/>
          <p:nvPr/>
        </p:nvSpPr>
        <p:spPr>
          <a:xfrm>
            <a:off x="3000364" y="2714620"/>
            <a:ext cx="285752" cy="28575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Овал 3"/>
          <p:cNvSpPr/>
          <p:nvPr/>
        </p:nvSpPr>
        <p:spPr>
          <a:xfrm>
            <a:off x="3929058" y="3714752"/>
            <a:ext cx="285752" cy="28575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Овал 4"/>
          <p:cNvSpPr/>
          <p:nvPr/>
        </p:nvSpPr>
        <p:spPr>
          <a:xfrm>
            <a:off x="4857752" y="4214818"/>
            <a:ext cx="285752" cy="28575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Овал 5"/>
          <p:cNvSpPr/>
          <p:nvPr/>
        </p:nvSpPr>
        <p:spPr>
          <a:xfrm>
            <a:off x="6572264" y="4572008"/>
            <a:ext cx="285752" cy="28575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Овал 6"/>
          <p:cNvSpPr/>
          <p:nvPr/>
        </p:nvSpPr>
        <p:spPr>
          <a:xfrm>
            <a:off x="5072066" y="2285992"/>
            <a:ext cx="285752" cy="28575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Овал 7"/>
          <p:cNvSpPr/>
          <p:nvPr/>
        </p:nvSpPr>
        <p:spPr>
          <a:xfrm>
            <a:off x="1785918" y="3643314"/>
            <a:ext cx="285752" cy="28575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Овал 8"/>
          <p:cNvSpPr/>
          <p:nvPr/>
        </p:nvSpPr>
        <p:spPr>
          <a:xfrm>
            <a:off x="1500166" y="2571744"/>
            <a:ext cx="285752" cy="28575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Волна 9"/>
          <p:cNvSpPr/>
          <p:nvPr/>
        </p:nvSpPr>
        <p:spPr>
          <a:xfrm>
            <a:off x="5715008" y="3286124"/>
            <a:ext cx="285752" cy="214314"/>
          </a:xfrm>
          <a:prstGeom prst="wave">
            <a:avLst/>
          </a:prstGeom>
          <a:solidFill>
            <a:srgbClr val="FF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Волна 10"/>
          <p:cNvSpPr/>
          <p:nvPr/>
        </p:nvSpPr>
        <p:spPr>
          <a:xfrm>
            <a:off x="5715008" y="3143248"/>
            <a:ext cx="285752" cy="214314"/>
          </a:xfrm>
          <a:prstGeom prst="wave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TextBox 11"/>
          <p:cNvSpPr txBox="1"/>
          <p:nvPr/>
        </p:nvSpPr>
        <p:spPr>
          <a:xfrm>
            <a:off x="928662" y="785794"/>
            <a:ext cx="70723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smtClean="0">
                <a:solidFill>
                  <a:schemeClr val="accent3">
                    <a:lumMod val="75000"/>
                  </a:schemeClr>
                </a:solidFill>
                <a:latin typeface="Georgia" pitchFamily="18" charset="0"/>
              </a:rPr>
              <a:t>Перша світова війна і Україна</a:t>
            </a:r>
            <a:endParaRPr lang="uk-UA" sz="2000" b="1">
              <a:solidFill>
                <a:schemeClr val="accent3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F06C2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F06C2"/>
                                      </p:to>
                                    </p:animClr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F06C2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4F4F4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1548</TotalTime>
  <Words>1152</Words>
  <Application>Microsoft Office PowerPoint</Application>
  <PresentationFormat>Экран (4:3)</PresentationFormat>
  <Paragraphs>137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135</cp:revision>
  <dcterms:created xsi:type="dcterms:W3CDTF">2019-10-18T06:27:13Z</dcterms:created>
  <dcterms:modified xsi:type="dcterms:W3CDTF">2019-11-11T09:44:18Z</dcterms:modified>
</cp:coreProperties>
</file>