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63" r:id="rId4"/>
    <p:sldId id="284" r:id="rId5"/>
    <p:sldId id="264" r:id="rId6"/>
    <p:sldId id="270" r:id="rId7"/>
    <p:sldId id="265" r:id="rId8"/>
    <p:sldId id="296" r:id="rId9"/>
    <p:sldId id="285" r:id="rId10"/>
    <p:sldId id="286" r:id="rId11"/>
    <p:sldId id="287" r:id="rId12"/>
    <p:sldId id="288" r:id="rId13"/>
    <p:sldId id="290" r:id="rId14"/>
    <p:sldId id="266" r:id="rId15"/>
    <p:sldId id="271" r:id="rId16"/>
    <p:sldId id="267" r:id="rId17"/>
    <p:sldId id="268" r:id="rId18"/>
    <p:sldId id="289" r:id="rId19"/>
    <p:sldId id="269" r:id="rId20"/>
    <p:sldId id="281" r:id="rId21"/>
    <p:sldId id="282" r:id="rId22"/>
    <p:sldId id="291" r:id="rId23"/>
    <p:sldId id="292" r:id="rId24"/>
    <p:sldId id="274" r:id="rId25"/>
    <p:sldId id="275" r:id="rId26"/>
    <p:sldId id="276" r:id="rId27"/>
    <p:sldId id="277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76672"/>
            <a:ext cx="8305800" cy="1584176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Тема: «Початок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аціонально-визвольної війни»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відкритий урок презентація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60" y="2092847"/>
            <a:ext cx="5145960" cy="36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відкритий урок презентація\640px-Bohdan-bann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425" y="2092847"/>
            <a:ext cx="2160240" cy="315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81400" y="1279732"/>
            <a:ext cx="1981200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932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uk-UA" dirty="0" smtClean="0"/>
              <a:t>Особливості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5932" y="988042"/>
            <a:ext cx="2880320" cy="34769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988042"/>
            <a:ext cx="3009586" cy="34769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69418" y="988042"/>
            <a:ext cx="2895070" cy="34769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666446"/>
            <a:ext cx="2880320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 Масове </a:t>
            </a:r>
            <a:r>
              <a:rPr lang="uk-UA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позакозачення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 та участь селян і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м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і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щан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у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повстаннях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6973" y="1666446"/>
            <a:ext cx="2713177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 </a:t>
            </a:r>
            <a:r>
              <a:rPr lang="ru-RU" sz="2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Боротьба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проти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панського поневолення та встановлення козацьких порядків.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69418" y="1666446"/>
            <a:ext cx="26790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 Боротьба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за національне визволення й захист  православної віри.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77846" y="891849"/>
            <a:ext cx="2780929" cy="915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747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1484784"/>
            <a:ext cx="2808312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1484784"/>
            <a:ext cx="2952328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49136" y="1472919"/>
            <a:ext cx="2915351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55677" y="332656"/>
            <a:ext cx="585113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55677" y="275164"/>
            <a:ext cx="5851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Результати повстань сприяли:</a:t>
            </a:r>
            <a:r>
              <a:rPr lang="uk-UA" sz="3200" dirty="0" smtClean="0"/>
              <a:t> 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1844824"/>
            <a:ext cx="2520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Поширенню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серед населення ідей національного визволення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1844824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Набуттю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досвіду збройної визвольної боротьби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049135" y="1844824"/>
            <a:ext cx="29153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Козацтво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остаточно сформувалося як окремий стан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сусп</a:t>
            </a:r>
            <a:r>
              <a:rPr lang="uk-UA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іл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ьства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зі своїми правами, привілеями та інтересами</a:t>
            </a:r>
            <a:endParaRPr lang="ru-RU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1535" y="895536"/>
            <a:ext cx="2780928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780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306398"/>
            <a:ext cx="8229600" cy="3603104"/>
          </a:xfrm>
        </p:spPr>
        <p:txBody>
          <a:bodyPr>
            <a:normAutofit fontScale="92500" lnSpcReduction="10000"/>
          </a:bodyPr>
          <a:lstStyle/>
          <a:p>
            <a:r>
              <a:rPr lang="uk-UA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Національно-визвольна </a:t>
            </a:r>
            <a:r>
              <a:rPr lang="uk-UA" sz="42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війна</a:t>
            </a:r>
          </a:p>
          <a:p>
            <a:pPr marL="0" indent="0">
              <a:buNone/>
            </a:pPr>
            <a:r>
              <a:rPr lang="uk-UA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у</a:t>
            </a:r>
            <a:r>
              <a:rPr lang="uk-UA" sz="42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країнського народу середини 17 ст. – це збройна боротьба українського народу під проводом Б.Хмельницького за визволення від </a:t>
            </a:r>
            <a:r>
              <a:rPr lang="uk-UA" sz="4200" spc="-100" dirty="0" err="1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польсько-шляхетстького</a:t>
            </a:r>
            <a:r>
              <a:rPr lang="uk-UA" sz="42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 панування.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Робота над поняттям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09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60" y="2104439"/>
            <a:ext cx="4645555" cy="96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809" y="2001231"/>
            <a:ext cx="46085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6" y="3318644"/>
            <a:ext cx="279876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1" y="3693294"/>
            <a:ext cx="26638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788" y="3318644"/>
            <a:ext cx="2730500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869" y="3717900"/>
            <a:ext cx="270033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417" y="3294037"/>
            <a:ext cx="270033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043" y="3717900"/>
            <a:ext cx="26638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506" y="332656"/>
            <a:ext cx="7998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Який характер мала Національно-визвольна війна українського народу?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5229200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Хто очолив Національно-визвольну війну?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18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864" y="1374296"/>
            <a:ext cx="6724676" cy="4572000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2124" y="332656"/>
            <a:ext cx="6858348" cy="1219200"/>
          </a:xfrm>
        </p:spPr>
        <p:txBody>
          <a:bodyPr>
            <a:normAutofit fontScale="90000"/>
          </a:bodyPr>
          <a:lstStyle/>
          <a:p>
            <a:r>
              <a:rPr lang="uk-UA" sz="34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2. Б.Хмельницький – видатний політик і полководець та його соратники</a:t>
            </a:r>
            <a:endParaRPr lang="ru-RU" dirty="0"/>
          </a:p>
        </p:txBody>
      </p:sp>
      <p:pic>
        <p:nvPicPr>
          <p:cNvPr id="2050" name="Picture 2" descr="E:\відкритий урок презентація\портрет-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18347"/>
            <a:ext cx="3296349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6" y="3175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835696" y="5680120"/>
            <a:ext cx="4569402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38750" y="5680120"/>
            <a:ext cx="4713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Богдан Хмельницький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відкритий урок презентація\2009111610532755045-www.NacmeX.ru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18347"/>
            <a:ext cx="3500217" cy="261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796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7860" y="404664"/>
            <a:ext cx="5330443" cy="1008112"/>
          </a:xfrm>
        </p:spPr>
        <p:txBody>
          <a:bodyPr>
            <a:normAutofit fontScale="90000"/>
          </a:bodyPr>
          <a:lstStyle/>
          <a:p>
            <a:pPr marL="342900" lvl="0" indent="342900">
              <a:lnSpc>
                <a:spcPct val="150000"/>
              </a:lnSpc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" y="3175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F:\Khmelnytsky_16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2160240" cy="321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5975" y="476672"/>
            <a:ext cx="2923017" cy="3168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716016" y="764704"/>
            <a:ext cx="2304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Гравюра майстра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Гондіуса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Богдан Хмельницький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7861" y="3933056"/>
            <a:ext cx="51849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Як на вашу думку така постать могла очолити Національно-визвольну війну?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467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52400"/>
            <a:ext cx="5915000" cy="1219200"/>
          </a:xfrm>
        </p:spPr>
        <p:txBody>
          <a:bodyPr/>
          <a:lstStyle/>
          <a:p>
            <a:r>
              <a:rPr lang="ru-RU" dirty="0" err="1" smtClean="0"/>
              <a:t>Хутір</a:t>
            </a:r>
            <a:r>
              <a:rPr lang="ru-RU" dirty="0" smtClean="0"/>
              <a:t> </a:t>
            </a:r>
            <a:r>
              <a:rPr lang="ru-RU" dirty="0" err="1" smtClean="0"/>
              <a:t>Суботів</a:t>
            </a:r>
            <a:endParaRPr lang="ru-RU" dirty="0"/>
          </a:p>
        </p:txBody>
      </p:sp>
      <p:pic>
        <p:nvPicPr>
          <p:cNvPr id="3074" name="Picture 2" descr="E:\відкритий урок презентація\00cqfp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4783"/>
            <a:ext cx="3528392" cy="265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2051720" cy="686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F:\відкритий урок презентація\pokoi-getmana-bogdana-hmelnitsk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7071"/>
            <a:ext cx="3752776" cy="250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944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3458" y="3299477"/>
            <a:ext cx="3224130" cy="166983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uk-UA" sz="9600" dirty="0" smtClean="0">
                <a:latin typeface="Times New Roman"/>
                <a:ea typeface="Times New Roman"/>
              </a:rPr>
              <a:t>Згідно </a:t>
            </a:r>
            <a:r>
              <a:rPr lang="uk-UA" sz="9600" dirty="0">
                <a:latin typeface="Times New Roman"/>
                <a:ea typeface="Times New Roman"/>
              </a:rPr>
              <a:t>з волею гетьмана, поховання відбулося в його </a:t>
            </a:r>
            <a:r>
              <a:rPr lang="uk-UA" sz="9600" dirty="0" smtClean="0">
                <a:latin typeface="Times New Roman"/>
                <a:ea typeface="Times New Roman"/>
              </a:rPr>
              <a:t>рідному  хуторі </a:t>
            </a:r>
            <a:r>
              <a:rPr lang="uk-UA" sz="9600" dirty="0" err="1">
                <a:latin typeface="Times New Roman"/>
                <a:ea typeface="Times New Roman"/>
              </a:rPr>
              <a:t>Суботові</a:t>
            </a:r>
            <a:r>
              <a:rPr lang="uk-UA" sz="9600" dirty="0">
                <a:latin typeface="Times New Roman"/>
                <a:ea typeface="Times New Roman"/>
              </a:rPr>
              <a:t> 25 серпня 1657 року</a:t>
            </a:r>
            <a:endParaRPr lang="uk-UA" sz="9600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52400"/>
            <a:ext cx="6635080" cy="1219200"/>
          </a:xfrm>
        </p:spPr>
        <p:txBody>
          <a:bodyPr>
            <a:normAutofit fontScale="90000"/>
          </a:bodyPr>
          <a:lstStyle/>
          <a:p>
            <a:r>
              <a:rPr lang="uk-UA" dirty="0">
                <a:latin typeface="Times New Roman"/>
                <a:ea typeface="Times New Roman"/>
              </a:rPr>
              <a:t>Помер Богдан Хмельницький 27 липня 1657 року у Чигирині</a:t>
            </a:r>
            <a:endParaRPr lang="ru-RU" dirty="0"/>
          </a:p>
        </p:txBody>
      </p:sp>
      <p:pic>
        <p:nvPicPr>
          <p:cNvPr id="4098" name="Picture 2" descr="E:\відкритий урок презентація\300px-Taras_Shevchenko_painting_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57603"/>
            <a:ext cx="3312368" cy="24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відкритий урок презентація\300px-Іллінська_церква_із_дзвіницею,_Суботі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80302"/>
            <a:ext cx="3721596" cy="272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відкритий урок презентація\chygyryn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601" y="1357603"/>
            <a:ext cx="2310853" cy="186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відкритий урок презентація\66514286_2090641747731203_5154567535294676992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384" y="5244887"/>
            <a:ext cx="2211286" cy="128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" y="-13534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468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Autofit/>
          </a:bodyPr>
          <a:lstStyle/>
          <a:p>
            <a:r>
              <a:rPr lang="uk-UA" sz="40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itchFamily="18" charset="0"/>
                <a:cs typeface="Times New Roman" pitchFamily="18" charset="0"/>
              </a:rPr>
              <a:t>Соратники </a:t>
            </a:r>
            <a:r>
              <a:rPr lang="uk-UA" sz="40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itchFamily="18" charset="0"/>
                <a:cs typeface="Times New Roman" pitchFamily="18" charset="0"/>
              </a:rPr>
              <a:t>Богдана Хмельницького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64704"/>
            <a:ext cx="2322777" cy="318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84784"/>
            <a:ext cx="2395537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89" y="2276872"/>
            <a:ext cx="21764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79712" y="3991777"/>
            <a:ext cx="2160240" cy="6674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prstClr val="white"/>
                </a:solidFill>
              </a:rPr>
              <a:t>Максим </a:t>
            </a:r>
            <a:r>
              <a:rPr lang="ru-RU" sz="2600" dirty="0" err="1">
                <a:solidFill>
                  <a:prstClr val="white"/>
                </a:solidFill>
              </a:rPr>
              <a:t>Кривоніс</a:t>
            </a:r>
            <a:r>
              <a:rPr lang="ru-RU" sz="2600" dirty="0">
                <a:solidFill>
                  <a:prstClr val="white"/>
                </a:solidFill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9952" y="4672484"/>
            <a:ext cx="2395537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 err="1">
                <a:solidFill>
                  <a:prstClr val="white"/>
                </a:solidFill>
              </a:rPr>
              <a:t>Ф.Джеджалій</a:t>
            </a: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04485" y="5464572"/>
            <a:ext cx="2160240" cy="7727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 err="1">
                <a:solidFill>
                  <a:prstClr val="white"/>
                </a:solidFill>
              </a:rPr>
              <a:t>Іван</a:t>
            </a:r>
            <a:r>
              <a:rPr lang="ru-RU" sz="2600" dirty="0">
                <a:solidFill>
                  <a:prstClr val="white"/>
                </a:solidFill>
              </a:rPr>
              <a:t> </a:t>
            </a:r>
            <a:r>
              <a:rPr lang="ru-RU" sz="2600" dirty="0" err="1">
                <a:solidFill>
                  <a:prstClr val="white"/>
                </a:solidFill>
              </a:rPr>
              <a:t>Богун</a:t>
            </a:r>
            <a:endParaRPr lang="ru-RU" sz="2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67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1412776"/>
            <a:ext cx="3960440" cy="29933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52400"/>
            <a:ext cx="6347048" cy="1219200"/>
          </a:xfrm>
        </p:spPr>
        <p:txBody>
          <a:bodyPr>
            <a:normAutofit fontScale="90000"/>
          </a:bodyPr>
          <a:lstStyle/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ru-RU" sz="4900" dirty="0" smtClean="0">
                <a:latin typeface="Times New Roman"/>
                <a:ea typeface="Times New Roman"/>
              </a:rPr>
              <a:t>3. </a:t>
            </a:r>
            <a:r>
              <a:rPr lang="ru-RU" sz="4900" dirty="0" err="1" smtClean="0">
                <a:latin typeface="Times New Roman"/>
                <a:ea typeface="Times New Roman"/>
              </a:rPr>
              <a:t>Підготовка</a:t>
            </a:r>
            <a:r>
              <a:rPr lang="ru-RU" sz="4900" dirty="0" smtClean="0">
                <a:latin typeface="Times New Roman"/>
                <a:ea typeface="Times New Roman"/>
              </a:rPr>
              <a:t> до </a:t>
            </a:r>
            <a:r>
              <a:rPr lang="ru-RU" sz="4900" dirty="0" err="1" smtClean="0">
                <a:latin typeface="Times New Roman"/>
                <a:ea typeface="Times New Roman"/>
              </a:rPr>
              <a:t>війни</a:t>
            </a:r>
            <a:endParaRPr lang="ru-RU" sz="49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24117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653136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Січ знаходилася на мисі Микитин Ріг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6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Історичний 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диктант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картки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F:\відкритий урок презентація\ВИШИВКА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80648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566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152400"/>
            <a:ext cx="6347048" cy="1219200"/>
          </a:xfrm>
        </p:spPr>
        <p:txBody>
          <a:bodyPr/>
          <a:lstStyle/>
          <a:p>
            <a:pPr algn="ctr"/>
            <a:r>
              <a:rPr lang="ru-RU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Микитинська</a:t>
            </a:r>
            <a:r>
              <a:rPr lang="ru-RU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 </a:t>
            </a:r>
            <a:r>
              <a:rPr lang="ru-RU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Січ</a:t>
            </a:r>
            <a:endParaRPr lang="uk-UA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186" y="1484784"/>
            <a:ext cx="7008302" cy="500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16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F:\відкритий урок 8 к\image18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36912"/>
            <a:ext cx="5126795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F:\відкритий урок 8 к\581470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67989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130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6923112" cy="4572000"/>
          </a:xfrm>
        </p:spPr>
        <p:txBody>
          <a:bodyPr>
            <a:normAutofit fontScale="85000" lnSpcReduction="10000"/>
          </a:bodyPr>
          <a:lstStyle/>
          <a:p>
            <a:pPr marL="0" algn="ctr" fontAlgn="t">
              <a:lnSpc>
                <a:spcPct val="115000"/>
              </a:lnSpc>
              <a:spcBef>
                <a:spcPts val="0"/>
              </a:spcBef>
            </a:pPr>
            <a:endParaRPr lang="ru-RU" sz="2800" dirty="0">
              <a:latin typeface="Arial"/>
            </a:endParaRPr>
          </a:p>
          <a:p>
            <a:pPr marL="347472" indent="-347472" algn="just" fontAlgn="t">
              <a:lnSpc>
                <a:spcPct val="115000"/>
              </a:lnSpc>
              <a:spcBef>
                <a:spcPts val="0"/>
              </a:spcBef>
            </a:pPr>
            <a:r>
              <a:rPr lang="uk-UA" sz="2800" dirty="0">
                <a:solidFill>
                  <a:srgbClr val="FFFFFF"/>
                </a:solidFill>
                <a:latin typeface="Times New Roman"/>
                <a:ea typeface="Calibri"/>
              </a:rPr>
              <a:t>Організація українського повстанського війська (заклик до українського народу вступати до козацького війська, налагодження виробництва пороху, купівля зброї і боєприпасів, домовленість з реєстровими козаками про їхню підтримку повстанського війська).</a:t>
            </a:r>
            <a:endParaRPr lang="ru-RU" sz="2800" dirty="0">
              <a:latin typeface="Arial"/>
            </a:endParaRPr>
          </a:p>
          <a:p>
            <a:pPr marL="347472" indent="-347472" algn="just" fontAlgn="t">
              <a:lnSpc>
                <a:spcPct val="115000"/>
              </a:lnSpc>
              <a:spcBef>
                <a:spcPts val="0"/>
              </a:spcBef>
            </a:pPr>
            <a:r>
              <a:rPr lang="uk-UA" sz="2800" dirty="0">
                <a:solidFill>
                  <a:srgbClr val="FFFFFF"/>
                </a:solidFill>
                <a:latin typeface="Times New Roman"/>
                <a:ea typeface="Calibri"/>
              </a:rPr>
              <a:t>Будівництво укріплень.</a:t>
            </a:r>
            <a:endParaRPr lang="ru-RU" sz="2800" dirty="0">
              <a:latin typeface="Arial"/>
            </a:endParaRPr>
          </a:p>
          <a:p>
            <a:pPr marL="347472" indent="-347472" algn="just" fontAlgn="t">
              <a:lnSpc>
                <a:spcPct val="115000"/>
              </a:lnSpc>
              <a:spcBef>
                <a:spcPts val="0"/>
              </a:spcBef>
            </a:pPr>
            <a:r>
              <a:rPr lang="uk-UA" sz="2800" dirty="0">
                <a:solidFill>
                  <a:srgbClr val="FFFFFF"/>
                </a:solidFill>
                <a:latin typeface="Times New Roman"/>
                <a:ea typeface="Calibri"/>
              </a:rPr>
              <a:t>Пошук союзників (укладення угоди з кримським ханом </a:t>
            </a:r>
            <a:r>
              <a:rPr lang="uk-UA" sz="2800" dirty="0" err="1">
                <a:solidFill>
                  <a:srgbClr val="FFFFFF"/>
                </a:solidFill>
                <a:latin typeface="Times New Roman"/>
                <a:ea typeface="Calibri"/>
              </a:rPr>
              <a:t>Іслам-Гіреєм</a:t>
            </a:r>
            <a:r>
              <a:rPr lang="uk-UA" sz="2800" dirty="0">
                <a:solidFill>
                  <a:srgbClr val="FFFFFF"/>
                </a:solidFill>
                <a:latin typeface="Times New Roman"/>
                <a:ea typeface="Calibri"/>
              </a:rPr>
              <a:t> ІІІ про військову допомогу у війні проти Польщі)</a:t>
            </a:r>
            <a:endParaRPr lang="ru-RU" sz="2800" dirty="0">
              <a:latin typeface="Arial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Заходи </a:t>
            </a:r>
            <a:r>
              <a:rPr lang="ru-RU" sz="44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Б.Хмельницького</a:t>
            </a:r>
            <a:r>
              <a:rPr lang="ru-RU" sz="44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 </a:t>
            </a:r>
            <a:r>
              <a:rPr lang="ru-RU" sz="44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щодо</a:t>
            </a:r>
            <a:r>
              <a:rPr lang="ru-RU" sz="44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 </a:t>
            </a:r>
            <a:r>
              <a:rPr lang="ru-RU" sz="44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підготовки</a:t>
            </a:r>
            <a:r>
              <a:rPr lang="ru-RU" sz="44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 до </a:t>
            </a:r>
            <a:r>
              <a:rPr lang="ru-RU" sz="44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війни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653136"/>
            <a:ext cx="14382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988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Яких заходів уживав Хмельницький, готуючись до війни?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 якою метою він уклав угоду з кримським ханом? Чому саме з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мин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929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321023"/>
              </p:ext>
            </p:extLst>
          </p:nvPr>
        </p:nvGraphicFramePr>
        <p:xfrm>
          <a:off x="539552" y="116632"/>
          <a:ext cx="8208912" cy="659762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57647"/>
                <a:gridCol w="6351265"/>
              </a:tblGrid>
              <a:tr h="218188">
                <a:tc>
                  <a:txBody>
                    <a:bodyPr/>
                    <a:lstStyle/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Дата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Основні події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6143">
                <a:tc>
                  <a:txBody>
                    <a:bodyPr/>
                    <a:lstStyle/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вересень1647 р.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 січня 1648 р.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 січня 1648 р.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25 січня 1648 р.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10- 15 лютого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Лютий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–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березень 1648 р.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Б. Хмельницький зібрав своїх однодумців під Чигирином в розробив план  підготовки до повстання.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Підійшов під саму Січ.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Захопив усі човни і провіант.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Захопив фортецю.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Б. Хмельницький обраний гетьманом Війська Запорізького.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 розіслав універсали до українського народу із закликом    вступати до війська;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 налагодив виробництво пороху;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 організував купівлю зброї і боєприпасів;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 досяг домовленостей про перехід реєстрових козаків на бік повстанців;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16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Військовий союз укладений між козаками і кримським ханом </a:t>
                      </a:r>
                      <a:r>
                        <a:rPr lang="uk-UA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Ісламом-Гереєм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ІІІ у Бахчисараї.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розв’язання проблеми – браку кінноти;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уникнення несподіваних нападів.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52451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288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23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52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196752"/>
            <a:ext cx="6696744" cy="4929411"/>
          </a:xfrm>
        </p:spPr>
        <p:txBody>
          <a:bodyPr/>
          <a:lstStyle/>
          <a:p>
            <a:pPr algn="just" fontAlgn="base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1). 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М.Кривоніс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 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Ф.Джеджалій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 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І.Богун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 Владислав IV.</a:t>
            </a:r>
            <a:endParaRPr lang="ru-RU" sz="2800" dirty="0">
              <a:latin typeface="Times New Roman"/>
              <a:ea typeface="Times New Roman"/>
            </a:endParaRPr>
          </a:p>
          <a:p>
            <a:pPr algn="just" fontAlgn="base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2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).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Селяни,козаки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 </a:t>
            </a:r>
            <a:r>
              <a:rPr lang="ru-RU" sz="2800" dirty="0" err="1">
                <a:solidFill>
                  <a:srgbClr val="333333"/>
                </a:solidFill>
                <a:latin typeface="Times New Roman"/>
                <a:ea typeface="Times New Roman"/>
              </a:rPr>
              <a:t>магнати</a:t>
            </a:r>
            <a:r>
              <a:rPr lang="ru-RU" sz="2800" b="1" dirty="0">
                <a:solidFill>
                  <a:srgbClr val="333333"/>
                </a:solidFill>
                <a:latin typeface="Times New Roman"/>
                <a:ea typeface="Times New Roman"/>
              </a:rPr>
              <a:t> 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</a:t>
            </a:r>
            <a:r>
              <a:rPr lang="ru-RU" sz="2800" dirty="0" err="1">
                <a:solidFill>
                  <a:srgbClr val="333333"/>
                </a:solidFill>
                <a:latin typeface="Times New Roman"/>
                <a:ea typeface="Times New Roman"/>
              </a:rPr>
              <a:t>православна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 шляхта.</a:t>
            </a:r>
            <a:endParaRPr lang="ru-RU" sz="2800" dirty="0">
              <a:latin typeface="Times New Roman"/>
              <a:ea typeface="Times New Roman"/>
            </a:endParaRPr>
          </a:p>
          <a:p>
            <a:pPr algn="just" fontAlgn="base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3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).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Фільварок,панщина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 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мануфактура, 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кріпацтво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latin typeface="Times New Roman"/>
              <a:ea typeface="Times New Roman"/>
            </a:endParaRPr>
          </a:p>
          <a:p>
            <a:pPr algn="just" fontAlgn="base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4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).</a:t>
            </a:r>
            <a:r>
              <a:rPr lang="ru-RU" sz="28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Лютеранство,православ’я,католицизм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Times New Roman"/>
                <a:ea typeface="Times New Roman"/>
              </a:rPr>
              <a:t>уніатство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3826768" cy="1143000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ts val="0"/>
              </a:spcAft>
            </a:pP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sz="4000" dirty="0" err="1" smtClean="0">
                <a:latin typeface="Times New Roman"/>
                <a:ea typeface="Times New Roman"/>
              </a:rPr>
              <a:t>Викинь</a:t>
            </a:r>
            <a:r>
              <a:rPr lang="ru-RU" sz="4000" dirty="0" smtClean="0">
                <a:latin typeface="Times New Roman"/>
                <a:ea typeface="Times New Roman"/>
              </a:rPr>
              <a:t> </a:t>
            </a:r>
            <a:r>
              <a:rPr lang="ru-RU" sz="4000" dirty="0" err="1" smtClean="0">
                <a:latin typeface="Times New Roman"/>
                <a:ea typeface="Times New Roman"/>
              </a:rPr>
              <a:t>зайве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948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6705600" cy="121920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Історичний диктант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5736" y="1628800"/>
            <a:ext cx="5915000" cy="4572000"/>
          </a:xfrm>
        </p:spPr>
        <p:txBody>
          <a:bodyPr/>
          <a:lstStyle/>
          <a:p>
            <a:pPr marL="0" indent="0">
              <a:buNone/>
            </a:pPr>
            <a:r>
              <a:rPr lang="uk-UA" sz="4200" b="1" i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333333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/>
                <a:cs typeface="+mj-cs"/>
              </a:rPr>
              <a:t>«так» «ні» 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2500"/>
            <a:ext cx="6327775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2669179"/>
            <a:ext cx="33407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/>
                <a:ea typeface="Times New Roman"/>
                <a:cs typeface="+mj-cs"/>
              </a:rPr>
              <a:t>Гра  «Спринт»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899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188640"/>
            <a:ext cx="4042792" cy="1219200"/>
          </a:xfrm>
        </p:spPr>
        <p:txBody>
          <a:bodyPr/>
          <a:lstStyle/>
          <a:p>
            <a:r>
              <a:rPr lang="uk-UA" dirty="0" err="1" smtClean="0"/>
              <a:t>Онлайн</a:t>
            </a:r>
            <a:r>
              <a:rPr lang="uk-UA" dirty="0" smtClean="0"/>
              <a:t> тест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9412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Вивчити параграф 16</a:t>
            </a:r>
          </a:p>
          <a:p>
            <a:r>
              <a:rPr lang="uk-UA" dirty="0" smtClean="0"/>
              <a:t>Дати відповіді на питання ст. 110, завдання 10</a:t>
            </a:r>
          </a:p>
          <a:p>
            <a:r>
              <a:rPr lang="uk-UA" dirty="0" smtClean="0"/>
              <a:t>Випереджаюче </a:t>
            </a:r>
            <a:r>
              <a:rPr lang="uk-UA" dirty="0" err="1" smtClean="0"/>
              <a:t>медіазавдання</a:t>
            </a:r>
            <a:r>
              <a:rPr lang="uk-UA" dirty="0" smtClean="0"/>
              <a:t> підготувати розповідь по картині «В</a:t>
            </a:r>
            <a:r>
              <a:rPr lang="en-US" dirty="0" smtClean="0"/>
              <a:t>’</a:t>
            </a:r>
            <a:r>
              <a:rPr lang="uk-UA" dirty="0" err="1" smtClean="0"/>
              <a:t>їзд</a:t>
            </a:r>
            <a:r>
              <a:rPr lang="uk-UA" dirty="0" smtClean="0"/>
              <a:t> Богдана Хмельницького до Києва у грудні 1648 року»</a:t>
            </a:r>
          </a:p>
          <a:p>
            <a:endParaRPr lang="uk-UA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pic>
        <p:nvPicPr>
          <p:cNvPr id="4098" name="Picture 2" descr="F:\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38805"/>
            <a:ext cx="4009628" cy="275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173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524000"/>
            <a:ext cx="6707088" cy="4572000"/>
          </a:xfrm>
        </p:spPr>
        <p:txBody>
          <a:bodyPr>
            <a:normAutofit/>
          </a:bodyPr>
          <a:lstStyle/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Який стан населення  в </a:t>
            </a:r>
            <a:r>
              <a:rPr lang="en-US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XVI </a:t>
            </a: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-</a:t>
            </a:r>
            <a:r>
              <a:rPr lang="en-US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XVII</a:t>
            </a: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ст. займав провідне місце?</a:t>
            </a:r>
            <a:endParaRPr lang="ru-RU" sz="2600" b="1" i="1" dirty="0">
              <a:latin typeface="Times New Roman"/>
              <a:ea typeface="Times New Roman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Чи існували спроби національної боротьби в Х</a:t>
            </a:r>
            <a:r>
              <a:rPr lang="en-US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V</a:t>
            </a: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І- Х </a:t>
            </a:r>
            <a:r>
              <a:rPr lang="en-US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V</a:t>
            </a: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ІІ ст.. на території </a:t>
            </a:r>
            <a:r>
              <a:rPr lang="uk-UA" sz="26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України</a:t>
            </a: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?  </a:t>
            </a:r>
            <a:endParaRPr lang="uk-UA" sz="2600" b="1" i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3. Чи змінилося становище населення після національних повстань? </a:t>
            </a:r>
            <a:endParaRPr lang="ru-RU" sz="2600" b="1" i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indent="342900" algn="ctr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sz="4900" dirty="0" smtClean="0">
                <a:latin typeface="Times New Roman"/>
                <a:ea typeface="Times New Roman"/>
              </a:rPr>
              <a:t>«</a:t>
            </a:r>
            <a:r>
              <a:rPr lang="ru-RU" sz="4900" dirty="0" err="1" smtClean="0">
                <a:latin typeface="Times New Roman"/>
                <a:ea typeface="Times New Roman"/>
              </a:rPr>
              <a:t>Мозковий</a:t>
            </a:r>
            <a:r>
              <a:rPr lang="ru-RU" sz="4900" dirty="0" smtClean="0">
                <a:latin typeface="Times New Roman"/>
                <a:ea typeface="Times New Roman"/>
              </a:rPr>
              <a:t> штурм»</a:t>
            </a:r>
            <a:endParaRPr lang="ru-RU" sz="49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882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2947392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Борітеся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– поборете! Вам Бог помагає!»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Т.Г.Шевченко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68677" y="797884"/>
            <a:ext cx="3029988" cy="88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472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2780928"/>
            <a:ext cx="6779096" cy="3891136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План</a:t>
            </a:r>
            <a:endParaRPr lang="ru-RU" sz="2800" dirty="0">
              <a:latin typeface="Times New Roman"/>
              <a:ea typeface="Times New Roman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1. </a:t>
            </a: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Передумови та причини </a:t>
            </a: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Н</a:t>
            </a: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аціонально-визвольної </a:t>
            </a: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війни.</a:t>
            </a:r>
            <a:endParaRPr lang="ru-RU" sz="2800" b="1" dirty="0">
              <a:latin typeface="Times New Roman"/>
              <a:ea typeface="Times New Roman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2. Б. Хмельницький – видатний політик і </a:t>
            </a: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полководець. Його соратники.</a:t>
            </a:r>
            <a:endParaRPr lang="ru-RU" sz="2800" b="1" dirty="0">
              <a:latin typeface="Times New Roman"/>
              <a:ea typeface="Times New Roman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3. Підготовка до війни.</a:t>
            </a:r>
            <a:endParaRPr lang="ru-RU" sz="28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268760"/>
            <a:ext cx="6768752" cy="1219200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solidFill>
                  <a:prstClr val="black"/>
                </a:solidFill>
              </a:rPr>
              <a:t>Тема: </a:t>
            </a:r>
            <a:br>
              <a:rPr lang="uk-UA" sz="4800" dirty="0" smtClean="0">
                <a:solidFill>
                  <a:prstClr val="black"/>
                </a:solidFill>
              </a:rPr>
            </a:br>
            <a:r>
              <a:rPr lang="uk-UA" sz="4800" dirty="0" smtClean="0">
                <a:solidFill>
                  <a:prstClr val="black"/>
                </a:solidFill>
              </a:rPr>
              <a:t>«Початок Національно-визвольної війни»</a:t>
            </a:r>
            <a:endParaRPr lang="ru-RU" sz="4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1"/>
            <a:ext cx="21957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790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923112" cy="1440160"/>
          </a:xfrm>
        </p:spPr>
        <p:txBody>
          <a:bodyPr>
            <a:normAutofit fontScale="90000"/>
          </a:bodyPr>
          <a:lstStyle/>
          <a:p>
            <a:pPr marL="342900" lvl="0" indent="342900">
              <a:lnSpc>
                <a:spcPct val="150000"/>
              </a:lnSpc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4400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1. </a:t>
            </a:r>
            <a:r>
              <a:rPr lang="ru-RU" sz="4400" i="1" dirty="0" err="1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Передумови</a:t>
            </a:r>
            <a:r>
              <a:rPr lang="ru-RU" sz="4400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та причини </a:t>
            </a:r>
            <a:r>
              <a:rPr lang="ru-RU" sz="4400" i="1" dirty="0" err="1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Н</a:t>
            </a:r>
            <a:r>
              <a:rPr lang="ru-RU" sz="4400" i="1" dirty="0" err="1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аціонально-визвольної</a:t>
            </a:r>
            <a:r>
              <a:rPr lang="ru-RU" sz="4400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4400" i="1" dirty="0" err="1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війни</a:t>
            </a:r>
            <a:r>
              <a:rPr lang="ru-RU" sz="4400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.</a:t>
            </a:r>
            <a:endParaRPr lang="ru-RU" sz="4400" i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988840"/>
            <a:ext cx="5828084" cy="3885389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44"/>
            <a:ext cx="22677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910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 «Логічний ланцюжок»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556791"/>
            <a:ext cx="2808312" cy="36105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Передумови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11875" y="1573575"/>
            <a:ext cx="2448272" cy="3577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Причини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7266" y="1556791"/>
            <a:ext cx="2926734" cy="37546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dirty="0"/>
              <a:t>Національно – визвольна війна 1648-1657 рр.</a:t>
            </a:r>
            <a:endParaRPr lang="ru-RU" sz="32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808312" y="4180958"/>
            <a:ext cx="503563" cy="3291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782344" y="4180958"/>
            <a:ext cx="432048" cy="3085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0826" y="1108716"/>
            <a:ext cx="238234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869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533" y="980728"/>
            <a:ext cx="3560373" cy="1560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243" y="2079224"/>
            <a:ext cx="7127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750" y="2510610"/>
            <a:ext cx="1049337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09" y="2604294"/>
            <a:ext cx="817563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445" y="2139549"/>
            <a:ext cx="6286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54" y="2993624"/>
            <a:ext cx="20050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637" y="3591719"/>
            <a:ext cx="18224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71" y="3641899"/>
            <a:ext cx="212090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993624"/>
            <a:ext cx="26035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707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4381043"/>
              </p:ext>
            </p:extLst>
          </p:nvPr>
        </p:nvGraphicFramePr>
        <p:xfrm>
          <a:off x="251520" y="188639"/>
          <a:ext cx="8568952" cy="6390369"/>
        </p:xfrm>
        <a:graphic>
          <a:graphicData uri="http://schemas.openxmlformats.org/drawingml/2006/table">
            <a:tbl>
              <a:tblPr firstRow="1" firstCol="1" bandRow="1"/>
              <a:tblGrid>
                <a:gridCol w="4284041"/>
                <a:gridCol w="4284911"/>
              </a:tblGrid>
              <a:tr h="61458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</a:rPr>
                        <a:t>Причини та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Calibri"/>
                        </a:rPr>
                        <a:t>передумови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b="1" dirty="0" err="1" smtClean="0">
                          <a:effectLst/>
                          <a:latin typeface="Times New Roman"/>
                          <a:ea typeface="Calibri"/>
                        </a:rPr>
                        <a:t>аціонально-визвольної</a:t>
                      </a: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Calibri"/>
                        </a:rPr>
                        <a:t>війни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4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</a:rPr>
                        <a:t>Причини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/>
                          <a:ea typeface="Calibri"/>
                        </a:rPr>
                        <a:t>Передумови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1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1.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Загострення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національно-релігійних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утисків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українського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населення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під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владою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Польщі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2.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Посилення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соціально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-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економічного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гніту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селян,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міщан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козаків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3.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Нехтування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польською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владою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станових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інтересів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українського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козацтва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1.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Перетворення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козацтва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на 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провідну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політичну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силу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українського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суспільства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2. 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Засилля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в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Україні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польських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магнатів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і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шляхти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3.  Початок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формування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української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</a:rPr>
                        <a:t>нації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6796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500</TotalTime>
  <Words>591</Words>
  <Application>Microsoft Office PowerPoint</Application>
  <PresentationFormat>Экран (4:3)</PresentationFormat>
  <Paragraphs>105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Тема: «Початок Національно-визвольної війни»</vt:lpstr>
      <vt:lpstr>Історичний диктант картки</vt:lpstr>
      <vt:lpstr>    «Мозковий штурм»</vt:lpstr>
      <vt:lpstr>«Борітеся – поборете! Вам Бог помагає!» Т.Г.Шевченко</vt:lpstr>
      <vt:lpstr>Тема:  «Початок Національно-визвольної війни»</vt:lpstr>
      <vt:lpstr> 1. Передумови та причини Національно-визвольної війни.</vt:lpstr>
      <vt:lpstr> «Логічний ланцюжок»</vt:lpstr>
      <vt:lpstr>Презентация PowerPoint</vt:lpstr>
      <vt:lpstr>Презентация PowerPoint</vt:lpstr>
      <vt:lpstr>Особливості </vt:lpstr>
      <vt:lpstr>Презентация PowerPoint</vt:lpstr>
      <vt:lpstr>Робота над поняттям</vt:lpstr>
      <vt:lpstr>Презентация PowerPoint</vt:lpstr>
      <vt:lpstr>2. Б.Хмельницький – видатний політик і полководець та його соратники</vt:lpstr>
      <vt:lpstr> </vt:lpstr>
      <vt:lpstr>Хутір Суботів</vt:lpstr>
      <vt:lpstr>Помер Богдан Хмельницький 27 липня 1657 року у Чигирині</vt:lpstr>
      <vt:lpstr>Соратники Богдана Хмельницького</vt:lpstr>
      <vt:lpstr> 3. Підготовка до війни</vt:lpstr>
      <vt:lpstr>Микитинська Січ</vt:lpstr>
      <vt:lpstr>Презентация PowerPoint</vt:lpstr>
      <vt:lpstr>Заходи Б.Хмельницького щодо підготовки до війни</vt:lpstr>
      <vt:lpstr>Презентация PowerPoint</vt:lpstr>
      <vt:lpstr>Презентация PowerPoint</vt:lpstr>
      <vt:lpstr> Викинь зайве</vt:lpstr>
      <vt:lpstr>Історичний диктант</vt:lpstr>
      <vt:lpstr>Онлайн тест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«Передумови національно-визвольної війни»</dc:title>
  <cp:lastModifiedBy>SH_6</cp:lastModifiedBy>
  <cp:revision>44</cp:revision>
  <dcterms:modified xsi:type="dcterms:W3CDTF">2019-11-25T10:02:36Z</dcterms:modified>
</cp:coreProperties>
</file>