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77" r:id="rId5"/>
    <p:sldId id="259" r:id="rId6"/>
    <p:sldId id="260" r:id="rId7"/>
    <p:sldId id="261" r:id="rId8"/>
    <p:sldId id="278" r:id="rId9"/>
    <p:sldId id="262" r:id="rId10"/>
    <p:sldId id="282" r:id="rId11"/>
    <p:sldId id="283" r:id="rId12"/>
    <p:sldId id="263" r:id="rId13"/>
    <p:sldId id="265" r:id="rId14"/>
    <p:sldId id="268" r:id="rId15"/>
    <p:sldId id="270" r:id="rId16"/>
    <p:sldId id="280" r:id="rId17"/>
    <p:sldId id="273" r:id="rId18"/>
    <p:sldId id="269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C92D0-EEEE-4AD5-AE89-FBE8266FCB98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574CD-ACD8-4AF6-B30E-BFBEFD02C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22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574CD-ACD8-4AF6-B30E-BFBEFD02C9E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951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11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240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911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500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792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65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11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540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25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7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80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D75F-0425-45FF-9753-0BE97558CFB5}" type="datetimeFigureOut">
              <a:rPr lang="ru-RU" smtClean="0"/>
              <a:t>03.07.2020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B1A6F-BEAC-4365-A484-6032F10C3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07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ШУ\klipart-simvoli-ukrayini-fon-prapor-kvit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32" y="187914"/>
            <a:ext cx="10354596" cy="667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18263" y="1487605"/>
            <a:ext cx="6496334" cy="3138986"/>
          </a:xfrm>
        </p:spPr>
        <p:txBody>
          <a:bodyPr>
            <a:normAutofit fontScale="90000"/>
          </a:bodyPr>
          <a:lstStyle/>
          <a:p>
            <a:r>
              <a:rPr lang="uk-UA" sz="4000" b="1" dirty="0">
                <a:ln/>
                <a:solidFill>
                  <a:schemeClr val="accent3"/>
                </a:solidFill>
              </a:rPr>
              <a:t>Історія розвитку </a:t>
            </a:r>
            <a:r>
              <a:rPr lang="uk-UA" sz="4000" b="1" dirty="0" smtClean="0">
                <a:ln/>
                <a:solidFill>
                  <a:schemeClr val="accent3"/>
                </a:solidFill>
              </a:rPr>
              <a:t/>
            </a:r>
            <a:br>
              <a:rPr lang="uk-UA" sz="4000" b="1" dirty="0" smtClean="0">
                <a:ln/>
                <a:solidFill>
                  <a:schemeClr val="accent3"/>
                </a:solidFill>
              </a:rPr>
            </a:br>
            <a:r>
              <a:rPr lang="uk-UA" sz="4000" b="1" dirty="0" smtClean="0">
                <a:ln/>
                <a:solidFill>
                  <a:schemeClr val="accent3"/>
                </a:solidFill>
              </a:rPr>
              <a:t>української </a:t>
            </a:r>
            <a:r>
              <a:rPr lang="uk-UA" sz="4000" b="1" dirty="0">
                <a:ln/>
                <a:solidFill>
                  <a:schemeClr val="accent3"/>
                </a:solidFill>
              </a:rPr>
              <a:t>мови до її сучасного вигляду у цікавих фактах</a:t>
            </a:r>
            <a:r>
              <a:rPr lang="ru-RU" sz="4000" b="1" dirty="0">
                <a:ln/>
                <a:solidFill>
                  <a:schemeClr val="accent3"/>
                </a:solidFill>
              </a:rPr>
              <a:t/>
            </a:r>
            <a:br>
              <a:rPr lang="ru-RU" sz="4000" b="1" dirty="0">
                <a:ln/>
                <a:solidFill>
                  <a:schemeClr val="accent3"/>
                </a:solidFill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03683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Походження</a:t>
            </a:r>
            <a:r>
              <a:rPr lang="ru-RU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5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укра</a:t>
            </a:r>
            <a:r>
              <a:rPr lang="uk-UA" sz="5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їнської</a:t>
            </a:r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мови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576" y="1506538"/>
            <a:ext cx="7277100" cy="4525963"/>
          </a:xfrm>
        </p:spPr>
        <p:txBody>
          <a:bodyPr/>
          <a:lstStyle/>
          <a:p>
            <a:pPr marL="0" indent="357188" algn="just">
              <a:buNone/>
            </a:pPr>
            <a:r>
              <a:rPr lang="ru-RU" dirty="0">
                <a:latin typeface="Comic Sans MS" panose="030F0702030302020204" pitchFamily="66" charset="0"/>
              </a:rPr>
              <a:t>Точно </a:t>
            </a:r>
            <a:r>
              <a:rPr lang="ru-RU" dirty="0" err="1">
                <a:latin typeface="Comic Sans MS" panose="030F0702030302020204" pitchFamily="66" charset="0"/>
              </a:rPr>
              <a:t>сказати</a:t>
            </a:r>
            <a:r>
              <a:rPr lang="ru-RU" dirty="0">
                <a:latin typeface="Comic Sans MS" panose="030F0702030302020204" pitchFamily="66" charset="0"/>
              </a:rPr>
              <a:t>, коли </a:t>
            </a:r>
            <a:r>
              <a:rPr lang="ru-RU" dirty="0" err="1">
                <a:latin typeface="Comic Sans MS" panose="030F0702030302020204" pitchFamily="66" charset="0"/>
              </a:rPr>
              <a:t>зародилася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мова</a:t>
            </a:r>
            <a:r>
              <a:rPr lang="ru-RU" dirty="0">
                <a:latin typeface="Comic Sans MS" panose="030F0702030302020204" pitchFamily="66" charset="0"/>
              </a:rPr>
              <a:t>, — складно, але </a:t>
            </a:r>
            <a:r>
              <a:rPr lang="ru-RU" dirty="0" err="1">
                <a:latin typeface="Comic Sans MS" panose="030F0702030302020204" pitchFamily="66" charset="0"/>
              </a:rPr>
              <a:t>відомо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що</a:t>
            </a:r>
            <a:r>
              <a:rPr lang="ru-RU" dirty="0">
                <a:latin typeface="Comic Sans MS" panose="030F0702030302020204" pitchFamily="66" charset="0"/>
              </a:rPr>
              <a:t> вона однозначно </a:t>
            </a:r>
            <a:r>
              <a:rPr lang="ru-RU" dirty="0" err="1">
                <a:latin typeface="Comic Sans MS" panose="030F0702030302020204" pitchFamily="66" charset="0"/>
              </a:rPr>
              <a:t>виникла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раніше</a:t>
            </a:r>
            <a:r>
              <a:rPr lang="ru-RU" dirty="0">
                <a:latin typeface="Comic Sans MS" panose="030F0702030302020204" pitchFamily="66" charset="0"/>
              </a:rPr>
              <a:t> за </a:t>
            </a:r>
            <a:r>
              <a:rPr lang="ru-RU" dirty="0" err="1">
                <a:latin typeface="Comic Sans MS" panose="030F0702030302020204" pitchFamily="66" charset="0"/>
              </a:rPr>
              <a:t>російську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німецьку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турецьку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тощо</a:t>
            </a:r>
            <a:r>
              <a:rPr lang="ru-RU" dirty="0">
                <a:latin typeface="Comic Sans MS" panose="030F0702030302020204" pitchFamily="66" charset="0"/>
              </a:rPr>
              <a:t>. За </a:t>
            </a:r>
            <a:r>
              <a:rPr lang="ru-RU" dirty="0" err="1">
                <a:latin typeface="Comic Sans MS" panose="030F0702030302020204" pitchFamily="66" charset="0"/>
              </a:rPr>
              <a:t>даними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вченого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Василя </a:t>
            </a:r>
            <a:r>
              <a:rPr lang="ru-RU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Кобилюха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>
                <a:latin typeface="Comic Sans MS" panose="030F0702030302020204" pitchFamily="66" charset="0"/>
              </a:rPr>
              <a:t>наша </a:t>
            </a:r>
            <a:r>
              <a:rPr lang="ru-RU" dirty="0" err="1">
                <a:latin typeface="Comic Sans MS" panose="030F0702030302020204" pitchFamily="66" charset="0"/>
              </a:rPr>
              <a:t>мова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сформувалася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ще</a:t>
            </a:r>
            <a:r>
              <a:rPr lang="ru-RU" dirty="0">
                <a:latin typeface="Comic Sans MS" panose="030F0702030302020204" pitchFamily="66" charset="0"/>
              </a:rPr>
              <a:t> в Х-IV </a:t>
            </a:r>
            <a:r>
              <a:rPr lang="ru-RU" dirty="0" err="1">
                <a:latin typeface="Comic Sans MS" panose="030F0702030302020204" pitchFamily="66" charset="0"/>
              </a:rPr>
              <a:t>тисячоліттях</a:t>
            </a:r>
            <a:r>
              <a:rPr lang="ru-RU" dirty="0">
                <a:latin typeface="Comic Sans MS" panose="030F0702030302020204" pitchFamily="66" charset="0"/>
              </a:rPr>
              <a:t> до </a:t>
            </a:r>
            <a:r>
              <a:rPr lang="ru-RU" dirty="0" err="1">
                <a:latin typeface="Comic Sans MS" panose="030F0702030302020204" pitchFamily="66" charset="0"/>
              </a:rPr>
              <a:t>нашої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ери</a:t>
            </a:r>
            <a:r>
              <a:rPr lang="ru-RU" dirty="0">
                <a:latin typeface="Comic Sans MS" panose="030F0702030302020204" pitchFamily="66" charset="0"/>
              </a:rPr>
              <a:t> і походить вона </a:t>
            </a:r>
            <a:r>
              <a:rPr lang="ru-RU" dirty="0" err="1">
                <a:latin typeface="Comic Sans MS" panose="030F0702030302020204" pitchFamily="66" charset="0"/>
              </a:rPr>
              <a:t>зі</a:t>
            </a:r>
            <a:r>
              <a:rPr lang="ru-RU" dirty="0">
                <a:latin typeface="Comic Sans MS" panose="030F0702030302020204" pitchFamily="66" charset="0"/>
              </a:rPr>
              <a:t> санскриту.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267887"/>
              </p:ext>
            </p:extLst>
          </p:nvPr>
        </p:nvGraphicFramePr>
        <p:xfrm>
          <a:off x="7843838" y="1581151"/>
          <a:ext cx="4233862" cy="4568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6931"/>
                <a:gridCol w="2116931"/>
              </a:tblGrid>
              <a:tr h="91376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Українська мова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Санскрит (3.5</a:t>
                      </a:r>
                      <a:r>
                        <a:rPr lang="uk-UA" baseline="0" dirty="0" smtClean="0"/>
                        <a:t> тис років до н.е.)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Кохати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err="1" smtClean="0"/>
                        <a:t>Гохаті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Базікати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Базіка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Тягар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Вага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Отаман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Отаман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Світлий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Руса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Худоба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err="1" smtClean="0"/>
                        <a:t>Гудоба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5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Кінь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Кінь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42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497171" cy="1143000"/>
          </a:xfrm>
        </p:spPr>
        <p:txBody>
          <a:bodyPr>
            <a:normAutofit/>
          </a:bodyPr>
          <a:lstStyle/>
          <a:p>
            <a:r>
              <a:rPr lang="uk-UA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Перші слова</a:t>
            </a:r>
            <a:endParaRPr lang="ru-RU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8425218" cy="4459405"/>
          </a:xfrm>
        </p:spPr>
        <p:txBody>
          <a:bodyPr/>
          <a:lstStyle/>
          <a:p>
            <a:pPr marL="0" indent="357188" algn="just">
              <a:buNone/>
            </a:pPr>
            <a:r>
              <a:rPr lang="ru-RU" dirty="0">
                <a:latin typeface="Comic Sans MS" panose="030F0702030302020204" pitchFamily="66" charset="0"/>
              </a:rPr>
              <a:t>До </a:t>
            </a:r>
            <a:r>
              <a:rPr lang="ru-RU" dirty="0" err="1">
                <a:latin typeface="Comic Sans MS" panose="030F0702030302020204" pitchFamily="66" charset="0"/>
              </a:rPr>
              <a:t>речі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перші</a:t>
            </a:r>
            <a:r>
              <a:rPr lang="ru-RU" dirty="0">
                <a:latin typeface="Comic Sans MS" panose="030F0702030302020204" pitchFamily="66" charset="0"/>
              </a:rPr>
              <a:t> слова з 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були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записані</a:t>
            </a:r>
            <a:r>
              <a:rPr lang="ru-RU" dirty="0">
                <a:latin typeface="Comic Sans MS" panose="030F0702030302020204" pitchFamily="66" charset="0"/>
              </a:rPr>
              <a:t> в 448 р. </a:t>
            </a:r>
            <a:r>
              <a:rPr lang="ru-RU" dirty="0" err="1">
                <a:latin typeface="Comic Sans MS" panose="030F0702030302020204" pitchFamily="66" charset="0"/>
              </a:rPr>
              <a:t>н.е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  <a:r>
              <a:rPr lang="ru-RU" dirty="0" err="1">
                <a:latin typeface="Comic Sans MS" panose="030F0702030302020204" pitchFamily="66" charset="0"/>
              </a:rPr>
              <a:t>Тоді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візантійський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історик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Пріск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Панікійський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перебував</a:t>
            </a:r>
            <a:r>
              <a:rPr lang="ru-RU" dirty="0">
                <a:latin typeface="Comic Sans MS" panose="030F0702030302020204" pitchFamily="66" charset="0"/>
              </a:rPr>
              <a:t> на </a:t>
            </a:r>
            <a:r>
              <a:rPr lang="ru-RU" dirty="0" err="1">
                <a:latin typeface="Comic Sans MS" panose="030F0702030302020204" pitchFamily="66" charset="0"/>
              </a:rPr>
              <a:t>території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сучасної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України</a:t>
            </a:r>
            <a:r>
              <a:rPr lang="ru-RU" dirty="0">
                <a:latin typeface="Comic Sans MS" panose="030F0702030302020204" pitchFamily="66" charset="0"/>
              </a:rPr>
              <a:t> в </a:t>
            </a:r>
            <a:r>
              <a:rPr lang="ru-RU" dirty="0" err="1">
                <a:latin typeface="Comic Sans MS" panose="030F0702030302020204" pitchFamily="66" charset="0"/>
              </a:rPr>
              <a:t>таборі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володаря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Аттіли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який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згодом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розгромив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Римську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імперію</a:t>
            </a:r>
            <a:r>
              <a:rPr lang="ru-RU" dirty="0">
                <a:latin typeface="Comic Sans MS" panose="030F0702030302020204" pitchFamily="66" charset="0"/>
              </a:rPr>
              <a:t>, і записав слова </a:t>
            </a:r>
            <a:r>
              <a:rPr lang="ru-RU" b="1" dirty="0">
                <a:latin typeface="Comic Sans MS" panose="030F0702030302020204" pitchFamily="66" charset="0"/>
              </a:rPr>
              <a:t>«мед» </a:t>
            </a:r>
            <a:r>
              <a:rPr lang="ru-RU" dirty="0">
                <a:latin typeface="Comic Sans MS" panose="030F0702030302020204" pitchFamily="66" charset="0"/>
              </a:rPr>
              <a:t>і </a:t>
            </a:r>
            <a:r>
              <a:rPr lang="ru-RU" b="1" dirty="0">
                <a:latin typeface="Comic Sans MS" panose="030F0702030302020204" pitchFamily="66" charset="0"/>
              </a:rPr>
              <a:t>«</a:t>
            </a:r>
            <a:r>
              <a:rPr lang="ru-RU" b="1" dirty="0" err="1">
                <a:latin typeface="Comic Sans MS" panose="030F0702030302020204" pitchFamily="66" charset="0"/>
              </a:rPr>
              <a:t>страва</a:t>
            </a:r>
            <a:r>
              <a:rPr lang="ru-RU" b="1" dirty="0" smtClean="0">
                <a:latin typeface="Comic Sans MS" panose="030F0702030302020204" pitchFamily="66" charset="0"/>
              </a:rPr>
              <a:t>»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0938" y1="20885" x2="10938" y2="20885"/>
                        <a14:foregroundMark x1="9688" y1="21239" x2="9688" y2="21239"/>
                        <a14:foregroundMark x1="11250" y1="18761" x2="11250" y2="18761"/>
                        <a14:foregroundMark x1="9688" y1="19469" x2="9688" y2="19469"/>
                        <a14:foregroundMark x1="8906" y1="53097" x2="8906" y2="53097"/>
                        <a14:foregroundMark x1="10781" y1="49912" x2="10781" y2="49912"/>
                        <a14:foregroundMark x1="8281" y1="77699" x2="8281" y2="77699"/>
                        <a14:foregroundMark x1="6719" y1="83009" x2="6719" y2="83009"/>
                        <a14:foregroundMark x1="15937" y1="81593" x2="15937" y2="81593"/>
                        <a14:foregroundMark x1="3125" y1="73805" x2="3125" y2="73805"/>
                        <a14:foregroundMark x1="5156" y1="73097" x2="5156" y2="73097"/>
                        <a14:foregroundMark x1="5625" y1="71858" x2="5625" y2="71858"/>
                        <a14:foregroundMark x1="12344" y1="80885" x2="12344" y2="80885"/>
                        <a14:foregroundMark x1="7813" y1="86195" x2="7813" y2="86195"/>
                        <a14:foregroundMark x1="14375" y1="91858" x2="14375" y2="91858"/>
                        <a14:foregroundMark x1="19531" y1="92920" x2="19531" y2="92920"/>
                        <a14:foregroundMark x1="27031" y1="92035" x2="27031" y2="92035"/>
                        <a14:foregroundMark x1="13594" y1="95929" x2="13594" y2="95929"/>
                        <a14:foregroundMark x1="23750" y1="94690" x2="23750" y2="94690"/>
                        <a14:foregroundMark x1="23750" y1="90265" x2="23750" y2="90265"/>
                        <a14:foregroundMark x1="81094" y1="86195" x2="81094" y2="86195"/>
                        <a14:foregroundMark x1="81406" y1="76814" x2="81406" y2="76814"/>
                        <a14:foregroundMark x1="82656" y1="74867" x2="82656" y2="74867"/>
                        <a14:foregroundMark x1="78594" y1="73274" x2="78594" y2="73274"/>
                        <a14:foregroundMark x1="81406" y1="7965" x2="81406" y2="7965"/>
                        <a14:foregroundMark x1="88906" y1="5841" x2="88906" y2="5841"/>
                        <a14:foregroundMark x1="94844" y1="5841" x2="94844" y2="5841"/>
                        <a14:foregroundMark x1="73594" y1="7965" x2="73594" y2="7965"/>
                        <a14:foregroundMark x1="67656" y1="10088" x2="67656" y2="10088"/>
                        <a14:foregroundMark x1="62969" y1="10442" x2="62969" y2="10442"/>
                        <a14:foregroundMark x1="60469" y1="10619" x2="60469" y2="10619"/>
                        <a14:foregroundMark x1="77031" y1="9204" x2="77031" y2="9204"/>
                        <a14:foregroundMark x1="81719" y1="7965" x2="81719" y2="7965"/>
                        <a14:foregroundMark x1="88906" y1="7434" x2="88906" y2="7434"/>
                        <a14:foregroundMark x1="85313" y1="6549" x2="85313" y2="6549"/>
                        <a14:foregroundMark x1="90469" y1="6903" x2="90469" y2="6903"/>
                        <a14:foregroundMark x1="92969" y1="6549" x2="92969" y2="6549"/>
                        <a14:foregroundMark x1="96406" y1="4779" x2="96406" y2="4779"/>
                        <a14:foregroundMark x1="34531" y1="5133" x2="34531" y2="5133"/>
                        <a14:foregroundMark x1="33594" y1="4602" x2="33594" y2="4602"/>
                        <a14:foregroundMark x1="30625" y1="9204" x2="30625" y2="9204"/>
                        <a14:foregroundMark x1="30000" y1="8850" x2="30000" y2="8850"/>
                        <a14:foregroundMark x1="28594" y1="12743" x2="28594" y2="12743"/>
                        <a14:foregroundMark x1="31563" y1="6903" x2="31563" y2="6903"/>
                        <a14:foregroundMark x1="10938" y1="92035" x2="10938" y2="92035"/>
                        <a14:foregroundMark x1="15937" y1="94867" x2="15937" y2="94867"/>
                        <a14:foregroundMark x1="1563" y1="90088" x2="1563" y2="90088"/>
                        <a14:foregroundMark x1="7656" y1="39115" x2="7656" y2="391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06771" y="448488"/>
            <a:ext cx="2799222" cy="2471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462" r="100000">
                        <a14:foregroundMark x1="59385" y1="53545" x2="59385" y2="53545"/>
                        <a14:foregroundMark x1="51385" y1="80440" x2="51385" y2="80440"/>
                        <a14:foregroundMark x1="58615" y1="64548" x2="58615" y2="64548"/>
                        <a14:foregroundMark x1="81538" y1="74817" x2="81538" y2="74817"/>
                        <a14:foregroundMark x1="85538" y1="70171" x2="85538" y2="70171"/>
                        <a14:foregroundMark x1="76308" y1="78484" x2="76308" y2="78484"/>
                        <a14:foregroundMark x1="69846" y1="83619" x2="69846" y2="83619"/>
                        <a14:foregroundMark x1="56154" y1="83619" x2="56154" y2="83619"/>
                        <a14:foregroundMark x1="48923" y1="89487" x2="48923" y2="89487"/>
                        <a14:foregroundMark x1="42462" y1="86797" x2="42462" y2="86797"/>
                        <a14:foregroundMark x1="34462" y1="80440" x2="34462" y2="80440"/>
                        <a14:foregroundMark x1="34462" y1="70905" x2="34462" y2="70905"/>
                        <a14:foregroundMark x1="51385" y1="61369" x2="51385" y2="61369"/>
                        <a14:foregroundMark x1="65077" y1="60636" x2="65077" y2="60636"/>
                        <a14:foregroundMark x1="76308" y1="59413" x2="76308" y2="59413"/>
                        <a14:foregroundMark x1="78615" y1="52323" x2="78615" y2="52323"/>
                        <a14:foregroundMark x1="55846" y1="37164" x2="55846" y2="37164"/>
                        <a14:foregroundMark x1="80308" y1="78484" x2="80308" y2="78484"/>
                        <a14:foregroundMark x1="55846" y1="81663" x2="55846" y2="81663"/>
                        <a14:foregroundMark x1="55385" y1="88753" x2="55385" y2="88753"/>
                        <a14:foregroundMark x1="58154" y1="91932" x2="58154" y2="91932"/>
                        <a14:foregroundMark x1="63385" y1="89976" x2="63385" y2="89976"/>
                        <a14:foregroundMark x1="65385" y1="85575" x2="65385" y2="85575"/>
                        <a14:foregroundMark x1="34923" y1="89487" x2="34923" y2="89487"/>
                        <a14:foregroundMark x1="31692" y1="83619" x2="31692" y2="83619"/>
                        <a14:foregroundMark x1="28000" y1="80440" x2="28000" y2="80440"/>
                        <a14:foregroundMark x1="37692" y1="74083" x2="37692" y2="74083"/>
                        <a14:foregroundMark x1="40462" y1="77995" x2="40462" y2="77995"/>
                        <a14:foregroundMark x1="42154" y1="79951" x2="42154" y2="79951"/>
                        <a14:foregroundMark x1="45385" y1="79951" x2="45385" y2="79951"/>
                        <a14:foregroundMark x1="56154" y1="79218" x2="56154" y2="79218"/>
                        <a14:foregroundMark x1="61077" y1="80440" x2="61077" y2="80440"/>
                        <a14:foregroundMark x1="65077" y1="80440" x2="65077" y2="80440"/>
                        <a14:foregroundMark x1="69077" y1="79218" x2="69077" y2="79218"/>
                        <a14:foregroundMark x1="71077" y1="75306" x2="71077" y2="75306"/>
                        <a14:foregroundMark x1="51692" y1="89487" x2="51692" y2="89487"/>
                        <a14:foregroundMark x1="52154" y1="90709" x2="52154" y2="90709"/>
                        <a14:foregroundMark x1="45692" y1="89487" x2="45692" y2="89487"/>
                        <a14:foregroundMark x1="40923" y1="84841" x2="40923" y2="84841"/>
                        <a14:foregroundMark x1="33231" y1="83619" x2="33231" y2="83619"/>
                        <a14:foregroundMark x1="27231" y1="84352" x2="27231" y2="84352"/>
                        <a14:foregroundMark x1="26462" y1="84352" x2="26462" y2="84352"/>
                        <a14:foregroundMark x1="36923" y1="88264" x2="36923" y2="88264"/>
                        <a14:foregroundMark x1="31692" y1="73350" x2="31692" y2="73350"/>
                        <a14:foregroundMark x1="80769" y1="66504" x2="80769" y2="66504"/>
                        <a14:foregroundMark x1="83846" y1="60147" x2="83846" y2="60147"/>
                        <a14:foregroundMark x1="93538" y1="61369" x2="93538" y2="61369"/>
                        <a14:foregroundMark x1="95231" y1="65037" x2="95231" y2="65037"/>
                        <a14:foregroundMark x1="94000" y1="74817" x2="94000" y2="74817"/>
                        <a14:foregroundMark x1="89538" y1="77995" x2="89538" y2="77995"/>
                        <a14:foregroundMark x1="88000" y1="80440" x2="88000" y2="80440"/>
                        <a14:foregroundMark x1="83846" y1="83130" x2="83846" y2="83130"/>
                        <a14:foregroundMark x1="81538" y1="84841" x2="81538" y2="84841"/>
                        <a14:foregroundMark x1="75538" y1="86308" x2="75538" y2="86308"/>
                        <a14:foregroundMark x1="74615" y1="86308" x2="74615" y2="86308"/>
                        <a14:foregroundMark x1="69385" y1="87531" x2="69385" y2="87531"/>
                        <a14:foregroundMark x1="69077" y1="89487" x2="69077" y2="89487"/>
                        <a14:foregroundMark x1="61077" y1="88753" x2="61077" y2="88753"/>
                        <a14:foregroundMark x1="40462" y1="89487" x2="40462" y2="89487"/>
                        <a14:foregroundMark x1="34000" y1="86797" x2="34000" y2="86797"/>
                        <a14:foregroundMark x1="50923" y1="83130" x2="50923" y2="83130"/>
                        <a14:foregroundMark x1="51692" y1="62592" x2="51692" y2="62592"/>
                        <a14:foregroundMark x1="48615" y1="61858" x2="48615" y2="61858"/>
                        <a14:foregroundMark x1="48923" y1="56968" x2="48923" y2="56968"/>
                        <a14:foregroundMark x1="64615" y1="62592" x2="64615" y2="62592"/>
                        <a14:foregroundMark x1="64615" y1="86797" x2="64615" y2="86797"/>
                        <a14:foregroundMark x1="30154" y1="66504" x2="30154" y2="66504"/>
                        <a14:foregroundMark x1="31692" y1="68215" x2="31692" y2="68215"/>
                        <a14:foregroundMark x1="50000" y1="76528" x2="50000" y2="76528"/>
                        <a14:foregroundMark x1="58923" y1="77017" x2="58923" y2="77017"/>
                        <a14:foregroundMark x1="62308" y1="76284" x2="62308" y2="76284"/>
                        <a14:foregroundMark x1="64923" y1="76039" x2="64923" y2="76039"/>
                        <a14:foregroundMark x1="52308" y1="77017" x2="52308" y2="77017"/>
                        <a14:foregroundMark x1="47692" y1="75795" x2="47692" y2="75795"/>
                        <a14:foregroundMark x1="44308" y1="75061" x2="44308" y2="75061"/>
                        <a14:foregroundMark x1="42615" y1="75061" x2="42615" y2="75061"/>
                        <a14:foregroundMark x1="39846" y1="74083" x2="39846" y2="74083"/>
                        <a14:foregroundMark x1="46769" y1="88509" x2="46769" y2="88509"/>
                        <a14:foregroundMark x1="44923" y1="88509" x2="44923" y2="88509"/>
                        <a14:foregroundMark x1="37538" y1="86553" x2="37538" y2="86553"/>
                        <a14:foregroundMark x1="26000" y1="19315" x2="26000" y2="19315"/>
                        <a14:foregroundMark x1="21385" y1="28117" x2="21385" y2="28117"/>
                        <a14:foregroundMark x1="23385" y1="33496" x2="23385" y2="33496"/>
                        <a14:foregroundMark x1="21538" y1="35452" x2="21538" y2="35452"/>
                        <a14:foregroundMark x1="22615" y1="39364" x2="22615" y2="39364"/>
                        <a14:foregroundMark x1="23692" y1="45232" x2="23692" y2="45232"/>
                        <a14:foregroundMark x1="24923" y1="50856" x2="24923" y2="50856"/>
                        <a14:foregroundMark x1="30615" y1="15892" x2="30615" y2="15892"/>
                        <a14:foregroundMark x1="41692" y1="11980" x2="41692" y2="11980"/>
                        <a14:foregroundMark x1="56154" y1="10513" x2="56154" y2="10513"/>
                        <a14:foregroundMark x1="62154" y1="10513" x2="62154" y2="10513"/>
                        <a14:foregroundMark x1="66462" y1="12225" x2="66462" y2="12225"/>
                        <a14:foregroundMark x1="68154" y1="12714" x2="68154" y2="12714"/>
                        <a14:foregroundMark x1="72769" y1="14181" x2="72769" y2="14181"/>
                        <a14:foregroundMark x1="77385" y1="15403" x2="77385" y2="15403"/>
                        <a14:foregroundMark x1="83385" y1="10513" x2="84000" y2="10269"/>
                        <a14:foregroundMark x1="92462" y1="3178" x2="92462" y2="3178"/>
                        <a14:foregroundMark x1="98154" y1="2200" x2="98154" y2="2200"/>
                        <a14:foregroundMark x1="97077" y1="9535" x2="97077" y2="9535"/>
                        <a14:foregroundMark x1="89692" y1="13936" x2="89692" y2="13936"/>
                        <a14:foregroundMark x1="88769" y1="15159" x2="88769" y2="15159"/>
                        <a14:foregroundMark x1="99077" y1="9535" x2="99077" y2="9535"/>
                        <a14:foregroundMark x1="84923" y1="18093" x2="84923" y2="18093"/>
                        <a14:foregroundMark x1="84308" y1="19560" x2="84308" y2="19560"/>
                        <a14:foregroundMark x1="83538" y1="19804" x2="83538" y2="19804"/>
                        <a14:foregroundMark x1="78308" y1="26406" x2="78308" y2="26406"/>
                        <a14:foregroundMark x1="86769" y1="35697" x2="86769" y2="35697"/>
                        <a14:foregroundMark x1="86154" y1="41320" x2="86154" y2="41320"/>
                        <a14:foregroundMark x1="74769" y1="44499" x2="74769" y2="44499"/>
                        <a14:foregroundMark x1="73385" y1="49144" x2="73385" y2="49144"/>
                        <a14:foregroundMark x1="71231" y1="56479" x2="71231" y2="56479"/>
                        <a14:foregroundMark x1="66923" y1="50856" x2="66923" y2="50856"/>
                        <a14:foregroundMark x1="63231" y1="54034" x2="63231" y2="54034"/>
                        <a14:foregroundMark x1="56308" y1="56479" x2="56308" y2="56479"/>
                        <a14:foregroundMark x1="51692" y1="52323" x2="51692" y2="52323"/>
                        <a14:foregroundMark x1="84923" y1="46210" x2="84923" y2="46210"/>
                        <a14:foregroundMark x1="83538" y1="50122" x2="83538" y2="50122"/>
                        <a14:foregroundMark x1="82462" y1="54034" x2="82462" y2="54034"/>
                        <a14:foregroundMark x1="84308" y1="48166" x2="84308" y2="48166"/>
                        <a14:foregroundMark x1="80923" y1="57702" x2="80923" y2="57702"/>
                        <a14:foregroundMark x1="79538" y1="60636" x2="79538" y2="60636"/>
                        <a14:foregroundMark x1="77538" y1="64792" x2="77538" y2="64792"/>
                        <a14:foregroundMark x1="59538" y1="81418" x2="59538" y2="81418"/>
                        <a14:foregroundMark x1="59231" y1="85086" x2="59231" y2="85086"/>
                        <a14:foregroundMark x1="31692" y1="85086" x2="31692" y2="85086"/>
                        <a14:foregroundMark x1="72769" y1="83374" x2="72769" y2="83374"/>
                        <a14:foregroundMark x1="64615" y1="88509" x2="64615" y2="88509"/>
                        <a14:foregroundMark x1="77692" y1="85330" x2="77692" y2="85330"/>
                        <a14:foregroundMark x1="86923" y1="52812" x2="86923" y2="52812"/>
                        <a14:foregroundMark x1="89538" y1="55257" x2="89538" y2="55257"/>
                        <a14:foregroundMark x1="92154" y1="56724" x2="92154" y2="56724"/>
                        <a14:foregroundMark x1="6308" y1="75550" x2="6308" y2="75550"/>
                        <a14:foregroundMark x1="5538" y1="80196" x2="5538" y2="80196"/>
                        <a14:foregroundMark x1="86923" y1="70905" x2="86923" y2="70905"/>
                        <a14:foregroundMark x1="92000" y1="68949" x2="92000" y2="68949"/>
                        <a14:foregroundMark x1="81231" y1="89976" x2="81231" y2="89976"/>
                        <a14:foregroundMark x1="76769" y1="91443" x2="76769" y2="91443"/>
                        <a14:backgroundMark x1="98923" y1="1467" x2="98923" y2="1467"/>
                        <a14:backgroundMark x1="9231" y1="99022" x2="9231" y2="99022"/>
                        <a14:backgroundMark x1="15692" y1="97066" x2="15692" y2="97066"/>
                        <a14:backgroundMark x1="18462" y1="98044" x2="18462" y2="98044"/>
                        <a14:backgroundMark x1="22154" y1="98533" x2="22154" y2="98533"/>
                        <a14:backgroundMark x1="25846" y1="97311" x2="25846" y2="97311"/>
                        <a14:backgroundMark x1="28923" y1="98533" x2="28923" y2="98533"/>
                        <a14:backgroundMark x1="30769" y1="98778" x2="30769" y2="98778"/>
                        <a14:backgroundMark x1="32769" y1="98778" x2="32769" y2="98778"/>
                        <a14:backgroundMark x1="34769" y1="99022" x2="34769" y2="99022"/>
                        <a14:backgroundMark x1="36769" y1="98778" x2="36769" y2="98778"/>
                        <a14:backgroundMark x1="38154" y1="99022" x2="38154" y2="99022"/>
                        <a14:backgroundMark x1="71231" y1="98778" x2="71231" y2="98778"/>
                        <a14:backgroundMark x1="67692" y1="98778" x2="67692" y2="98778"/>
                        <a14:backgroundMark x1="64308" y1="98778" x2="64308" y2="98778"/>
                        <a14:backgroundMark x1="60615" y1="98778" x2="60615" y2="987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15961" y="4239151"/>
            <a:ext cx="4161985" cy="261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5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Історія назви української мови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57188" algn="just">
              <a:buNone/>
            </a:pPr>
            <a:r>
              <a:rPr lang="ru-RU" dirty="0"/>
              <a:t> </a:t>
            </a:r>
            <a:r>
              <a:rPr lang="ru-RU" dirty="0" err="1">
                <a:latin typeface="Comic Sans MS" panose="030F0702030302020204" pitchFamily="66" charset="0"/>
              </a:rPr>
              <a:t>Українську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мову</a:t>
            </a:r>
            <a:r>
              <a:rPr lang="ru-RU" dirty="0">
                <a:latin typeface="Comic Sans MS" panose="030F0702030302020204" pitchFamily="66" charset="0"/>
              </a:rPr>
              <a:t> в </a:t>
            </a:r>
            <a:r>
              <a:rPr lang="ru-RU" dirty="0" err="1">
                <a:latin typeface="Comic Sans MS" panose="030F0702030302020204" pitchFamily="66" charset="0"/>
              </a:rPr>
              <a:t>різні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історичні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періоди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називали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по-різному</a:t>
            </a:r>
            <a:r>
              <a:rPr lang="ru-RU" dirty="0">
                <a:latin typeface="Comic Sans MS" panose="030F0702030302020204" pitchFamily="66" charset="0"/>
              </a:rPr>
              <a:t>: </a:t>
            </a:r>
            <a:r>
              <a:rPr lang="ru-RU" dirty="0" err="1">
                <a:latin typeface="Comic Sans MS" panose="030F0702030302020204" pitchFamily="66" charset="0"/>
              </a:rPr>
              <a:t>про́ста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руська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русинська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козацька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тощо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  <a:r>
              <a:rPr lang="ru-RU" dirty="0" err="1">
                <a:latin typeface="Comic Sans MS" panose="030F0702030302020204" pitchFamily="66" charset="0"/>
              </a:rPr>
              <a:t>Історично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найуживанішою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назвою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до </a:t>
            </a:r>
            <a:r>
              <a:rPr lang="ru-RU" dirty="0" err="1">
                <a:latin typeface="Comic Sans MS" panose="030F0702030302020204" pitchFamily="66" charset="0"/>
              </a:rPr>
              <a:t>середини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en-US" dirty="0">
                <a:latin typeface="Comic Sans MS" panose="030F0702030302020204" pitchFamily="66" charset="0"/>
              </a:rPr>
              <a:t>XIX </a:t>
            </a:r>
            <a:r>
              <a:rPr lang="ru-RU" dirty="0">
                <a:latin typeface="Comic Sans MS" panose="030F0702030302020204" pitchFamily="66" charset="0"/>
              </a:rPr>
              <a:t>ст. </a:t>
            </a:r>
            <a:r>
              <a:rPr lang="ru-RU" dirty="0" err="1">
                <a:latin typeface="Comic Sans MS" panose="030F0702030302020204" pitchFamily="66" charset="0"/>
              </a:rPr>
              <a:t>була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назва</a:t>
            </a:r>
            <a:r>
              <a:rPr lang="ru-RU" dirty="0">
                <a:latin typeface="Comic Sans MS" panose="030F0702030302020204" pitchFamily="66" charset="0"/>
              </a:rPr>
              <a:t> “</a:t>
            </a:r>
            <a:r>
              <a:rPr lang="ru-RU" dirty="0" err="1">
                <a:latin typeface="Comic Sans MS" panose="030F0702030302020204" pitchFamily="66" charset="0"/>
              </a:rPr>
              <a:t>руська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мова</a:t>
            </a:r>
            <a:r>
              <a:rPr lang="ru-RU" dirty="0">
                <a:latin typeface="Comic Sans MS" panose="030F0702030302020204" pitchFamily="66" charset="0"/>
              </a:rPr>
              <a:t>”.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945">
            <a:off x="9709388" y="3951890"/>
            <a:ext cx="1872837" cy="26707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93397">
            <a:off x="8042900" y="3951476"/>
            <a:ext cx="1865624" cy="26715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9024" y="4016945"/>
            <a:ext cx="1794988" cy="25405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64912">
            <a:off x="4929079" y="3958239"/>
            <a:ext cx="1768859" cy="257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5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46051"/>
            <a:ext cx="10972800" cy="1143000"/>
          </a:xfrm>
        </p:spPr>
        <p:txBody>
          <a:bodyPr>
            <a:normAutofit/>
          </a:bodyPr>
          <a:lstStyle/>
          <a:p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Перший український «Буквар»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2100" y="1289051"/>
            <a:ext cx="6210300" cy="4886325"/>
          </a:xfrm>
        </p:spPr>
        <p:txBody>
          <a:bodyPr>
            <a:normAutofit lnSpcReduction="10000"/>
          </a:bodyPr>
          <a:lstStyle/>
          <a:p>
            <a:pPr marL="0" indent="357188" algn="just" fontAlgn="base">
              <a:buNone/>
            </a:pPr>
            <a:r>
              <a:rPr lang="ru-RU" dirty="0" smtClean="0">
                <a:latin typeface="Comic Sans MS" panose="030F0702030302020204" pitchFamily="66" charset="0"/>
              </a:rPr>
              <a:t>Перший </a:t>
            </a:r>
            <a:r>
              <a:rPr lang="ru-RU" dirty="0" err="1">
                <a:latin typeface="Comic Sans MS" panose="030F0702030302020204" pitchFamily="66" charset="0"/>
              </a:rPr>
              <a:t>український</a:t>
            </a:r>
            <a:r>
              <a:rPr lang="ru-RU" dirty="0">
                <a:latin typeface="Comic Sans MS" panose="030F0702030302020204" pitchFamily="66" charset="0"/>
              </a:rPr>
              <a:t> «</a:t>
            </a:r>
            <a:r>
              <a:rPr lang="ru-RU" dirty="0" err="1">
                <a:latin typeface="Comic Sans MS" panose="030F0702030302020204" pitchFamily="66" charset="0"/>
              </a:rPr>
              <a:t>Буквар</a:t>
            </a:r>
            <a:r>
              <a:rPr lang="ru-RU" dirty="0">
                <a:latin typeface="Comic Sans MS" panose="030F0702030302020204" pitchFamily="66" charset="0"/>
              </a:rPr>
              <a:t>» </a:t>
            </a:r>
            <a:r>
              <a:rPr lang="ru-RU" dirty="0" err="1">
                <a:latin typeface="Comic Sans MS" panose="030F0702030302020204" pitchFamily="66" charset="0"/>
              </a:rPr>
              <a:t>видав</a:t>
            </a:r>
            <a:r>
              <a:rPr lang="ru-RU" dirty="0">
                <a:latin typeface="Comic Sans MS" panose="030F0702030302020204" pitchFamily="66" charset="0"/>
              </a:rPr>
              <a:t> у 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1574 </a:t>
            </a:r>
            <a:r>
              <a:rPr lang="ru-RU" dirty="0">
                <a:latin typeface="Comic Sans MS" panose="030F0702030302020204" pitchFamily="66" charset="0"/>
              </a:rPr>
              <a:t>року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>
                <a:latin typeface="Comic Sans MS" panose="030F0702030302020204" pitchFamily="66" charset="0"/>
              </a:rPr>
              <a:t>у </a:t>
            </a:r>
            <a:r>
              <a:rPr lang="ru-RU" dirty="0" err="1">
                <a:latin typeface="Comic Sans MS" panose="030F0702030302020204" pitchFamily="66" charset="0"/>
              </a:rPr>
              <a:t>Львові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першодрукар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Іван</a:t>
            </a:r>
            <a:r>
              <a:rPr lang="ru-RU" dirty="0">
                <a:latin typeface="Comic Sans MS" panose="030F0702030302020204" pitchFamily="66" charset="0"/>
              </a:rPr>
              <a:t> Федоров. До наших </a:t>
            </a:r>
            <a:r>
              <a:rPr lang="ru-RU" dirty="0" err="1">
                <a:latin typeface="Comic Sans MS" panose="030F0702030302020204" pitchFamily="66" charset="0"/>
              </a:rPr>
              <a:t>часів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дійшов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лише</a:t>
            </a:r>
            <a:r>
              <a:rPr lang="ru-RU" dirty="0">
                <a:latin typeface="Comic Sans MS" panose="030F0702030302020204" pitchFamily="66" charset="0"/>
              </a:rPr>
              <a:t> один </a:t>
            </a:r>
            <a:r>
              <a:rPr lang="ru-RU" dirty="0" err="1">
                <a:latin typeface="Comic Sans MS" panose="030F0702030302020204" pitchFamily="66" charset="0"/>
              </a:rPr>
              <a:t>примірник</a:t>
            </a:r>
            <a:r>
              <a:rPr lang="ru-RU" dirty="0">
                <a:latin typeface="Comic Sans MS" panose="030F0702030302020204" pitchFamily="66" charset="0"/>
              </a:rPr>
              <a:t> книги, </a:t>
            </a:r>
            <a:r>
              <a:rPr lang="ru-RU" dirty="0" err="1">
                <a:latin typeface="Comic Sans MS" panose="030F0702030302020204" pitchFamily="66" charset="0"/>
              </a:rPr>
              <a:t>який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було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знайдено</a:t>
            </a:r>
            <a:r>
              <a:rPr lang="ru-RU" dirty="0">
                <a:latin typeface="Comic Sans MS" panose="030F0702030302020204" pitchFamily="66" charset="0"/>
              </a:rPr>
              <a:t> 1927-го в </a:t>
            </a:r>
            <a:r>
              <a:rPr lang="ru-RU" dirty="0" err="1">
                <a:latin typeface="Comic Sans MS" panose="030F0702030302020204" pitchFamily="66" charset="0"/>
              </a:rPr>
              <a:t>Римі</a:t>
            </a:r>
            <a:r>
              <a:rPr lang="ru-RU" dirty="0">
                <a:latin typeface="Comic Sans MS" panose="030F0702030302020204" pitchFamily="66" charset="0"/>
              </a:rPr>
              <a:t>. Зараз </a:t>
            </a:r>
            <a:r>
              <a:rPr lang="ru-RU" dirty="0" err="1">
                <a:latin typeface="Comic Sans MS" panose="030F0702030302020204" pitchFamily="66" charset="0"/>
              </a:rPr>
              <a:t>стародрук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зберігається</a:t>
            </a:r>
            <a:r>
              <a:rPr lang="ru-RU" dirty="0">
                <a:latin typeface="Comic Sans MS" panose="030F0702030302020204" pitchFamily="66" charset="0"/>
              </a:rPr>
              <a:t> в </a:t>
            </a:r>
            <a:r>
              <a:rPr lang="ru-RU" dirty="0" err="1">
                <a:latin typeface="Comic Sans MS" panose="030F0702030302020204" pitchFamily="66" charset="0"/>
              </a:rPr>
              <a:t>бібліотеці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Гарвардського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університету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-1" r="1265"/>
          <a:stretch/>
        </p:blipFill>
        <p:spPr>
          <a:xfrm rot="21331575">
            <a:off x="390491" y="1466561"/>
            <a:ext cx="4618042" cy="3790146"/>
          </a:xfrm>
          <a:prstGeom prst="rect">
            <a:avLst/>
          </a:prstGeom>
        </p:spPr>
      </p:pic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03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1346"/>
            <a:ext cx="10972800" cy="1143000"/>
          </a:xfrm>
        </p:spPr>
        <p:txBody>
          <a:bodyPr>
            <a:normAutofit/>
          </a:bodyPr>
          <a:lstStyle/>
          <a:p>
            <a:r>
              <a:rPr lang="uk-UA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Нищення української мови</a:t>
            </a:r>
            <a:endParaRPr lang="ru-RU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>
            <a:normAutofit lnSpcReduction="10000"/>
          </a:bodyPr>
          <a:lstStyle/>
          <a:p>
            <a:pPr marL="0" indent="357188" algn="just">
              <a:buNone/>
            </a:pPr>
            <a:r>
              <a:rPr lang="ru-RU" dirty="0" err="1">
                <a:latin typeface="Comic Sans MS" panose="030F0702030302020204" pitchFamily="66" charset="0"/>
              </a:rPr>
              <a:t>Понад</a:t>
            </a:r>
            <a:r>
              <a:rPr lang="ru-RU" dirty="0">
                <a:latin typeface="Comic Sans MS" panose="030F0702030302020204" pitchFamily="66" charset="0"/>
              </a:rPr>
              <a:t> 4 </a:t>
            </a:r>
            <a:r>
              <a:rPr lang="ru-RU" dirty="0" err="1">
                <a:latin typeface="Comic Sans MS" panose="030F0702030302020204" pitchFamily="66" charset="0"/>
              </a:rPr>
              <a:t>століття</a:t>
            </a:r>
            <a:r>
              <a:rPr lang="ru-RU" dirty="0">
                <a:latin typeface="Comic Sans MS" panose="030F0702030302020204" pitchFamily="66" charset="0"/>
              </a:rPr>
              <a:t> в </a:t>
            </a:r>
            <a:r>
              <a:rPr lang="ru-RU" dirty="0" err="1">
                <a:latin typeface="Comic Sans MS" panose="030F0702030302020204" pitchFamily="66" charset="0"/>
              </a:rPr>
              <a:t>українців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намагалися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відібрати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мову</a:t>
            </a:r>
            <a:r>
              <a:rPr lang="ru-RU" dirty="0">
                <a:latin typeface="Comic Sans MS" panose="030F0702030302020204" pitchFamily="66" charset="0"/>
              </a:rPr>
              <a:t>: законами, анафемами, указами, </a:t>
            </a:r>
            <a:r>
              <a:rPr lang="ru-RU" dirty="0" err="1">
                <a:latin typeface="Comic Sans MS" panose="030F0702030302020204" pitchFamily="66" charset="0"/>
              </a:rPr>
              <a:t>державними</a:t>
            </a:r>
            <a:r>
              <a:rPr lang="ru-RU" dirty="0">
                <a:latin typeface="Comic Sans MS" panose="030F0702030302020204" pitchFamily="66" charset="0"/>
              </a:rPr>
              <a:t> актами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latin typeface="Comic Sans MS" panose="030F0702030302020204" pitchFamily="66" charset="0"/>
              </a:rPr>
              <a:t>Документи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>
                <a:latin typeface="Comic Sans MS" panose="030F0702030302020204" pitchFamily="66" charset="0"/>
              </a:rPr>
              <a:t>а </a:t>
            </a:r>
            <a:r>
              <a:rPr lang="ru-RU" dirty="0" err="1">
                <a:latin typeface="Comic Sans MS" panose="030F0702030302020204" pitchFamily="66" charset="0"/>
              </a:rPr>
              <a:t>також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історичні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довідки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  <a:r>
              <a:rPr lang="ru-RU" dirty="0" err="1">
                <a:latin typeface="Comic Sans MS" panose="030F0702030302020204" pitchFamily="66" charset="0"/>
              </a:rPr>
              <a:t>засвідчують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нищення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ще</a:t>
            </a:r>
            <a:r>
              <a:rPr lang="ru-RU" dirty="0">
                <a:latin typeface="Comic Sans MS" panose="030F0702030302020204" pitchFamily="66" charset="0"/>
              </a:rPr>
              <a:t> з далекого </a:t>
            </a:r>
            <a:r>
              <a:rPr lang="ru-RU" dirty="0" err="1">
                <a:latin typeface="Comic Sans MS" panose="030F0702030302020204" pitchFamily="66" charset="0"/>
              </a:rPr>
              <a:t>минулого</a:t>
            </a:r>
            <a:r>
              <a:rPr lang="ru-RU" dirty="0">
                <a:latin typeface="Comic Sans MS" panose="030F0702030302020204" pitchFamily="66" charset="0"/>
              </a:rPr>
              <a:t>.  А </a:t>
            </a:r>
            <a:r>
              <a:rPr lang="ru-RU" dirty="0" err="1">
                <a:latin typeface="Comic Sans MS" panose="030F0702030302020204" pitchFamily="66" charset="0"/>
              </a:rPr>
              <a:t>також</a:t>
            </a:r>
            <a:r>
              <a:rPr lang="ru-RU" dirty="0">
                <a:latin typeface="Comic Sans MS" panose="030F0702030302020204" pitchFamily="66" charset="0"/>
              </a:rPr>
              <a:t> – той факт, </a:t>
            </a:r>
            <a:r>
              <a:rPr lang="ru-RU" dirty="0" err="1">
                <a:latin typeface="Comic Sans MS" panose="030F0702030302020204" pitchFamily="66" charset="0"/>
              </a:rPr>
              <a:t>що</a:t>
            </a:r>
            <a:r>
              <a:rPr lang="ru-RU" dirty="0">
                <a:latin typeface="Comic Sans MS" panose="030F0702030302020204" pitchFamily="66" charset="0"/>
              </a:rPr>
              <a:t> вона за свою </a:t>
            </a:r>
            <a:r>
              <a:rPr lang="ru-RU" dirty="0" err="1">
                <a:latin typeface="Comic Sans MS" panose="030F0702030302020204" pitchFamily="66" charset="0"/>
              </a:rPr>
              <a:t>історію</a:t>
            </a:r>
            <a:r>
              <a:rPr lang="ru-RU" dirty="0">
                <a:latin typeface="Comic Sans MS" panose="030F0702030302020204" pitchFamily="66" charset="0"/>
              </a:rPr>
              <a:t> пережила </a:t>
            </a:r>
            <a:r>
              <a:rPr lang="ru-RU" dirty="0" err="1">
                <a:latin typeface="Comic Sans MS" panose="030F0702030302020204" pitchFamily="66" charset="0"/>
              </a:rPr>
              <a:t>дуже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багато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актів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  <a:r>
              <a:rPr lang="ru-RU" b="1" dirty="0" err="1">
                <a:latin typeface="Comic Sans MS" panose="030F0702030302020204" pitchFamily="66" charset="0"/>
              </a:rPr>
              <a:t>лінгвоциду</a:t>
            </a:r>
            <a:r>
              <a:rPr lang="ru-RU" b="1" dirty="0">
                <a:latin typeface="Comic Sans MS" panose="030F0702030302020204" pitchFamily="66" charset="0"/>
              </a:rPr>
              <a:t> </a:t>
            </a:r>
            <a:r>
              <a:rPr lang="ru-RU" dirty="0">
                <a:latin typeface="Comic Sans MS" panose="030F0702030302020204" pitchFamily="66" charset="0"/>
              </a:rPr>
              <a:t>(</a:t>
            </a:r>
            <a:r>
              <a:rPr lang="ru-RU" dirty="0" err="1">
                <a:latin typeface="Comic Sans MS" panose="030F0702030302020204" pitchFamily="66" charset="0"/>
              </a:rPr>
              <a:t>свідомого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нищення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як </a:t>
            </a:r>
            <a:r>
              <a:rPr lang="ru-RU" dirty="0" err="1">
                <a:latin typeface="Comic Sans MS" panose="030F0702030302020204" pitchFamily="66" charset="0"/>
              </a:rPr>
              <a:t>головної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ознаки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етносу</a:t>
            </a:r>
            <a:r>
              <a:rPr lang="ru-RU" dirty="0" smtClean="0">
                <a:latin typeface="Comic Sans MS" panose="030F0702030302020204" pitchFamily="66" charset="0"/>
              </a:rPr>
              <a:t>). </a:t>
            </a:r>
            <a:r>
              <a:rPr lang="ru-RU" dirty="0">
                <a:latin typeface="Comic Sans MS" panose="030F0702030302020204" pitchFamily="66" charset="0"/>
              </a:rPr>
              <a:t>В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історичних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довідниках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найчастіше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зустрічається</a:t>
            </a:r>
            <a:r>
              <a:rPr lang="ru-RU" dirty="0">
                <a:latin typeface="Comic Sans MS" panose="030F0702030302020204" pitchFamily="66" charset="0"/>
              </a:rPr>
              <a:t> число </a:t>
            </a:r>
            <a:r>
              <a:rPr lang="ru-RU" dirty="0" smtClean="0">
                <a:latin typeface="Comic Sans MS" panose="030F0702030302020204" pitchFamily="66" charset="0"/>
              </a:rPr>
              <a:t>134 </a:t>
            </a:r>
            <a:r>
              <a:rPr lang="ru-RU" dirty="0" err="1">
                <a:latin typeface="Comic Sans MS" panose="030F0702030302020204" pitchFamily="66" charset="0"/>
              </a:rPr>
              <a:t>задокументованих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актів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придушення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5444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>
            <a:normAutofit/>
          </a:bodyPr>
          <a:lstStyle/>
          <a:p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Церковні</a:t>
            </a: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душителі</a:t>
            </a: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мови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207183"/>
            <a:ext cx="7377113" cy="4525963"/>
          </a:xfrm>
        </p:spPr>
        <p:txBody>
          <a:bodyPr>
            <a:normAutofit fontScale="77500" lnSpcReduction="20000"/>
          </a:bodyPr>
          <a:lstStyle/>
          <a:p>
            <a:pPr marL="0" indent="357188" algn="just" fontAlgn="base">
              <a:buNone/>
            </a:pPr>
            <a:r>
              <a:rPr lang="ru-RU" dirty="0">
                <a:latin typeface="Comic Sans MS" panose="030F0702030302020204" pitchFamily="66" charset="0"/>
              </a:rPr>
              <a:t>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b="1" dirty="0">
                <a:latin typeface="Comic Sans MS" panose="030F0702030302020204" pitchFamily="66" charset="0"/>
              </a:rPr>
              <a:t>1626 р.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  <a:r>
              <a:rPr lang="ru-RU" dirty="0" err="1">
                <a:latin typeface="Comic Sans MS" panose="030F0702030302020204" pitchFamily="66" charset="0"/>
              </a:rPr>
              <a:t>Київський</a:t>
            </a:r>
            <a:r>
              <a:rPr lang="ru-RU" dirty="0">
                <a:latin typeface="Comic Sans MS" panose="030F0702030302020204" pitchFamily="66" charset="0"/>
              </a:rPr>
              <a:t> митрополит Йосиф </a:t>
            </a:r>
            <a:r>
              <a:rPr lang="ru-RU" dirty="0" err="1">
                <a:latin typeface="Comic Sans MS" panose="030F0702030302020204" pitchFamily="66" charset="0"/>
              </a:rPr>
              <a:t>Крак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 err="1">
                <a:latin typeface="Comic Sans MS" panose="030F0702030302020204" pitchFamily="66" charset="0"/>
              </a:rPr>
              <a:t>вський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склав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акаф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 err="1">
                <a:latin typeface="Comic Sans MS" panose="030F0702030302020204" pitchFamily="66" charset="0"/>
              </a:rPr>
              <a:t>ст</a:t>
            </a:r>
            <a:r>
              <a:rPr lang="ru-RU" dirty="0">
                <a:latin typeface="Comic Sans MS" panose="030F0702030302020204" pitchFamily="66" charset="0"/>
              </a:rPr>
              <a:t> до </a:t>
            </a:r>
            <a:r>
              <a:rPr lang="ru-RU" dirty="0" err="1">
                <a:latin typeface="Comic Sans MS" panose="030F0702030302020204" pitchFamily="66" charset="0"/>
              </a:rPr>
              <a:t>Святої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Варвари</a:t>
            </a:r>
            <a:r>
              <a:rPr lang="ru-RU" dirty="0">
                <a:latin typeface="Comic Sans MS" panose="030F0702030302020204" pitchFamily="66" charset="0"/>
              </a:rPr>
              <a:t>. Москва дозволила, але за </a:t>
            </a:r>
            <a:r>
              <a:rPr lang="ru-RU" dirty="0" err="1">
                <a:latin typeface="Comic Sans MS" panose="030F0702030302020204" pitchFamily="66" charset="0"/>
              </a:rPr>
              <a:t>умови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його</a:t>
            </a:r>
            <a:r>
              <a:rPr lang="ru-RU" dirty="0">
                <a:latin typeface="Comic Sans MS" panose="030F0702030302020204" pitchFamily="66" charset="0"/>
              </a:rPr>
              <a:t> перекладу рос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 err="1">
                <a:latin typeface="Comic Sans MS" panose="030F0702030302020204" pitchFamily="66" charset="0"/>
              </a:rPr>
              <a:t>йською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мовою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latin typeface="Comic Sans MS" panose="030F0702030302020204" pitchFamily="66" charset="0"/>
              </a:rPr>
              <a:t>Також</a:t>
            </a:r>
            <a:r>
              <a:rPr lang="ru-RU" dirty="0" smtClean="0">
                <a:latin typeface="Comic Sans MS" panose="030F0702030302020204" pitchFamily="66" charset="0"/>
              </a:rPr>
              <a:t> синод </a:t>
            </a:r>
            <a:r>
              <a:rPr lang="ru-RU" dirty="0">
                <a:latin typeface="Comic Sans MS" panose="030F0702030302020204" pitchFamily="66" charset="0"/>
              </a:rPr>
              <a:t>наказав </a:t>
            </a:r>
            <a:r>
              <a:rPr lang="ru-RU" dirty="0" err="1">
                <a:latin typeface="Comic Sans MS" panose="030F0702030302020204" pitchFamily="66" charset="0"/>
              </a:rPr>
              <a:t>Київському</a:t>
            </a:r>
            <a:r>
              <a:rPr lang="ru-RU" dirty="0">
                <a:latin typeface="Comic Sans MS" panose="030F0702030302020204" pitchFamily="66" charset="0"/>
              </a:rPr>
              <a:t> митрополитов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позбирати</a:t>
            </a:r>
            <a:r>
              <a:rPr lang="ru-RU" dirty="0">
                <a:latin typeface="Comic Sans MS" panose="030F0702030302020204" pitchFamily="66" charset="0"/>
              </a:rPr>
              <a:t> з ус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>
                <a:latin typeface="Comic Sans MS" panose="030F0702030302020204" pitchFamily="66" charset="0"/>
              </a:rPr>
              <a:t>х </a:t>
            </a:r>
            <a:r>
              <a:rPr lang="ru-RU" dirty="0" err="1">
                <a:latin typeface="Comic Sans MS" panose="030F0702030302020204" pitchFamily="66" charset="0"/>
              </a:rPr>
              <a:t>церков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України</a:t>
            </a:r>
            <a:r>
              <a:rPr lang="ru-RU" dirty="0">
                <a:latin typeface="Comic Sans MS" panose="030F0702030302020204" pitchFamily="66" charset="0"/>
              </a:rPr>
              <a:t> книги старого </a:t>
            </a:r>
            <a:r>
              <a:rPr lang="ru-RU" dirty="0" err="1">
                <a:latin typeface="Comic Sans MS" panose="030F0702030302020204" pitchFamily="66" charset="0"/>
              </a:rPr>
              <a:t>українського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друку</a:t>
            </a:r>
            <a:r>
              <a:rPr lang="ru-RU" dirty="0">
                <a:latin typeface="Comic Sans MS" panose="030F0702030302020204" pitchFamily="66" charset="0"/>
              </a:rPr>
              <a:t>, а зам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 err="1">
                <a:latin typeface="Comic Sans MS" panose="030F0702030302020204" pitchFamily="66" charset="0"/>
              </a:rPr>
              <a:t>сть</a:t>
            </a:r>
            <a:r>
              <a:rPr lang="ru-RU" dirty="0">
                <a:latin typeface="Comic Sans MS" panose="030F0702030302020204" pitchFamily="66" charset="0"/>
              </a:rPr>
              <a:t> них завести </a:t>
            </a:r>
            <a:r>
              <a:rPr lang="ru-RU" dirty="0" err="1">
                <a:latin typeface="Comic Sans MS" panose="030F0702030302020204" pitchFamily="66" charset="0"/>
              </a:rPr>
              <a:t>московськ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видання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pPr marL="0" indent="357188" algn="just" fontAlgn="base">
              <a:buNone/>
            </a:pPr>
            <a:r>
              <a:rPr lang="ru-RU" dirty="0">
                <a:latin typeface="Comic Sans MS" panose="030F0702030302020204" pitchFamily="66" charset="0"/>
              </a:rPr>
              <a:t>Де </a:t>
            </a:r>
            <a:r>
              <a:rPr lang="ru-RU" dirty="0" err="1">
                <a:latin typeface="Comic Sans MS" panose="030F0702030302020204" pitchFamily="66" charset="0"/>
              </a:rPr>
              <a:t>подіти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українські</a:t>
            </a:r>
            <a:r>
              <a:rPr lang="ru-RU" dirty="0">
                <a:latin typeface="Comic Sans MS" panose="030F0702030302020204" pitchFamily="66" charset="0"/>
              </a:rPr>
              <a:t> книжки – </a:t>
            </a:r>
            <a:r>
              <a:rPr lang="ru-RU" dirty="0" err="1">
                <a:latin typeface="Comic Sans MS" panose="030F0702030302020204" pitchFamily="66" charset="0"/>
              </a:rPr>
              <a:t>вирішилося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майже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відразу</a:t>
            </a:r>
            <a:r>
              <a:rPr lang="ru-RU" dirty="0">
                <a:latin typeface="Comic Sans MS" panose="030F0702030302020204" pitchFamily="66" charset="0"/>
              </a:rPr>
              <a:t>: </a:t>
            </a:r>
            <a:endParaRPr lang="ru-RU" dirty="0" smtClean="0">
              <a:latin typeface="Comic Sans MS" panose="030F0702030302020204" pitchFamily="66" charset="0"/>
            </a:endParaRPr>
          </a:p>
          <a:p>
            <a:pPr marL="0" indent="357188" algn="just" fontAlgn="base">
              <a:buNone/>
            </a:pPr>
            <a:r>
              <a:rPr lang="ru-RU" b="1" dirty="0" smtClean="0">
                <a:latin typeface="Comic Sans MS" panose="030F0702030302020204" pitchFamily="66" charset="0"/>
              </a:rPr>
              <a:t>1627 </a:t>
            </a:r>
            <a:r>
              <a:rPr lang="ru-RU" b="1" dirty="0">
                <a:latin typeface="Comic Sans MS" panose="030F0702030302020204" pitchFamily="66" charset="0"/>
              </a:rPr>
              <a:t>р. указом царя </a:t>
            </a:r>
            <a:r>
              <a:rPr lang="ru-RU" b="1" dirty="0" err="1">
                <a:latin typeface="Comic Sans MS" panose="030F0702030302020204" pitchFamily="66" charset="0"/>
              </a:rPr>
              <a:t>Михайла</a:t>
            </a:r>
            <a:r>
              <a:rPr lang="ru-RU" b="1" dirty="0">
                <a:latin typeface="Comic Sans MS" panose="030F0702030302020204" pitchFamily="66" charset="0"/>
              </a:rPr>
              <a:t> наказано </a:t>
            </a:r>
            <a:r>
              <a:rPr lang="ru-RU" b="1" dirty="0" err="1">
                <a:latin typeface="Comic Sans MS" panose="030F0702030302020204" pitchFamily="66" charset="0"/>
              </a:rPr>
              <a:t>було</a:t>
            </a:r>
            <a:r>
              <a:rPr lang="ru-RU" b="1" dirty="0">
                <a:latin typeface="Comic Sans MS" panose="030F0702030302020204" pitchFamily="66" charset="0"/>
              </a:rPr>
              <a:t> книги </a:t>
            </a:r>
            <a:r>
              <a:rPr lang="ru-RU" b="1" dirty="0" err="1">
                <a:latin typeface="Comic Sans MS" panose="030F0702030302020204" pitchFamily="66" charset="0"/>
              </a:rPr>
              <a:t>українського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друку</a:t>
            </a:r>
            <a:r>
              <a:rPr lang="ru-RU" b="1" dirty="0">
                <a:latin typeface="Comic Sans MS" panose="030F0702030302020204" pitchFamily="66" charset="0"/>
              </a:rPr>
              <a:t> з</a:t>
            </a:r>
            <a:r>
              <a:rPr lang="en-US" b="1" dirty="0" err="1">
                <a:latin typeface="Comic Sans MS" panose="030F0702030302020204" pitchFamily="66" charset="0"/>
              </a:rPr>
              <a:t>i</a:t>
            </a:r>
            <a:r>
              <a:rPr lang="ru-RU" b="1" dirty="0" err="1">
                <a:latin typeface="Comic Sans MS" panose="030F0702030302020204" pitchFamily="66" charset="0"/>
              </a:rPr>
              <a:t>брати</a:t>
            </a:r>
            <a:r>
              <a:rPr lang="ru-RU" b="1" dirty="0">
                <a:latin typeface="Comic Sans MS" panose="030F0702030302020204" pitchFamily="66" charset="0"/>
              </a:rPr>
              <a:t> й </a:t>
            </a:r>
            <a:r>
              <a:rPr lang="ru-RU" b="1" dirty="0" err="1">
                <a:latin typeface="Comic Sans MS" panose="030F0702030302020204" pitchFamily="66" charset="0"/>
              </a:rPr>
              <a:t>спалити</a:t>
            </a:r>
            <a:r>
              <a:rPr lang="ru-RU" b="1" dirty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2153">
            <a:off x="8578499" y="1591734"/>
            <a:ext cx="2786729" cy="418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1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48328" y="1378071"/>
            <a:ext cx="96297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/>
            <a:r>
              <a:rPr lang="uk-UA" sz="5400" dirty="0" smtClean="0">
                <a:latin typeface="Comic Sans MS" panose="030F0702030302020204" pitchFamily="66" charset="0"/>
              </a:rPr>
              <a:t>Мова </a:t>
            </a:r>
            <a:r>
              <a:rPr lang="uk-UA" sz="5400" dirty="0" smtClean="0">
                <a:latin typeface="Comic Sans MS" panose="030F0702030302020204" pitchFamily="66" charset="0"/>
              </a:rPr>
              <a:t>– душа кожної національності, її святощі, її найцінніший </a:t>
            </a:r>
            <a:r>
              <a:rPr lang="uk-UA" sz="5400" dirty="0" smtClean="0">
                <a:latin typeface="Comic Sans MS" panose="030F0702030302020204" pitchFamily="66" charset="0"/>
              </a:rPr>
              <a:t>скарб.</a:t>
            </a:r>
            <a:endParaRPr lang="uk-UA" sz="5400" dirty="0" smtClean="0">
              <a:latin typeface="Comic Sans MS" panose="030F0702030302020204" pitchFamily="66" charset="0"/>
            </a:endParaRPr>
          </a:p>
          <a:p>
            <a:pPr indent="357188"/>
            <a:endParaRPr lang="uk-UA" sz="5400" dirty="0" smtClean="0">
              <a:latin typeface="Comic Sans MS" panose="030F0702030302020204" pitchFamily="66" charset="0"/>
            </a:endParaRPr>
          </a:p>
          <a:p>
            <a:pPr algn="r"/>
            <a:r>
              <a:rPr lang="uk-UA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І. Огієнко</a:t>
            </a:r>
            <a:endParaRPr lang="ru-RU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52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091363" cy="1143000"/>
          </a:xfrm>
        </p:spPr>
        <p:txBody>
          <a:bodyPr>
            <a:normAutofit fontScale="90000"/>
          </a:bodyPr>
          <a:lstStyle/>
          <a:p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Царі</a:t>
            </a: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</a:t>
            </a:r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цариці</a:t>
            </a: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й </a:t>
            </a:r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українці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2425" y="1312992"/>
            <a:ext cx="7662863" cy="5098922"/>
          </a:xfrm>
        </p:spPr>
        <p:txBody>
          <a:bodyPr>
            <a:normAutofit fontScale="85000" lnSpcReduction="10000"/>
          </a:bodyPr>
          <a:lstStyle/>
          <a:p>
            <a:pPr marL="0" indent="357188" algn="just" fontAlgn="base">
              <a:buNone/>
            </a:pPr>
            <a:r>
              <a:rPr lang="ru-RU" dirty="0">
                <a:latin typeface="Comic Sans MS" panose="030F0702030302020204" pitchFamily="66" charset="0"/>
              </a:rPr>
              <a:t>Петро І </a:t>
            </a:r>
            <a:r>
              <a:rPr lang="ru-RU" dirty="0" err="1">
                <a:latin typeface="Comic Sans MS" panose="030F0702030302020204" pitchFamily="66" charset="0"/>
              </a:rPr>
              <a:t>розпочав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мововбивче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en-US" dirty="0">
                <a:latin typeface="Comic Sans MS" panose="030F0702030302020204" pitchFamily="66" charset="0"/>
              </a:rPr>
              <a:t>XVIII </a:t>
            </a:r>
            <a:r>
              <a:rPr lang="ru-RU" dirty="0" err="1">
                <a:latin typeface="Comic Sans MS" panose="030F0702030302020204" pitchFamily="66" charset="0"/>
              </a:rPr>
              <a:t>століття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примусовим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скороченням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кількості</a:t>
            </a:r>
            <a:r>
              <a:rPr lang="ru-RU" dirty="0">
                <a:latin typeface="Comic Sans MS" panose="030F0702030302020204" pitchFamily="66" charset="0"/>
              </a:rPr>
              <a:t> студент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>
                <a:latin typeface="Comic Sans MS" panose="030F0702030302020204" pitchFamily="66" charset="0"/>
              </a:rPr>
              <a:t>в </a:t>
            </a:r>
            <a:r>
              <a:rPr lang="ru-RU" dirty="0" err="1">
                <a:latin typeface="Comic Sans MS" panose="030F0702030302020204" pitchFamily="66" charset="0"/>
              </a:rPr>
              <a:t>Києво-Могилянської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академ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>
                <a:latin typeface="Comic Sans MS" panose="030F0702030302020204" pitchFamily="66" charset="0"/>
              </a:rPr>
              <a:t>ї з 2000 до 161, а </a:t>
            </a:r>
            <a:r>
              <a:rPr lang="ru-RU" dirty="0" err="1">
                <a:latin typeface="Comic Sans MS" panose="030F0702030302020204" pitchFamily="66" charset="0"/>
              </a:rPr>
              <a:t>кращим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науково</a:t>
            </a:r>
            <a:r>
              <a:rPr lang="ru-RU" dirty="0">
                <a:latin typeface="Comic Sans MS" panose="030F0702030302020204" pitchFamily="66" charset="0"/>
              </a:rPr>
              <a:t>- </a:t>
            </a:r>
            <a:r>
              <a:rPr lang="ru-RU" dirty="0" err="1">
                <a:latin typeface="Comic Sans MS" panose="030F0702030302020204" pitchFamily="66" charset="0"/>
              </a:rPr>
              <a:t>просв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 err="1">
                <a:latin typeface="Comic Sans MS" panose="030F0702030302020204" pitchFamily="66" charset="0"/>
              </a:rPr>
              <a:t>тницьким</a:t>
            </a:r>
            <a:r>
              <a:rPr lang="ru-RU" dirty="0">
                <a:latin typeface="Comic Sans MS" panose="030F0702030302020204" pitchFamily="66" charset="0"/>
              </a:rPr>
              <a:t> силам </a:t>
            </a:r>
            <a:r>
              <a:rPr lang="ru-RU" dirty="0" err="1">
                <a:latin typeface="Comic Sans MS" panose="030F0702030302020204" pitchFamily="66" charset="0"/>
              </a:rPr>
              <a:t>звел</a:t>
            </a:r>
            <a:r>
              <a:rPr lang="en-US" dirty="0" err="1">
                <a:latin typeface="Comic Sans MS" panose="030F0702030302020204" pitchFamily="66" charset="0"/>
              </a:rPr>
              <a:t>i</a:t>
            </a:r>
            <a:r>
              <a:rPr lang="ru-RU" dirty="0">
                <a:latin typeface="Comic Sans MS" panose="030F0702030302020204" pitchFamily="66" charset="0"/>
              </a:rPr>
              <a:t>в </a:t>
            </a:r>
            <a:r>
              <a:rPr lang="ru-RU" dirty="0" err="1">
                <a:latin typeface="Comic Sans MS" panose="030F0702030302020204" pitchFamily="66" charset="0"/>
              </a:rPr>
              <a:t>перебратися</a:t>
            </a:r>
            <a:r>
              <a:rPr lang="ru-RU" dirty="0">
                <a:latin typeface="Comic Sans MS" panose="030F0702030302020204" pitchFamily="66" charset="0"/>
              </a:rPr>
              <a:t> з </a:t>
            </a:r>
            <a:r>
              <a:rPr lang="ru-RU" dirty="0" err="1">
                <a:latin typeface="Comic Sans MS" panose="030F0702030302020204" pitchFamily="66" charset="0"/>
              </a:rPr>
              <a:t>Києва</a:t>
            </a:r>
            <a:r>
              <a:rPr lang="ru-RU" dirty="0">
                <a:latin typeface="Comic Sans MS" panose="030F0702030302020204" pitchFamily="66" charset="0"/>
              </a:rPr>
              <a:t> до </a:t>
            </a:r>
            <a:r>
              <a:rPr lang="ru-RU" dirty="0" err="1">
                <a:latin typeface="Comic Sans MS" panose="030F0702030302020204" pitchFamily="66" charset="0"/>
              </a:rPr>
              <a:t>Москви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pPr marL="0" indent="357188" algn="just" fontAlgn="base">
              <a:buNone/>
            </a:pPr>
            <a:r>
              <a:rPr lang="ru-RU" dirty="0" smtClean="0">
                <a:latin typeface="Comic Sans MS" panose="030F0702030302020204" pitchFamily="66" charset="0"/>
              </a:rPr>
              <a:t>У </a:t>
            </a:r>
            <a:r>
              <a:rPr lang="ru-RU" b="1" dirty="0">
                <a:latin typeface="Comic Sans MS" panose="030F0702030302020204" pitchFamily="66" charset="0"/>
              </a:rPr>
              <a:t>1720</a:t>
            </a:r>
            <a:r>
              <a:rPr lang="ru-RU" dirty="0">
                <a:latin typeface="Comic Sans MS" panose="030F0702030302020204" pitchFamily="66" charset="0"/>
              </a:rPr>
              <a:t>  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заборонив  </a:t>
            </a:r>
            <a:r>
              <a:rPr lang="ru-RU" dirty="0" err="1">
                <a:latin typeface="Comic Sans MS" panose="030F0702030302020204" pitchFamily="66" charset="0"/>
              </a:rPr>
              <a:t>книгодрукування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мовою</a:t>
            </a:r>
            <a:r>
              <a:rPr lang="ru-RU" dirty="0">
                <a:latin typeface="Comic Sans MS" panose="030F0702030302020204" pitchFamily="66" charset="0"/>
              </a:rPr>
              <a:t> і наказав </a:t>
            </a:r>
            <a:r>
              <a:rPr lang="ru-RU" dirty="0" err="1">
                <a:latin typeface="Comic Sans MS" panose="030F0702030302020204" pitchFamily="66" charset="0"/>
              </a:rPr>
              <a:t>вилучити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тексти</a:t>
            </a:r>
            <a:r>
              <a:rPr lang="ru-RU" dirty="0">
                <a:latin typeface="Comic Sans MS" panose="030F0702030302020204" pitchFamily="66" charset="0"/>
              </a:rPr>
              <a:t> з </a:t>
            </a:r>
            <a:r>
              <a:rPr lang="ru-RU" dirty="0" err="1">
                <a:latin typeface="Comic Sans MS" panose="030F0702030302020204" pitchFamily="66" charset="0"/>
              </a:rPr>
              <a:t>церковних</a:t>
            </a:r>
            <a:r>
              <a:rPr lang="ru-RU" dirty="0">
                <a:latin typeface="Comic Sans MS" panose="030F0702030302020204" pitchFamily="66" charset="0"/>
              </a:rPr>
              <a:t> книг,  у </a:t>
            </a:r>
            <a:r>
              <a:rPr lang="ru-RU" dirty="0" err="1">
                <a:latin typeface="Comic Sans MS" panose="030F0702030302020204" pitchFamily="66" charset="0"/>
              </a:rPr>
              <a:t>наступному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видав</a:t>
            </a:r>
            <a:r>
              <a:rPr lang="ru-RU" dirty="0">
                <a:latin typeface="Comic Sans MS" panose="030F0702030302020204" pitchFamily="66" charset="0"/>
              </a:rPr>
              <a:t> наказ  </a:t>
            </a:r>
            <a:r>
              <a:rPr lang="ru-RU" dirty="0" err="1">
                <a:latin typeface="Comic Sans MS" panose="030F0702030302020204" pitchFamily="66" charset="0"/>
              </a:rPr>
              <a:t>цензурування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книжок</a:t>
            </a:r>
            <a:r>
              <a:rPr lang="ru-RU" dirty="0">
                <a:latin typeface="Comic Sans MS" panose="030F0702030302020204" pitchFamily="66" charset="0"/>
              </a:rPr>
              <a:t>, у </a:t>
            </a:r>
            <a:r>
              <a:rPr lang="ru-RU" b="1" dirty="0">
                <a:latin typeface="Comic Sans MS" panose="030F0702030302020204" pitchFamily="66" charset="0"/>
              </a:rPr>
              <a:t>1729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– наказ </a:t>
            </a:r>
            <a:r>
              <a:rPr lang="ru-RU" dirty="0" err="1">
                <a:latin typeface="Comic Sans MS" panose="030F0702030302020204" pitchFamily="66" charset="0"/>
              </a:rPr>
              <a:t>переписати</a:t>
            </a:r>
            <a:r>
              <a:rPr lang="ru-RU" dirty="0">
                <a:latin typeface="Comic Sans MS" panose="030F0702030302020204" pitchFamily="66" charset="0"/>
              </a:rPr>
              <a:t> з 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на </a:t>
            </a:r>
            <a:r>
              <a:rPr lang="ru-RU" dirty="0" err="1">
                <a:latin typeface="Comic Sans MS" panose="030F0702030302020204" pitchFamily="66" charset="0"/>
              </a:rPr>
              <a:t>російську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всі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державні</a:t>
            </a:r>
            <a:r>
              <a:rPr lang="ru-RU" dirty="0">
                <a:latin typeface="Comic Sans MS" panose="030F0702030302020204" pitchFamily="66" charset="0"/>
              </a:rPr>
              <a:t> постанови і </a:t>
            </a:r>
            <a:r>
              <a:rPr lang="ru-RU" dirty="0" err="1">
                <a:latin typeface="Comic Sans MS" panose="030F0702030302020204" pitchFamily="66" charset="0"/>
              </a:rPr>
              <a:t>розпорядження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1615" y="1041400"/>
            <a:ext cx="3625097" cy="537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7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Царі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цариці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й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українці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357188" algn="just" fontAlgn="base">
              <a:buNone/>
            </a:pPr>
            <a:r>
              <a:rPr lang="ru-RU" dirty="0" smtClean="0">
                <a:latin typeface="Comic Sans MS" panose="030F0702030302020204" pitchFamily="66" charset="0"/>
              </a:rPr>
              <a:t>Катерина </a:t>
            </a:r>
            <a:r>
              <a:rPr lang="ru-RU" dirty="0">
                <a:latin typeface="Comic Sans MS" panose="030F0702030302020204" pitchFamily="66" charset="0"/>
              </a:rPr>
              <a:t>ІІ “добила” </a:t>
            </a:r>
            <a:r>
              <a:rPr lang="ru-RU" dirty="0" err="1">
                <a:latin typeface="Comic Sans MS" panose="030F0702030302020204" pitchFamily="66" charset="0"/>
              </a:rPr>
              <a:t>мовне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питання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en-US" dirty="0">
                <a:latin typeface="Comic Sans MS" panose="030F0702030302020204" pitchFamily="66" charset="0"/>
              </a:rPr>
              <a:t>XVIII </a:t>
            </a:r>
            <a:r>
              <a:rPr lang="ru-RU" dirty="0" err="1">
                <a:latin typeface="Comic Sans MS" panose="030F0702030302020204" pitchFamily="66" charset="0"/>
              </a:rPr>
              <a:t>століття</a:t>
            </a:r>
            <a:r>
              <a:rPr lang="ru-RU" dirty="0">
                <a:latin typeface="Comic Sans MS" panose="030F0702030302020204" pitchFamily="66" charset="0"/>
              </a:rPr>
              <a:t>, заборонивши у 1763 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викладати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мовою</a:t>
            </a:r>
            <a:r>
              <a:rPr lang="ru-RU" dirty="0">
                <a:latin typeface="Comic Sans MS" panose="030F0702030302020204" pitchFamily="66" charset="0"/>
              </a:rPr>
              <a:t> в </a:t>
            </a:r>
            <a:r>
              <a:rPr lang="ru-RU" dirty="0" err="1">
                <a:latin typeface="Comic Sans MS" panose="030F0702030302020204" pitchFamily="66" charset="0"/>
              </a:rPr>
              <a:t>Києво-Могилянській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академії</a:t>
            </a:r>
            <a:r>
              <a:rPr lang="ru-RU" dirty="0">
                <a:latin typeface="Comic Sans MS" panose="030F0702030302020204" pitchFamily="66" charset="0"/>
              </a:rPr>
              <a:t> і </a:t>
            </a:r>
            <a:r>
              <a:rPr lang="ru-RU" dirty="0" err="1">
                <a:latin typeface="Comic Sans MS" panose="030F0702030302020204" pitchFamily="66" charset="0"/>
              </a:rPr>
              <a:t>всіляко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приклавшись</a:t>
            </a:r>
            <a:r>
              <a:rPr lang="ru-RU" dirty="0">
                <a:latin typeface="Comic Sans MS" panose="030F0702030302020204" pitchFamily="66" charset="0"/>
              </a:rPr>
              <a:t> у 1775 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до </a:t>
            </a:r>
            <a:r>
              <a:rPr lang="ru-RU" dirty="0" err="1">
                <a:latin typeface="Comic Sans MS" panose="030F0702030302020204" pitchFamily="66" charset="0"/>
              </a:rPr>
              <a:t>зруйнування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Запорізької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Січі</a:t>
            </a:r>
            <a:r>
              <a:rPr lang="ru-RU" dirty="0">
                <a:latin typeface="Comic Sans MS" panose="030F0702030302020204" pitchFamily="66" charset="0"/>
              </a:rPr>
              <a:t> та </a:t>
            </a:r>
            <a:r>
              <a:rPr lang="ru-RU" dirty="0" err="1">
                <a:latin typeface="Comic Sans MS" panose="030F0702030302020204" pitchFamily="66" charset="0"/>
              </a:rPr>
              <a:t>закриття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шкіл</a:t>
            </a:r>
            <a:r>
              <a:rPr lang="ru-RU" dirty="0">
                <a:latin typeface="Comic Sans MS" panose="030F0702030302020204" pitchFamily="66" charset="0"/>
              </a:rPr>
              <a:t> при </a:t>
            </a:r>
            <a:r>
              <a:rPr lang="ru-RU" dirty="0" err="1">
                <a:latin typeface="Comic Sans MS" panose="030F0702030302020204" pitchFamily="66" charset="0"/>
              </a:rPr>
              <a:t>полкових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козацьких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канцеляріях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32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21224328">
            <a:off x="477113" y="432555"/>
            <a:ext cx="4351788" cy="255454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«Ой царице Катерино!</a:t>
            </a:r>
          </a:p>
          <a:p>
            <a:r>
              <a:rPr lang="uk-UA" sz="3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Що ж ти наробила?</a:t>
            </a:r>
          </a:p>
          <a:p>
            <a:r>
              <a:rPr lang="uk-UA" sz="3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Степ широкий, край</a:t>
            </a:r>
          </a:p>
          <a:p>
            <a:r>
              <a:rPr lang="uk-UA" sz="3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Веселий</a:t>
            </a:r>
          </a:p>
          <a:p>
            <a:r>
              <a:rPr lang="uk-UA" sz="3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Та й занапастила!»</a:t>
            </a:r>
            <a:endParaRPr lang="ru-RU" sz="3200" dirty="0"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18400" y="4633723"/>
            <a:ext cx="4131117" cy="1569660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«Що </a:t>
            </a:r>
            <a:r>
              <a:rPr lang="uk-UA" sz="3200" dirty="0" err="1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тая</a:t>
            </a:r>
            <a:r>
              <a:rPr lang="uk-UA" sz="3200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цариця – </a:t>
            </a:r>
          </a:p>
          <a:p>
            <a:r>
              <a:rPr lang="uk-UA" sz="3200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Лютий ворог України,</a:t>
            </a:r>
          </a:p>
          <a:p>
            <a:r>
              <a:rPr lang="uk-UA" sz="3200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Голодна вовчиця!..»</a:t>
            </a:r>
            <a:endParaRPr lang="ru-RU" sz="3200" dirty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0992" y="3302186"/>
            <a:ext cx="11058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Comic Sans MS" panose="030F0702030302020204" pitchFamily="66" charset="0"/>
              </a:rPr>
              <a:t>Про Катерину ІІ неодноразово згадував в своїй творчості Тарас Шевченко, наприклад у поемі «Великий льох»: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4402" t="19196" r="18900" b="30727"/>
          <a:stretch/>
        </p:blipFill>
        <p:spPr>
          <a:xfrm>
            <a:off x="8872538" y="241732"/>
            <a:ext cx="2414588" cy="28222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93" b="96735" l="2667" r="96833">
                        <a14:foregroundMark x1="19833" y1="18367" x2="19833" y2="18367"/>
                        <a14:foregroundMark x1="4667" y1="8027" x2="90333" y2="85578"/>
                        <a14:foregroundMark x1="8167" y1="93333" x2="93833" y2="4082"/>
                        <a14:foregroundMark x1="7167" y1="68027" x2="85333" y2="84898"/>
                        <a14:foregroundMark x1="6333" y1="88980" x2="82833" y2="84898"/>
                        <a14:foregroundMark x1="7333" y1="62449" x2="4167" y2="70476"/>
                        <a14:foregroundMark x1="9167" y1="16190" x2="4833" y2="87347"/>
                        <a14:foregroundMark x1="2833" y1="60000" x2="2833" y2="74966"/>
                        <a14:foregroundMark x1="4167" y1="90884" x2="11333" y2="94150"/>
                        <a14:foregroundMark x1="84667" y1="88844" x2="17333" y2="96735"/>
                        <a14:foregroundMark x1="19333" y1="3946" x2="88667" y2="3129"/>
                        <a14:foregroundMark x1="96833" y1="4762" x2="94167" y2="86803"/>
                        <a14:foregroundMark x1="94167" y1="86803" x2="94167" y2="868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4950" y="4341693"/>
            <a:ext cx="2038057" cy="24966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9591" y="4341692"/>
            <a:ext cx="2992225" cy="225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6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1" y="288858"/>
            <a:ext cx="10972800" cy="1143000"/>
          </a:xfrm>
        </p:spPr>
        <p:txBody>
          <a:bodyPr>
            <a:noAutofit/>
          </a:bodyPr>
          <a:lstStyle/>
          <a:p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Розгром Кирило-</a:t>
            </a:r>
            <a:r>
              <a:rPr lang="uk-UA" sz="5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Мефодіївського</a:t>
            </a:r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товариства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9311" y="1985965"/>
            <a:ext cx="5829302" cy="4557710"/>
          </a:xfrm>
        </p:spPr>
        <p:txBody>
          <a:bodyPr>
            <a:normAutofit fontScale="92500" lnSpcReduction="20000"/>
          </a:bodyPr>
          <a:lstStyle/>
          <a:p>
            <a:pPr marL="0" indent="357188" algn="just" fontAlgn="base">
              <a:buNone/>
            </a:pPr>
            <a:r>
              <a:rPr lang="ru-RU" dirty="0" smtClean="0">
                <a:latin typeface="Comic Sans MS" panose="030F0702030302020204" pitchFamily="66" charset="0"/>
              </a:rPr>
              <a:t>У </a:t>
            </a:r>
            <a:r>
              <a:rPr lang="ru-RU" dirty="0">
                <a:latin typeface="Comic Sans MS" panose="030F0702030302020204" pitchFamily="66" charset="0"/>
              </a:rPr>
              <a:t> 1847 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відбувся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сумно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відомий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  <a:r>
              <a:rPr lang="ru-RU" dirty="0" err="1">
                <a:latin typeface="Comic Sans MS" panose="030F0702030302020204" pitchFamily="66" charset="0"/>
              </a:rPr>
              <a:t>розгром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Кирило-Мефодіївського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товариства</a:t>
            </a:r>
            <a:r>
              <a:rPr lang="ru-RU" dirty="0">
                <a:latin typeface="Comic Sans MS" panose="030F0702030302020204" pitchFamily="66" charset="0"/>
              </a:rPr>
              <a:t> й </a:t>
            </a:r>
            <a:r>
              <a:rPr lang="ru-RU" dirty="0" err="1">
                <a:latin typeface="Comic Sans MS" panose="030F0702030302020204" pitchFamily="66" charset="0"/>
              </a:rPr>
              <a:t>посилення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жорстокого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переслідування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української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мови</a:t>
            </a:r>
            <a:r>
              <a:rPr lang="ru-RU" dirty="0">
                <a:latin typeface="Comic Sans MS" panose="030F0702030302020204" pitchFamily="66" charset="0"/>
              </a:rPr>
              <a:t> та </a:t>
            </a:r>
            <a:r>
              <a:rPr lang="ru-RU" dirty="0" err="1">
                <a:latin typeface="Comic Sans MS" panose="030F0702030302020204" pitchFamily="66" charset="0"/>
              </a:rPr>
              <a:t>культури</a:t>
            </a:r>
            <a:r>
              <a:rPr lang="ru-RU" dirty="0">
                <a:latin typeface="Comic Sans MS" panose="030F0702030302020204" pitchFamily="66" charset="0"/>
              </a:rPr>
              <a:t>, заборона </a:t>
            </a:r>
            <a:r>
              <a:rPr lang="ru-RU" dirty="0" err="1">
                <a:latin typeface="Comic Sans MS" panose="030F0702030302020204" pitchFamily="66" charset="0"/>
              </a:rPr>
              <a:t>найкращих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творів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Шевченка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Куліша</a:t>
            </a:r>
            <a:r>
              <a:rPr lang="ru-RU" dirty="0">
                <a:latin typeface="Comic Sans MS" panose="030F0702030302020204" pitchFamily="66" charset="0"/>
              </a:rPr>
              <a:t>, Костомарова та </a:t>
            </a:r>
            <a:r>
              <a:rPr lang="ru-RU" dirty="0" err="1">
                <a:latin typeface="Comic Sans MS" panose="030F0702030302020204" pitchFamily="66" charset="0"/>
              </a:rPr>
              <a:t>інших</a:t>
            </a:r>
            <a:r>
              <a:rPr lang="ru-RU" dirty="0">
                <a:latin typeface="Comic Sans MS" panose="030F0702030302020204" pitchFamily="66" charset="0"/>
              </a:rPr>
              <a:t>, наказ </a:t>
            </a:r>
            <a:r>
              <a:rPr lang="ru-RU" dirty="0" err="1">
                <a:latin typeface="Comic Sans MS" panose="030F0702030302020204" pitchFamily="66" charset="0"/>
              </a:rPr>
              <a:t>слідкувати</a:t>
            </a:r>
            <a:r>
              <a:rPr lang="ru-RU" dirty="0">
                <a:latin typeface="Comic Sans MS" panose="030F0702030302020204" pitchFamily="66" charset="0"/>
              </a:rPr>
              <a:t> за ними,</a:t>
            </a:r>
            <a:r>
              <a:rPr lang="ru-RU" b="1" dirty="0">
                <a:latin typeface="Comic Sans MS" panose="030F0702030302020204" pitchFamily="66" charset="0"/>
              </a:rPr>
              <a:t> “не давая перевеса любви к родине над любовью к отечеству”.</a:t>
            </a: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818" y="2171702"/>
            <a:ext cx="5238750" cy="2752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052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Емський</a:t>
            </a: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указ</a:t>
            </a: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510" y="1649727"/>
            <a:ext cx="7705725" cy="4525963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Заборона україномовної школи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Заборона друкувати дитячі читанки українською мовою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Заборона видання словників, брошур </a:t>
            </a:r>
            <a:r>
              <a:rPr lang="uk-UA" dirty="0" err="1" smtClean="0">
                <a:latin typeface="Comic Sans MS" panose="030F0702030302020204" pitchFamily="66" charset="0"/>
              </a:rPr>
              <a:t>укр</a:t>
            </a:r>
            <a:r>
              <a:rPr lang="uk-UA" dirty="0" smtClean="0">
                <a:latin typeface="Comic Sans MS" panose="030F0702030302020204" pitchFamily="66" charset="0"/>
              </a:rPr>
              <a:t>. мовою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Заборона друкувати тексти музичних нот українською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Заборона показувати україномовні вистави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58" r="99881">
                        <a14:foregroundMark x1="13826" y1="17348" x2="13826" y2="17348"/>
                        <a14:foregroundMark x1="6913" y1="12093" x2="6913" y2="12093"/>
                        <a14:foregroundMark x1="15137" y1="5338" x2="15137" y2="5338"/>
                        <a14:foregroundMark x1="47914" y1="8924" x2="51013" y2="0"/>
                        <a14:foregroundMark x1="2741" y1="7256" x2="2741" y2="7256"/>
                        <a14:foregroundMark x1="4172" y1="60801" x2="4172" y2="60801"/>
                        <a14:foregroundMark x1="3814" y1="98332" x2="3814" y2="98332"/>
                        <a14:foregroundMark x1="97497" y1="66555" x2="97497" y2="66555"/>
                        <a14:foregroundMark x1="97497" y1="83653" x2="97497" y2="83653"/>
                        <a14:foregroundMark x1="93683" y1="98332" x2="93683" y2="98332"/>
                        <a14:foregroundMark x1="97139" y1="33778" x2="97139" y2="33778"/>
                        <a14:foregroundMark x1="97855" y1="87990" x2="97855" y2="87990"/>
                        <a14:foregroundMark x1="97497" y1="19349" x2="97497" y2="19349"/>
                        <a14:foregroundMark x1="98212" y1="11593" x2="98212" y2="11593"/>
                        <a14:backgroundMark x1="98808" y1="2919" x2="98808" y2="29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3226">
            <a:off x="8155789" y="1355249"/>
            <a:ext cx="3552628" cy="507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1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Закон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 “Про засади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державної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мовної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політики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”.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2314" y="1600200"/>
            <a:ext cx="7719935" cy="5257799"/>
          </a:xfrm>
        </p:spPr>
        <p:txBody>
          <a:bodyPr>
            <a:normAutofit fontScale="92500" lnSpcReduction="10000"/>
          </a:bodyPr>
          <a:lstStyle/>
          <a:p>
            <a:pPr marL="0" indent="357188" algn="just" fontAlgn="base"/>
            <a:r>
              <a:rPr lang="ru-RU" dirty="0" smtClean="0">
                <a:latin typeface="Comic Sans MS" panose="030F0702030302020204" pitchFamily="66" charset="0"/>
              </a:rPr>
              <a:t>10 </a:t>
            </a:r>
            <a:r>
              <a:rPr lang="ru-RU" dirty="0" err="1">
                <a:latin typeface="Comic Sans MS" panose="030F0702030302020204" pitchFamily="66" charset="0"/>
              </a:rPr>
              <a:t>серпня</a:t>
            </a:r>
            <a:r>
              <a:rPr lang="ru-RU" dirty="0">
                <a:latin typeface="Comic Sans MS" panose="030F0702030302020204" pitchFamily="66" charset="0"/>
              </a:rPr>
              <a:t> 2012 року </a:t>
            </a:r>
            <a:r>
              <a:rPr lang="ru-RU" dirty="0" err="1">
                <a:latin typeface="Comic Sans MS" panose="030F0702030302020204" pitchFamily="66" charset="0"/>
              </a:rPr>
              <a:t>набуває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чинності</a:t>
            </a:r>
            <a:r>
              <a:rPr lang="ru-RU" dirty="0">
                <a:latin typeface="Comic Sans MS" panose="030F0702030302020204" pitchFamily="66" charset="0"/>
              </a:rPr>
              <a:t>  закон </a:t>
            </a:r>
            <a:r>
              <a:rPr lang="ru-RU" b="1" dirty="0">
                <a:latin typeface="Comic Sans MS" panose="030F0702030302020204" pitchFamily="66" charset="0"/>
              </a:rPr>
              <a:t>“Про засади </a:t>
            </a:r>
            <a:r>
              <a:rPr lang="ru-RU" b="1" dirty="0" err="1">
                <a:latin typeface="Comic Sans MS" panose="030F0702030302020204" pitchFamily="66" charset="0"/>
              </a:rPr>
              <a:t>державної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мовної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політики</a:t>
            </a:r>
            <a:r>
              <a:rPr lang="ru-RU" b="1" dirty="0" smtClean="0">
                <a:latin typeface="Comic Sans MS" panose="030F0702030302020204" pitchFamily="66" charset="0"/>
              </a:rPr>
              <a:t>”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  <a:p>
            <a:pPr marL="0" indent="357188" algn="just" fontAlgn="base"/>
            <a:r>
              <a:rPr lang="ru-RU" dirty="0">
                <a:latin typeface="Comic Sans MS" panose="030F0702030302020204" pitchFamily="66" charset="0"/>
              </a:rPr>
              <a:t>Закон </a:t>
            </a:r>
            <a:r>
              <a:rPr lang="ru-RU" dirty="0" err="1">
                <a:latin typeface="Comic Sans MS" panose="030F0702030302020204" pitchFamily="66" charset="0"/>
              </a:rPr>
              <a:t>передбачає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можливість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офіційної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двомовності</a:t>
            </a:r>
            <a:r>
              <a:rPr lang="ru-RU" dirty="0">
                <a:latin typeface="Comic Sans MS" panose="030F0702030302020204" pitchFamily="66" charset="0"/>
              </a:rPr>
              <a:t> в </a:t>
            </a:r>
            <a:r>
              <a:rPr lang="ru-RU" dirty="0" err="1">
                <a:latin typeface="Comic Sans MS" panose="030F0702030302020204" pitchFamily="66" charset="0"/>
              </a:rPr>
              <a:t>регіонах</a:t>
            </a:r>
            <a:r>
              <a:rPr lang="ru-RU" dirty="0">
                <a:latin typeface="Comic Sans MS" panose="030F0702030302020204" pitchFamily="66" charset="0"/>
              </a:rPr>
              <a:t>, де </a:t>
            </a:r>
            <a:r>
              <a:rPr lang="ru-RU" dirty="0" err="1">
                <a:latin typeface="Comic Sans MS" panose="030F0702030302020204" pitchFamily="66" charset="0"/>
              </a:rPr>
              <a:t>чисельність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нацменшин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перевищує</a:t>
            </a:r>
            <a:r>
              <a:rPr lang="ru-RU" dirty="0">
                <a:latin typeface="Comic Sans MS" panose="030F0702030302020204" pitchFamily="66" charset="0"/>
              </a:rPr>
              <a:t> 10%.</a:t>
            </a:r>
          </a:p>
          <a:p>
            <a:pPr marL="0" indent="357188" algn="just" fontAlgn="base"/>
            <a:r>
              <a:rPr lang="ru-RU" dirty="0" err="1">
                <a:latin typeface="Comic Sans MS" panose="030F0702030302020204" pitchFamily="66" charset="0"/>
              </a:rPr>
              <a:t>Двомовність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інформаційного</a:t>
            </a:r>
            <a:r>
              <a:rPr lang="ru-RU" dirty="0">
                <a:latin typeface="Comic Sans MS" panose="030F0702030302020204" pitchFamily="66" charset="0"/>
              </a:rPr>
              <a:t> простору, </a:t>
            </a:r>
            <a:r>
              <a:rPr lang="ru-RU" dirty="0" err="1">
                <a:latin typeface="Comic Sans MS" panose="030F0702030302020204" pitchFamily="66" charset="0"/>
              </a:rPr>
              <a:t>постійні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суперечки</a:t>
            </a:r>
            <a:r>
              <a:rPr lang="ru-RU" dirty="0">
                <a:latin typeface="Comic Sans MS" panose="030F0702030302020204" pitchFamily="66" charset="0"/>
              </a:rPr>
              <a:t> про те, </a:t>
            </a:r>
            <a:r>
              <a:rPr lang="ru-RU" dirty="0" err="1">
                <a:latin typeface="Comic Sans MS" panose="030F0702030302020204" pitchFamily="66" charset="0"/>
              </a:rPr>
              <a:t>якою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має</a:t>
            </a:r>
            <a:r>
              <a:rPr lang="ru-RU" dirty="0">
                <a:latin typeface="Comic Sans MS" panose="030F0702030302020204" pitchFamily="66" charset="0"/>
              </a:rPr>
              <a:t> бути </a:t>
            </a:r>
            <a:r>
              <a:rPr lang="ru-RU" dirty="0" err="1">
                <a:latin typeface="Comic Sans MS" panose="030F0702030302020204" pitchFamily="66" charset="0"/>
              </a:rPr>
              <a:t>мова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офіційних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документів</a:t>
            </a:r>
            <a:r>
              <a:rPr lang="ru-RU" dirty="0">
                <a:latin typeface="Comic Sans MS" panose="030F0702030302020204" pitchFamily="66" charset="0"/>
              </a:rPr>
              <a:t>, і </a:t>
            </a:r>
            <a:r>
              <a:rPr lang="ru-RU" dirty="0" err="1">
                <a:latin typeface="Comic Sans MS" panose="030F0702030302020204" pitchFamily="66" charset="0"/>
              </a:rPr>
              <a:t>досі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притісняють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мову</a:t>
            </a:r>
            <a:r>
              <a:rPr lang="ru-RU" dirty="0">
                <a:latin typeface="Comic Sans MS" panose="030F0702030302020204" pitchFamily="66" charset="0"/>
              </a:rPr>
              <a:t> народу на </a:t>
            </a:r>
            <a:r>
              <a:rPr lang="ru-RU" dirty="0" err="1">
                <a:latin typeface="Comic Sans MS" panose="030F0702030302020204" pitchFamily="66" charset="0"/>
              </a:rPr>
              <a:t>його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землі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2178">
            <a:off x="369499" y="1683943"/>
            <a:ext cx="3033010" cy="4199273"/>
          </a:xfrm>
          <a:prstGeom prst="rect">
            <a:avLst/>
          </a:prstGeom>
        </p:spPr>
      </p:pic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47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3952" y="1265913"/>
            <a:ext cx="108246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uk-UA" sz="5400" dirty="0" smtClean="0">
                <a:latin typeface="Comic Sans MS" panose="030F0702030302020204" pitchFamily="66" charset="0"/>
              </a:rPr>
              <a:t>Хто </a:t>
            </a:r>
            <a:r>
              <a:rPr lang="uk-UA" sz="5400" dirty="0" smtClean="0">
                <a:latin typeface="Comic Sans MS" panose="030F0702030302020204" pitchFamily="66" charset="0"/>
              </a:rPr>
              <a:t>не любить своєї рідної мови, солодких святих звуків свого дитинства, не заслуговує на </a:t>
            </a:r>
            <a:r>
              <a:rPr lang="uk-UA" sz="5400" dirty="0" err="1" smtClean="0">
                <a:latin typeface="Comic Sans MS" panose="030F0702030302020204" pitchFamily="66" charset="0"/>
              </a:rPr>
              <a:t>ім</a:t>
            </a:r>
            <a:r>
              <a:rPr lang="en-US" sz="5400" dirty="0" smtClean="0">
                <a:latin typeface="Comic Sans MS" panose="030F0702030302020204" pitchFamily="66" charset="0"/>
              </a:rPr>
              <a:t>’</a:t>
            </a:r>
            <a:r>
              <a:rPr lang="uk-UA" sz="5400" dirty="0" smtClean="0">
                <a:latin typeface="Comic Sans MS" panose="030F0702030302020204" pitchFamily="66" charset="0"/>
              </a:rPr>
              <a:t>я людини</a:t>
            </a:r>
            <a:r>
              <a:rPr lang="uk-UA" sz="5400" dirty="0" smtClean="0">
                <a:latin typeface="Comic Sans MS" panose="030F0702030302020204" pitchFamily="66" charset="0"/>
              </a:rPr>
              <a:t>.</a:t>
            </a:r>
            <a:endParaRPr lang="uk-UA" sz="5400" dirty="0" smtClean="0">
              <a:latin typeface="Comic Sans MS" panose="030F0702030302020204" pitchFamily="66" charset="0"/>
            </a:endParaRPr>
          </a:p>
          <a:p>
            <a:endParaRPr lang="ru-RU" sz="5400" dirty="0" smtClean="0">
              <a:latin typeface="Comic Sans MS" panose="030F0702030302020204" pitchFamily="66" charset="0"/>
            </a:endParaRPr>
          </a:p>
          <a:p>
            <a:pPr algn="r"/>
            <a:r>
              <a:rPr lang="uk-UA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Й.Г. </a:t>
            </a:r>
            <a:r>
              <a:rPr lang="uk-UA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Гердер</a:t>
            </a:r>
            <a:endParaRPr lang="uk-UA" sz="5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4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Літерна мова</a:t>
            </a:r>
            <a:endParaRPr lang="ru-RU" sz="6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9171" y="1800226"/>
            <a:ext cx="8286750" cy="3514724"/>
          </a:xfrm>
        </p:spPr>
        <p:txBody>
          <a:bodyPr>
            <a:normAutofit/>
          </a:bodyPr>
          <a:lstStyle/>
          <a:p>
            <a:pPr marL="0" indent="357188" algn="just">
              <a:buNone/>
            </a:pPr>
            <a:r>
              <a:rPr lang="ru-RU" sz="3600" dirty="0" err="1">
                <a:latin typeface="Comic Sans MS" panose="030F0702030302020204" pitchFamily="66" charset="0"/>
              </a:rPr>
              <a:t>Українську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мову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офіційно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визнали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літературною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після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видання</a:t>
            </a:r>
            <a:r>
              <a:rPr lang="ru-RU" sz="3600" dirty="0">
                <a:latin typeface="Comic Sans MS" panose="030F0702030302020204" pitchFamily="66" charset="0"/>
              </a:rPr>
              <a:t> «</a:t>
            </a:r>
            <a:r>
              <a:rPr lang="ru-RU" sz="3600" dirty="0" err="1">
                <a:latin typeface="Comic Sans MS" panose="030F0702030302020204" pitchFamily="66" charset="0"/>
              </a:rPr>
              <a:t>Енеїди</a:t>
            </a:r>
            <a:r>
              <a:rPr lang="ru-RU" sz="3600" dirty="0">
                <a:latin typeface="Comic Sans MS" panose="030F0702030302020204" pitchFamily="66" charset="0"/>
              </a:rPr>
              <a:t>» </a:t>
            </a:r>
            <a:r>
              <a:rPr lang="ru-RU" sz="3600" dirty="0" err="1">
                <a:latin typeface="Comic Sans MS" panose="030F0702030302020204" pitchFamily="66" charset="0"/>
              </a:rPr>
              <a:t>Івана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Котляревського</a:t>
            </a:r>
            <a:r>
              <a:rPr lang="ru-RU" sz="3600" dirty="0">
                <a:latin typeface="Comic Sans MS" panose="030F0702030302020204" pitchFamily="66" charset="0"/>
              </a:rPr>
              <a:t>. </a:t>
            </a:r>
            <a:r>
              <a:rPr lang="ru-RU" sz="3600" dirty="0" err="1">
                <a:latin typeface="Comic Sans MS" panose="030F0702030302020204" pitchFamily="66" charset="0"/>
              </a:rPr>
              <a:t>Відтак</a:t>
            </a:r>
            <a:r>
              <a:rPr lang="ru-RU" sz="3600" dirty="0">
                <a:latin typeface="Comic Sans MS" panose="030F0702030302020204" pitchFamily="66" charset="0"/>
              </a:rPr>
              <a:t>, </a:t>
            </a:r>
            <a:r>
              <a:rPr lang="ru-RU" sz="3600" dirty="0" err="1">
                <a:latin typeface="Comic Sans MS" panose="030F0702030302020204" pitchFamily="66" charset="0"/>
              </a:rPr>
              <a:t>Котляревського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вважають</a:t>
            </a:r>
            <a:r>
              <a:rPr lang="ru-RU" sz="3600" dirty="0">
                <a:latin typeface="Comic Sans MS" panose="030F0702030302020204" pitchFamily="66" charset="0"/>
              </a:rPr>
              <a:t> основоположником </a:t>
            </a:r>
            <a:r>
              <a:rPr lang="ru-RU" sz="3600" dirty="0" err="1">
                <a:latin typeface="Comic Sans MS" panose="030F0702030302020204" pitchFamily="66" charset="0"/>
              </a:rPr>
              <a:t>нової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української</a:t>
            </a:r>
            <a:r>
              <a:rPr lang="ru-RU" sz="3600" dirty="0">
                <a:latin typeface="Comic Sans MS" panose="030F0702030302020204" pitchFamily="66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</a:rPr>
              <a:t>мови</a:t>
            </a:r>
            <a:r>
              <a:rPr lang="ru-RU" sz="3600" dirty="0">
                <a:latin typeface="Comic Sans MS" panose="030F0702030302020204" pitchFamily="66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67" t="381" r="4332" b="1492"/>
          <a:stretch/>
        </p:blipFill>
        <p:spPr>
          <a:xfrm rot="21386955">
            <a:off x="623888" y="1496510"/>
            <a:ext cx="2686050" cy="448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</a:t>
            </a:r>
            <a:r>
              <a:rPr lang="uk-UA" sz="60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олов</a:t>
            </a:r>
            <a:r>
              <a:rPr lang="en-US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’</a:t>
            </a:r>
            <a:r>
              <a:rPr lang="uk-UA" sz="60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їна</a:t>
            </a:r>
            <a:r>
              <a:rPr lang="uk-UA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мова</a:t>
            </a:r>
            <a:endParaRPr lang="ru-RU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7419975" cy="4525963"/>
          </a:xfrm>
        </p:spPr>
        <p:txBody>
          <a:bodyPr/>
          <a:lstStyle/>
          <a:p>
            <a:pPr marL="0" indent="357188" algn="just">
              <a:buNone/>
            </a:pPr>
            <a:r>
              <a:rPr lang="ru-RU" dirty="0">
                <a:latin typeface="Comic Sans MS" panose="030F0702030302020204" pitchFamily="66" charset="0"/>
              </a:rPr>
              <a:t>На </a:t>
            </a:r>
            <a:r>
              <a:rPr lang="ru-RU" dirty="0" err="1">
                <a:latin typeface="Comic Sans MS" panose="030F0702030302020204" pitchFamily="66" charset="0"/>
              </a:rPr>
              <a:t>мовному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конкурсі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який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пройшов</a:t>
            </a:r>
            <a:r>
              <a:rPr lang="ru-RU" dirty="0">
                <a:latin typeface="Comic Sans MS" panose="030F0702030302020204" pitchFamily="66" charset="0"/>
              </a:rPr>
              <a:t> у </a:t>
            </a:r>
            <a:r>
              <a:rPr lang="ru-RU" dirty="0" err="1">
                <a:latin typeface="Comic Sans MS" panose="030F0702030302020204" pitchFamily="66" charset="0"/>
              </a:rPr>
              <a:t>Парижі</a:t>
            </a:r>
            <a:r>
              <a:rPr lang="ru-RU" dirty="0">
                <a:latin typeface="Comic Sans MS" panose="030F0702030302020204" pitchFamily="66" charset="0"/>
              </a:rPr>
              <a:t> у 1934 </a:t>
            </a:r>
            <a:r>
              <a:rPr lang="ru-RU" dirty="0" err="1">
                <a:latin typeface="Comic Sans MS" panose="030F0702030302020204" pitchFamily="66" charset="0"/>
              </a:rPr>
              <a:t>році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українську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визнано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третьою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найбільш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милозвучною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мовою</a:t>
            </a:r>
            <a:r>
              <a:rPr lang="ru-RU" dirty="0">
                <a:latin typeface="Comic Sans MS" panose="030F0702030302020204" pitchFamily="66" charset="0"/>
              </a:rPr>
              <a:t> в </a:t>
            </a:r>
            <a:r>
              <a:rPr lang="ru-RU" dirty="0" err="1">
                <a:latin typeface="Comic Sans MS" panose="030F0702030302020204" pitchFamily="66" charset="0"/>
              </a:rPr>
              <a:t>світі</a:t>
            </a:r>
            <a:r>
              <a:rPr lang="ru-RU" dirty="0">
                <a:latin typeface="Comic Sans MS" panose="030F0702030302020204" pitchFamily="66" charset="0"/>
              </a:rPr>
              <a:t> (</a:t>
            </a:r>
            <a:r>
              <a:rPr lang="ru-RU" dirty="0" err="1">
                <a:latin typeface="Comic Sans MS" panose="030F0702030302020204" pitchFamily="66" charset="0"/>
              </a:rPr>
              <a:t>після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французької</a:t>
            </a:r>
            <a:r>
              <a:rPr lang="ru-RU" dirty="0">
                <a:latin typeface="Comic Sans MS" panose="030F0702030302020204" pitchFamily="66" charset="0"/>
              </a:rPr>
              <a:t> та </a:t>
            </a:r>
            <a:r>
              <a:rPr lang="ru-RU" dirty="0" err="1">
                <a:latin typeface="Comic Sans MS" panose="030F0702030302020204" pitchFamily="66" charset="0"/>
              </a:rPr>
              <a:t>перської</a:t>
            </a:r>
            <a:r>
              <a:rPr lang="ru-RU" dirty="0">
                <a:latin typeface="Comic Sans MS" panose="030F0702030302020204" pitchFamily="66" charset="0"/>
              </a:rPr>
              <a:t>) за такими </a:t>
            </a:r>
            <a:r>
              <a:rPr lang="ru-RU" dirty="0" err="1">
                <a:latin typeface="Comic Sans MS" panose="030F0702030302020204" pitchFamily="66" charset="0"/>
              </a:rPr>
              <a:t>критеріями</a:t>
            </a:r>
            <a:r>
              <a:rPr lang="ru-RU" dirty="0">
                <a:latin typeface="Comic Sans MS" panose="030F0702030302020204" pitchFamily="66" charset="0"/>
              </a:rPr>
              <a:t>, як фонетика, лексика, </a:t>
            </a:r>
            <a:r>
              <a:rPr lang="ru-RU" dirty="0" err="1">
                <a:latin typeface="Comic Sans MS" panose="030F0702030302020204" pitchFamily="66" charset="0"/>
              </a:rPr>
              <a:t>фразеологія</a:t>
            </a:r>
            <a:r>
              <a:rPr lang="ru-RU" dirty="0">
                <a:latin typeface="Comic Sans MS" panose="030F0702030302020204" pitchFamily="66" charset="0"/>
              </a:rPr>
              <a:t> й </a:t>
            </a:r>
            <a:r>
              <a:rPr lang="ru-RU" dirty="0" err="1">
                <a:latin typeface="Comic Sans MS" panose="030F0702030302020204" pitchFamily="66" charset="0"/>
              </a:rPr>
              <a:t>будова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речення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889" y="2137650"/>
            <a:ext cx="3558916" cy="309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1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ШУ\ukrayinska-simvolika-prapor-Ukrayini-kviti-zhovto-sinya-strich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94391"/>
            <a:ext cx="3201729" cy="208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8328" y="1143000"/>
            <a:ext cx="10015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>
                <a:latin typeface="Comic Sans MS" panose="030F0702030302020204" pitchFamily="66" charset="0"/>
              </a:rPr>
              <a:t>Наша </a:t>
            </a:r>
            <a:r>
              <a:rPr lang="uk-UA" sz="4800" dirty="0" smtClean="0">
                <a:latin typeface="Comic Sans MS" panose="030F0702030302020204" pitchFamily="66" charset="0"/>
              </a:rPr>
              <a:t>рідна українська мова – це основа нашої безмежної багатої культури. Це наш дух, наша душа, наша пісня</a:t>
            </a:r>
            <a:r>
              <a:rPr lang="uk-UA" sz="4800" dirty="0" smtClean="0">
                <a:latin typeface="Comic Sans MS" panose="030F0702030302020204" pitchFamily="66" charset="0"/>
              </a:rPr>
              <a:t>…</a:t>
            </a:r>
            <a:endParaRPr lang="uk-UA" sz="4800" dirty="0" smtClean="0">
              <a:latin typeface="Comic Sans MS" panose="030F0702030302020204" pitchFamily="66" charset="0"/>
            </a:endParaRPr>
          </a:p>
          <a:p>
            <a:endParaRPr lang="uk-UA" sz="4800" dirty="0" smtClean="0">
              <a:latin typeface="Comic Sans MS" panose="030F0702030302020204" pitchFamily="66" charset="0"/>
            </a:endParaRPr>
          </a:p>
          <a:p>
            <a:pPr algn="r"/>
            <a:r>
              <a:rPr lang="uk-UA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О. Гончар</a:t>
            </a:r>
            <a:endParaRPr lang="ru-RU" sz="4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57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кр мов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укр мова</Template>
  <TotalTime>235</TotalTime>
  <Words>390</Words>
  <Application>Microsoft Office PowerPoint</Application>
  <PresentationFormat>Произвольный</PresentationFormat>
  <Paragraphs>71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укр мова</vt:lpstr>
      <vt:lpstr>Історія розвитку  української мови до її сучасного вигляду у цікавих фактах </vt:lpstr>
      <vt:lpstr>Походження української мови</vt:lpstr>
      <vt:lpstr>Перші слова</vt:lpstr>
      <vt:lpstr>Історія назви української мови</vt:lpstr>
      <vt:lpstr>Перший український «Буквар»</vt:lpstr>
      <vt:lpstr>Нищення української мови</vt:lpstr>
      <vt:lpstr>Церковні душителі мови</vt:lpstr>
      <vt:lpstr>Презентация PowerPoint</vt:lpstr>
      <vt:lpstr>Царі, цариці й українці</vt:lpstr>
      <vt:lpstr>Царі, цариці й українці</vt:lpstr>
      <vt:lpstr>Презентация PowerPoint</vt:lpstr>
      <vt:lpstr>Розгром Кирило-Мефодіївського товариства</vt:lpstr>
      <vt:lpstr>Емський указ</vt:lpstr>
      <vt:lpstr>Закон “Про засади державної мовної політики”.</vt:lpstr>
      <vt:lpstr>Презентация PowerPoint</vt:lpstr>
      <vt:lpstr>Літерна мова</vt:lpstr>
      <vt:lpstr>Cолов’їна мова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Історія розвитку  української мови до її сучасного вигляду у цікавих фактах</dc:title>
  <dc:creator>MASTER</dc:creator>
  <cp:lastModifiedBy>Иван</cp:lastModifiedBy>
  <cp:revision>22</cp:revision>
  <dcterms:created xsi:type="dcterms:W3CDTF">2019-04-30T17:15:13Z</dcterms:created>
  <dcterms:modified xsi:type="dcterms:W3CDTF">2020-07-03T14:15:12Z</dcterms:modified>
</cp:coreProperties>
</file>