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259" r:id="rId3"/>
    <p:sldId id="306" r:id="rId4"/>
    <p:sldId id="309" r:id="rId5"/>
    <p:sldId id="257" r:id="rId6"/>
    <p:sldId id="258" r:id="rId7"/>
    <p:sldId id="308" r:id="rId8"/>
    <p:sldId id="260" r:id="rId9"/>
    <p:sldId id="321" r:id="rId10"/>
    <p:sldId id="311" r:id="rId11"/>
    <p:sldId id="310" r:id="rId12"/>
    <p:sldId id="288" r:id="rId13"/>
    <p:sldId id="312" r:id="rId14"/>
    <p:sldId id="313" r:id="rId15"/>
    <p:sldId id="315" r:id="rId16"/>
    <p:sldId id="314" r:id="rId17"/>
    <p:sldId id="322" r:id="rId18"/>
    <p:sldId id="323" r:id="rId19"/>
    <p:sldId id="300" r:id="rId20"/>
    <p:sldId id="320" r:id="rId21"/>
    <p:sldId id="303" r:id="rId22"/>
    <p:sldId id="289" r:id="rId23"/>
    <p:sldId id="301" r:id="rId24"/>
    <p:sldId id="294" r:id="rId25"/>
    <p:sldId id="302" r:id="rId26"/>
    <p:sldId id="287" r:id="rId27"/>
    <p:sldId id="316" r:id="rId28"/>
    <p:sldId id="276" r:id="rId29"/>
    <p:sldId id="317" r:id="rId30"/>
    <p:sldId id="318" r:id="rId31"/>
    <p:sldId id="31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6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96306-4D9D-4EFE-8B79-89439D79ECC6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9611B-8A01-43B0-AA5B-7FAE6D33B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AFBAD-B195-4785-9C15-394F8974A942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533C7-97D8-469F-B5C5-8C31961BD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D8384-8515-4551-AC0D-022F02BA9D26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916D6-CD91-49E0-9D6F-812235177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21E16-62BF-4104-A4EB-031456468347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9F0B-A28B-4208-AE70-427401317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437E-2AE1-4BA0-B8D1-E1ED705E722D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8C7A2-BBB1-4C1C-8E14-9E5124B56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8CE04-DB62-49EB-ADA3-6E63221A4804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C7D6F-6CE7-454F-A5BC-7F27B5164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7570E-49CF-44BD-86BB-F359F4BE655B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F4634-CBC9-4394-8B53-AC76CE65F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60D1B-9D71-4D4D-9347-0D5AC308E5D5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3FB3-D15F-4777-9359-1A7042F6D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3C849-5843-41F9-B4EB-61B1A971D42B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9A53F-5320-4134-925E-981A27525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4A7F7-E585-4C7E-8DFF-9922E431166A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5A1C-E8A8-432A-8090-CC9E46E3AF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E060A-1CF3-49C5-8D79-C0DF64A7D93D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60E4D-315F-4AAC-B5D2-416A75152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23521C-7A65-4C2E-9E1D-79E6B4B012BE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BD8634-BFA1-44A3-BC19-D97A773E3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histua.com/slovnik/c/centraliz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err="1" smtClean="0"/>
              <a:t>Епіграф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uk-UA" dirty="0"/>
              <a:t>Нація, яка не ознайомлена з історією, </a:t>
            </a:r>
            <a:endParaRPr lang="ru-RU" dirty="0"/>
          </a:p>
          <a:p>
            <a:pPr marL="0" indent="0" algn="r">
              <a:buNone/>
            </a:pPr>
            <a:r>
              <a:rPr lang="uk-UA" dirty="0"/>
              <a:t>приречена на повторення.</a:t>
            </a:r>
            <a:endParaRPr lang="ru-RU" dirty="0"/>
          </a:p>
          <a:p>
            <a:pPr marL="0" indent="0" algn="r">
              <a:buNone/>
            </a:pPr>
            <a:r>
              <a:rPr lang="uk-UA" i="1" dirty="0" smtClean="0"/>
              <a:t>Дж. Сантаяна</a:t>
            </a:r>
            <a:endParaRPr lang="ru-RU" dirty="0" smtClean="0"/>
          </a:p>
          <a:p>
            <a:pPr marL="0" indent="0" algn="r">
              <a:buNone/>
            </a:pPr>
            <a:r>
              <a:rPr lang="uk-UA" dirty="0" smtClean="0"/>
              <a:t>«</a:t>
            </a:r>
            <a:r>
              <a:rPr lang="uk-UA" dirty="0"/>
              <a:t>Щоб не перетворити дитину на склад знань, </a:t>
            </a:r>
            <a:endParaRPr lang="ru-RU" dirty="0"/>
          </a:p>
          <a:p>
            <a:pPr marL="0" indent="0" algn="r">
              <a:buNone/>
            </a:pPr>
            <a:r>
              <a:rPr lang="uk-UA" dirty="0"/>
              <a:t>комору правил  і формул, треба вчити її мислити.»</a:t>
            </a:r>
            <a:endParaRPr lang="ru-RU" dirty="0"/>
          </a:p>
          <a:p>
            <a:pPr marL="0" indent="0" algn="r">
              <a:buNone/>
            </a:pPr>
            <a:r>
              <a:rPr lang="uk-UA" i="1" dirty="0" smtClean="0"/>
              <a:t>В</a:t>
            </a:r>
            <a:r>
              <a:rPr lang="uk-UA" i="1" dirty="0"/>
              <a:t>. Сухомлинський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88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648072"/>
          </a:xfrm>
        </p:spPr>
        <p:txBody>
          <a:bodyPr>
            <a:normAutofit/>
          </a:bodyPr>
          <a:lstStyle/>
          <a:p>
            <a:pPr algn="ctr"/>
            <a:r>
              <a:rPr lang="ru-RU" i="1" dirty="0">
                <a:effectLst/>
              </a:rPr>
              <a:t>Робота з таблицею </a:t>
            </a:r>
            <a:endParaRPr lang="ru-RU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8812087" cy="5688632"/>
          </a:xfrm>
        </p:spPr>
      </p:pic>
    </p:spTree>
    <p:extLst>
      <p:ext uri="{BB962C8B-B14F-4D97-AF65-F5344CB8AC3E}">
        <p14:creationId xmlns:p14="http://schemas.microsoft.com/office/powerpoint/2010/main" val="562516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20080"/>
          </a:xfrm>
        </p:spPr>
        <p:txBody>
          <a:bodyPr>
            <a:normAutofit/>
          </a:bodyPr>
          <a:lstStyle/>
          <a:p>
            <a:r>
              <a:rPr lang="ru-RU" dirty="0" smtClean="0"/>
              <a:t>Внутрішнє </a:t>
            </a:r>
            <a:r>
              <a:rPr lang="ru-RU" dirty="0"/>
              <a:t>становище </a:t>
            </a:r>
            <a:r>
              <a:rPr lang="ru-RU" dirty="0" err="1"/>
              <a:t>України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616624"/>
          </a:xfrm>
        </p:spPr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озруха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війни</a:t>
            </a:r>
            <a:r>
              <a:rPr lang="ru-RU" dirty="0" smtClean="0"/>
              <a:t>, </a:t>
            </a:r>
            <a:r>
              <a:rPr lang="ru-RU" dirty="0" err="1" smtClean="0"/>
              <a:t>економічні</a:t>
            </a:r>
            <a:r>
              <a:rPr lang="ru-RU" dirty="0" smtClean="0"/>
              <a:t> </a:t>
            </a:r>
            <a:r>
              <a:rPr lang="ru-RU" dirty="0" err="1" smtClean="0"/>
              <a:t>втрати</a:t>
            </a:r>
            <a:endParaRPr lang="ru-RU" dirty="0" smtClean="0"/>
          </a:p>
          <a:p>
            <a:r>
              <a:rPr lang="ru-RU" dirty="0"/>
              <a:t>р</a:t>
            </a:r>
            <a:r>
              <a:rPr lang="ru-RU" dirty="0" smtClean="0"/>
              <a:t>обота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третини</a:t>
            </a:r>
            <a:r>
              <a:rPr lang="ru-RU" dirty="0" smtClean="0"/>
              <a:t> </a:t>
            </a:r>
            <a:r>
              <a:rPr lang="ru-RU" dirty="0" err="1" smtClean="0"/>
              <a:t>залізниць</a:t>
            </a:r>
            <a:endParaRPr lang="ru-RU" dirty="0" smtClean="0"/>
          </a:p>
          <a:p>
            <a:r>
              <a:rPr lang="ru-RU" dirty="0" err="1"/>
              <a:t>н</a:t>
            </a:r>
            <a:r>
              <a:rPr lang="ru-RU" dirty="0" err="1" smtClean="0"/>
              <a:t>изький</a:t>
            </a:r>
            <a:r>
              <a:rPr lang="ru-RU" dirty="0" smtClean="0"/>
              <a:t> </a:t>
            </a:r>
            <a:r>
              <a:rPr lang="ru-RU" dirty="0" err="1" smtClean="0"/>
              <a:t>рівень</a:t>
            </a:r>
            <a:r>
              <a:rPr lang="ru-RU" dirty="0" smtClean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 </a:t>
            </a:r>
            <a:r>
              <a:rPr lang="ru-RU" dirty="0" err="1" smtClean="0"/>
              <a:t>металургійної</a:t>
            </a:r>
            <a:r>
              <a:rPr lang="ru-RU" dirty="0" smtClean="0"/>
              <a:t> </a:t>
            </a:r>
            <a:r>
              <a:rPr lang="ru-RU" dirty="0" err="1" smtClean="0"/>
              <a:t>галузі</a:t>
            </a:r>
            <a:endParaRPr lang="ru-RU" dirty="0" smtClean="0"/>
          </a:p>
          <a:p>
            <a:r>
              <a:rPr lang="ru-RU" dirty="0" err="1" smtClean="0"/>
              <a:t>скорочення</a:t>
            </a:r>
            <a:r>
              <a:rPr lang="ru-RU" dirty="0" smtClean="0"/>
              <a:t> </a:t>
            </a:r>
            <a:r>
              <a:rPr lang="ru-RU" dirty="0" err="1" smtClean="0"/>
              <a:t>чисельності</a:t>
            </a:r>
            <a:r>
              <a:rPr lang="ru-RU" dirty="0" smtClean="0"/>
              <a:t> </a:t>
            </a:r>
            <a:r>
              <a:rPr lang="ru-RU" dirty="0" err="1"/>
              <a:t>промислових</a:t>
            </a:r>
            <a:r>
              <a:rPr lang="ru-RU" dirty="0"/>
              <a:t> </a:t>
            </a:r>
            <a:r>
              <a:rPr lang="ru-RU" dirty="0" err="1" smtClean="0"/>
              <a:t>робітників</a:t>
            </a:r>
            <a:endParaRPr lang="ru-RU" dirty="0"/>
          </a:p>
          <a:p>
            <a:r>
              <a:rPr lang="ru-RU" dirty="0" err="1"/>
              <a:t>п</a:t>
            </a:r>
            <a:r>
              <a:rPr lang="ru-RU" dirty="0" err="1" smtClean="0"/>
              <a:t>роблеми</a:t>
            </a:r>
            <a:r>
              <a:rPr lang="ru-RU" dirty="0" smtClean="0"/>
              <a:t> </a:t>
            </a:r>
            <a:r>
              <a:rPr lang="ru-RU" dirty="0"/>
              <a:t>з </a:t>
            </a:r>
            <a:r>
              <a:rPr lang="ru-RU" dirty="0" err="1"/>
              <a:t>продовольством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страйки</a:t>
            </a:r>
            <a:endParaRPr lang="ru-RU" dirty="0" smtClean="0"/>
          </a:p>
          <a:p>
            <a:r>
              <a:rPr lang="ru-RU" dirty="0" err="1"/>
              <a:t>н</a:t>
            </a:r>
            <a:r>
              <a:rPr lang="ru-RU" dirty="0" err="1" smtClean="0"/>
              <a:t>езадіяність</a:t>
            </a:r>
            <a:r>
              <a:rPr lang="ru-RU" dirty="0" smtClean="0"/>
              <a:t> </a:t>
            </a:r>
            <a:r>
              <a:rPr lang="ru-RU" dirty="0" err="1" smtClean="0"/>
              <a:t>величезних</a:t>
            </a:r>
            <a:r>
              <a:rPr lang="ru-RU" dirty="0" smtClean="0"/>
              <a:t> </a:t>
            </a:r>
            <a:r>
              <a:rPr lang="ru-RU" dirty="0" err="1" smtClean="0"/>
              <a:t>площ</a:t>
            </a:r>
            <a:r>
              <a:rPr lang="ru-RU" dirty="0" smtClean="0"/>
              <a:t> </a:t>
            </a:r>
            <a:r>
              <a:rPr lang="ru-RU" dirty="0" err="1" smtClean="0"/>
              <a:t>землі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низькі</a:t>
            </a:r>
            <a:r>
              <a:rPr lang="ru-RU" dirty="0" smtClean="0"/>
              <a:t> </a:t>
            </a:r>
            <a:r>
              <a:rPr lang="ru-RU" dirty="0" err="1" smtClean="0"/>
              <a:t>врожаї</a:t>
            </a:r>
            <a:endParaRPr lang="ru-RU" dirty="0" smtClean="0"/>
          </a:p>
          <a:p>
            <a:r>
              <a:rPr lang="ru-RU" dirty="0" err="1"/>
              <a:t>п</a:t>
            </a:r>
            <a:r>
              <a:rPr lang="ru-RU" dirty="0" err="1" smtClean="0"/>
              <a:t>родовження</a:t>
            </a:r>
            <a:r>
              <a:rPr lang="ru-RU" dirty="0" smtClean="0"/>
              <a:t> </a:t>
            </a:r>
            <a:r>
              <a:rPr lang="ru-RU" dirty="0" err="1" smtClean="0"/>
              <a:t>політики</a:t>
            </a:r>
            <a:r>
              <a:rPr lang="ru-RU" dirty="0" smtClean="0"/>
              <a:t> </a:t>
            </a:r>
            <a:r>
              <a:rPr lang="ru-RU" dirty="0" err="1" smtClean="0"/>
              <a:t>реквізиції</a:t>
            </a:r>
            <a:r>
              <a:rPr lang="ru-RU" dirty="0" smtClean="0"/>
              <a:t> </a:t>
            </a:r>
            <a:r>
              <a:rPr lang="ru-RU" dirty="0" err="1" smtClean="0"/>
              <a:t>хліба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11717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ЗОВНІШНЯ ПОЛІТИКА</a:t>
            </a: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03848" y="1412776"/>
            <a:ext cx="3240088" cy="865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Радянська Росія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1412776"/>
            <a:ext cx="230346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УСРР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76256" y="1340768"/>
            <a:ext cx="1871662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Уряд УНР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3" y="2924944"/>
            <a:ext cx="1656184" cy="2808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FF0000"/>
                </a:solidFill>
              </a:rPr>
              <a:t>Дозвіл на здійснення зовнішньої політики з метою нейтралізації уряду УНР</a:t>
            </a:r>
          </a:p>
        </p:txBody>
      </p:sp>
      <p:cxnSp>
        <p:nvCxnSpPr>
          <p:cNvPr id="9" name="Прямая со стрелкой 8"/>
          <p:cNvCxnSpPr>
            <a:stCxn id="3" idx="2"/>
          </p:cNvCxnSpPr>
          <p:nvPr/>
        </p:nvCxnSpPr>
        <p:spPr>
          <a:xfrm>
            <a:off x="1475260" y="2349401"/>
            <a:ext cx="4248868" cy="43152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2"/>
          </p:cNvCxnSpPr>
          <p:nvPr/>
        </p:nvCxnSpPr>
        <p:spPr>
          <a:xfrm>
            <a:off x="1475260" y="2349401"/>
            <a:ext cx="2160636" cy="43152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 flipH="1">
            <a:off x="1475656" y="2277963"/>
            <a:ext cx="3348236" cy="5749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123728" y="2852936"/>
            <a:ext cx="2088232" cy="3816424"/>
          </a:xfrm>
          <a:prstGeom prst="round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1921 р. – підписано договори з Грузією, Литвою, Польщею, Німеччиною, Латвією, Єстонією, Італією, Австрією. </a:t>
            </a:r>
            <a:endParaRPr lang="uk-UA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27984" y="2708920"/>
            <a:ext cx="2088231" cy="4033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FF0000"/>
                </a:solidFill>
              </a:rPr>
              <a:t>З </a:t>
            </a:r>
            <a:r>
              <a:rPr lang="uk-UA" dirty="0" smtClean="0">
                <a:solidFill>
                  <a:srgbClr val="FF0000"/>
                </a:solidFill>
              </a:rPr>
              <a:t>1922 р</a:t>
            </a:r>
            <a:r>
              <a:rPr lang="uk-UA" dirty="0">
                <a:solidFill>
                  <a:srgbClr val="FF0000"/>
                </a:solidFill>
              </a:rPr>
              <a:t>. підписано договори з </a:t>
            </a:r>
            <a:r>
              <a:rPr lang="uk-UA" dirty="0" smtClean="0">
                <a:solidFill>
                  <a:srgbClr val="FF0000"/>
                </a:solidFill>
              </a:rPr>
              <a:t>Туреччиною, поширення Рапалльського договору з Німеччиною.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04248" y="2708920"/>
            <a:ext cx="2232248" cy="4033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0000"/>
                </a:solidFill>
              </a:rPr>
              <a:t>УСРР </a:t>
            </a:r>
            <a:r>
              <a:rPr lang="ru-RU" sz="1600" dirty="0" err="1">
                <a:solidFill>
                  <a:srgbClr val="FF0000"/>
                </a:solidFill>
              </a:rPr>
              <a:t>уклала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власні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торговельні</a:t>
            </a:r>
            <a:r>
              <a:rPr lang="ru-RU" sz="1600" dirty="0">
                <a:solidFill>
                  <a:srgbClr val="FF0000"/>
                </a:solidFill>
              </a:rPr>
              <a:t> угоди з </a:t>
            </a:r>
            <a:r>
              <a:rPr lang="ru-RU" sz="1600" dirty="0" err="1">
                <a:solidFill>
                  <a:srgbClr val="FF0000"/>
                </a:solidFill>
              </a:rPr>
              <a:t>Австрією</a:t>
            </a:r>
            <a:r>
              <a:rPr lang="ru-RU" sz="1600" dirty="0">
                <a:solidFill>
                  <a:srgbClr val="FF0000"/>
                </a:solidFill>
              </a:rPr>
              <a:t>, </a:t>
            </a:r>
            <a:r>
              <a:rPr lang="ru-RU" sz="1600" dirty="0" err="1">
                <a:solidFill>
                  <a:srgbClr val="FF0000"/>
                </a:solidFill>
              </a:rPr>
              <a:t>Німеччиною</a:t>
            </a:r>
            <a:r>
              <a:rPr lang="ru-RU" sz="1600" dirty="0">
                <a:solidFill>
                  <a:srgbClr val="FF0000"/>
                </a:solidFill>
              </a:rPr>
              <a:t>, </a:t>
            </a:r>
            <a:r>
              <a:rPr lang="ru-RU" sz="1600" dirty="0" err="1">
                <a:solidFill>
                  <a:srgbClr val="FF0000"/>
                </a:solidFill>
              </a:rPr>
              <a:t>Чехо-Словаччиною</a:t>
            </a:r>
            <a:r>
              <a:rPr lang="ru-RU" sz="1600" dirty="0">
                <a:solidFill>
                  <a:srgbClr val="FF0000"/>
                </a:solidFill>
              </a:rPr>
              <a:t>. </a:t>
            </a:r>
            <a:r>
              <a:rPr lang="ru-RU" sz="1600" dirty="0" err="1">
                <a:solidFill>
                  <a:srgbClr val="FF0000"/>
                </a:solidFill>
              </a:rPr>
              <a:t>Україна</a:t>
            </a:r>
            <a:r>
              <a:rPr lang="ru-RU" sz="1600" dirty="0">
                <a:solidFill>
                  <a:srgbClr val="FF0000"/>
                </a:solidFill>
              </a:rPr>
              <a:t> мала </a:t>
            </a:r>
            <a:r>
              <a:rPr lang="ru-RU" sz="1600" dirty="0" err="1">
                <a:solidFill>
                  <a:srgbClr val="FF0000"/>
                </a:solidFill>
              </a:rPr>
              <a:t>свої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представництва</a:t>
            </a:r>
            <a:r>
              <a:rPr lang="ru-RU" sz="1600" dirty="0">
                <a:solidFill>
                  <a:srgbClr val="FF0000"/>
                </a:solidFill>
              </a:rPr>
              <a:t> в </a:t>
            </a:r>
            <a:r>
              <a:rPr lang="ru-RU" sz="1600" dirty="0" err="1">
                <a:solidFill>
                  <a:srgbClr val="FF0000"/>
                </a:solidFill>
              </a:rPr>
              <a:t>Австрії</a:t>
            </a:r>
            <a:r>
              <a:rPr lang="ru-RU" sz="1600" dirty="0">
                <a:solidFill>
                  <a:srgbClr val="FF0000"/>
                </a:solidFill>
              </a:rPr>
              <a:t>, </a:t>
            </a:r>
            <a:r>
              <a:rPr lang="ru-RU" sz="1600" dirty="0" err="1">
                <a:solidFill>
                  <a:srgbClr val="FF0000"/>
                </a:solidFill>
              </a:rPr>
              <a:t>Польщі</a:t>
            </a:r>
            <a:r>
              <a:rPr lang="ru-RU" sz="1600" dirty="0">
                <a:solidFill>
                  <a:srgbClr val="FF0000"/>
                </a:solidFill>
              </a:rPr>
              <a:t>, </a:t>
            </a:r>
            <a:r>
              <a:rPr lang="ru-RU" sz="1600" dirty="0" err="1">
                <a:solidFill>
                  <a:srgbClr val="FF0000"/>
                </a:solidFill>
              </a:rPr>
              <a:t>Туреччині</a:t>
            </a:r>
            <a:r>
              <a:rPr lang="ru-RU" sz="1600" dirty="0">
                <a:solidFill>
                  <a:srgbClr val="FF0000"/>
                </a:solidFill>
              </a:rPr>
              <a:t>, </a:t>
            </a:r>
            <a:r>
              <a:rPr lang="ru-RU" sz="1600" dirty="0" err="1">
                <a:solidFill>
                  <a:srgbClr val="FF0000"/>
                </a:solidFill>
              </a:rPr>
              <a:t>Німеччині</a:t>
            </a:r>
            <a:r>
              <a:rPr lang="ru-RU" sz="1600" dirty="0">
                <a:solidFill>
                  <a:srgbClr val="FF0000"/>
                </a:solidFill>
              </a:rPr>
              <a:t>. </a:t>
            </a:r>
            <a:r>
              <a:rPr lang="ru-RU" sz="1600" dirty="0" err="1">
                <a:solidFill>
                  <a:srgbClr val="FF0000"/>
                </a:solidFill>
              </a:rPr>
              <a:t>Представники</a:t>
            </a:r>
            <a:r>
              <a:rPr lang="ru-RU" sz="1600" dirty="0">
                <a:solidFill>
                  <a:srgbClr val="FF0000"/>
                </a:solidFill>
              </a:rPr>
              <a:t> УСРР </a:t>
            </a:r>
            <a:r>
              <a:rPr lang="ru-RU" sz="1600" dirty="0" err="1">
                <a:solidFill>
                  <a:srgbClr val="FF0000"/>
                </a:solidFill>
              </a:rPr>
              <a:t>були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учасниками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більш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ніж</a:t>
            </a:r>
            <a:r>
              <a:rPr lang="ru-RU" sz="1600" dirty="0">
                <a:solidFill>
                  <a:srgbClr val="FF0000"/>
                </a:solidFill>
              </a:rPr>
              <a:t> 60 </a:t>
            </a:r>
            <a:r>
              <a:rPr lang="ru-RU" sz="1600" dirty="0" err="1">
                <a:solidFill>
                  <a:srgbClr val="FF0000"/>
                </a:solidFill>
              </a:rPr>
              <a:t>міжнародних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>
                <a:solidFill>
                  <a:srgbClr val="FF0000"/>
                </a:solidFill>
              </a:rPr>
              <a:t>договорів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uk-UA" sz="1600" dirty="0" smtClean="0">
                <a:solidFill>
                  <a:srgbClr val="FF0000"/>
                </a:solidFill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uk-UA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>
            <a:stCxn id="3" idx="2"/>
          </p:cNvCxnSpPr>
          <p:nvPr/>
        </p:nvCxnSpPr>
        <p:spPr>
          <a:xfrm>
            <a:off x="1475260" y="2349401"/>
            <a:ext cx="5689028" cy="3595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5" grpId="0" animBg="1"/>
      <p:bldP spid="1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2008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i="1" dirty="0">
                <a:effectLst/>
              </a:rPr>
              <a:t>Державний статус УСРР в 1921-1922 рр.</a:t>
            </a:r>
            <a:endParaRPr lang="ru-RU" i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616624"/>
          </a:xfrm>
        </p:spPr>
        <p:txBody>
          <a:bodyPr/>
          <a:lstStyle/>
          <a:p>
            <a:pPr lvl="1"/>
            <a:r>
              <a:rPr lang="uk-UA" sz="3600" b="1" i="1" dirty="0"/>
              <a:t>Система управління республікою.</a:t>
            </a: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Контроль </a:t>
            </a:r>
            <a:r>
              <a:rPr lang="ru-RU" sz="3600" dirty="0"/>
              <a:t>центру над </a:t>
            </a:r>
            <a:r>
              <a:rPr lang="ru-RU" sz="3600" dirty="0" err="1"/>
              <a:t>національними</a:t>
            </a:r>
            <a:r>
              <a:rPr lang="ru-RU" sz="3600" dirty="0"/>
              <a:t> </a:t>
            </a:r>
            <a:r>
              <a:rPr lang="ru-RU" sz="3600" dirty="0" err="1"/>
              <a:t>республіками</a:t>
            </a:r>
            <a:r>
              <a:rPr lang="ru-RU" sz="3600" dirty="0"/>
              <a:t> </a:t>
            </a:r>
            <a:r>
              <a:rPr lang="ru-RU" sz="3600" dirty="0" err="1"/>
              <a:t>забезпечувався</a:t>
            </a:r>
            <a:r>
              <a:rPr lang="ru-RU" sz="3600" dirty="0"/>
              <a:t> </a:t>
            </a:r>
            <a:r>
              <a:rPr lang="ru-RU" sz="3600" dirty="0" err="1"/>
              <a:t>трьома</a:t>
            </a:r>
            <a:r>
              <a:rPr lang="ru-RU" sz="3600" dirty="0"/>
              <a:t> </a:t>
            </a:r>
            <a:r>
              <a:rPr lang="ru-RU" sz="3600" dirty="0">
                <a:hlinkClick r:id="rId2"/>
              </a:rPr>
              <a:t>централізованими</a:t>
            </a:r>
            <a:r>
              <a:rPr lang="ru-RU" sz="3600" dirty="0"/>
              <a:t> силами:</a:t>
            </a:r>
          </a:p>
          <a:p>
            <a:pPr lvl="0"/>
            <a:r>
              <a:rPr lang="ru-RU" sz="3600" dirty="0"/>
              <a:t>РКП(б), </a:t>
            </a:r>
            <a:r>
              <a:rPr lang="ru-RU" sz="3600" dirty="0" err="1"/>
              <a:t>складовою</a:t>
            </a:r>
            <a:r>
              <a:rPr lang="ru-RU" sz="3600" dirty="0"/>
              <a:t> </a:t>
            </a:r>
            <a:r>
              <a:rPr lang="ru-RU" sz="3600" dirty="0" err="1"/>
              <a:t>частиною</a:t>
            </a:r>
            <a:r>
              <a:rPr lang="ru-RU" sz="3600" dirty="0"/>
              <a:t> </a:t>
            </a:r>
            <a:r>
              <a:rPr lang="ru-RU" sz="3600" dirty="0" err="1"/>
              <a:t>якої</a:t>
            </a:r>
            <a:r>
              <a:rPr lang="ru-RU" sz="3600" dirty="0"/>
              <a:t> </a:t>
            </a:r>
            <a:r>
              <a:rPr lang="ru-RU" sz="3600" dirty="0" err="1"/>
              <a:t>була</a:t>
            </a:r>
            <a:r>
              <a:rPr lang="ru-RU" sz="3600" dirty="0"/>
              <a:t> КП(б)У; </a:t>
            </a:r>
          </a:p>
          <a:p>
            <a:pPr lvl="0"/>
            <a:r>
              <a:rPr lang="ru-RU" sz="3600" dirty="0" err="1"/>
              <a:t>Червоною</a:t>
            </a:r>
            <a:r>
              <a:rPr lang="ru-RU" sz="3600" dirty="0"/>
              <a:t> </a:t>
            </a:r>
            <a:r>
              <a:rPr lang="ru-RU" sz="3600" dirty="0" err="1"/>
              <a:t>армією</a:t>
            </a:r>
            <a:r>
              <a:rPr lang="ru-RU" sz="3600" dirty="0"/>
              <a:t>;</a:t>
            </a:r>
          </a:p>
          <a:p>
            <a:pPr lvl="0"/>
            <a:r>
              <a:rPr lang="ru-RU" sz="3600" dirty="0" err="1"/>
              <a:t>каральними</a:t>
            </a:r>
            <a:r>
              <a:rPr lang="ru-RU" sz="3600" dirty="0"/>
              <a:t> органами - НК (</a:t>
            </a:r>
            <a:r>
              <a:rPr lang="ru-RU" sz="3600" dirty="0" err="1"/>
              <a:t>надзвичайними</a:t>
            </a:r>
            <a:r>
              <a:rPr lang="ru-RU" sz="3600" dirty="0"/>
              <a:t> </a:t>
            </a:r>
            <a:r>
              <a:rPr lang="ru-RU" sz="3600" dirty="0" err="1"/>
              <a:t>комісіями</a:t>
            </a:r>
            <a:r>
              <a:rPr lang="ru-RU" sz="36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54002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>
                <a:effectLst/>
              </a:rPr>
              <a:t>Державний статус УСРР в 1921-1922 рр.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89"/>
          </a:xfrm>
        </p:spPr>
        <p:txBody>
          <a:bodyPr/>
          <a:lstStyle/>
          <a:p>
            <a:pPr algn="ctr"/>
            <a:r>
              <a:rPr lang="uk-UA" sz="3600" b="1" i="1" dirty="0"/>
              <a:t>Договір між УСРР та РСФРР. “Договірна федерація</a:t>
            </a:r>
            <a:r>
              <a:rPr lang="uk-UA" sz="3600" b="1" i="1" dirty="0" smtClean="0"/>
              <a:t>”</a:t>
            </a:r>
          </a:p>
          <a:p>
            <a:pPr marL="0" indent="0" algn="ctr">
              <a:buNone/>
            </a:pPr>
            <a:endParaRPr lang="ru-RU" sz="3600" b="1" i="1" dirty="0"/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FF0000"/>
                </a:solidFill>
              </a:rPr>
              <a:t>28 </a:t>
            </a:r>
            <a:r>
              <a:rPr lang="uk-UA" sz="3600" dirty="0">
                <a:solidFill>
                  <a:srgbClr val="FF0000"/>
                </a:solidFill>
              </a:rPr>
              <a:t>грудня 1920 р. </a:t>
            </a:r>
            <a:r>
              <a:rPr lang="uk-UA" sz="3600" dirty="0"/>
              <a:t>голова Раднаркому РСФРР В. Ленін і нарком закордонних справ Г. Чичерін підписали в Москві з </a:t>
            </a:r>
            <a:endParaRPr lang="uk-UA" sz="3600" dirty="0" smtClean="0"/>
          </a:p>
          <a:p>
            <a:pPr marL="0" indent="0" algn="ctr">
              <a:buNone/>
            </a:pPr>
            <a:r>
              <a:rPr lang="uk-UA" sz="3600" dirty="0" smtClean="0"/>
              <a:t>X</a:t>
            </a:r>
            <a:r>
              <a:rPr lang="uk-UA" sz="3600" dirty="0"/>
              <a:t>. Раковським договір про воєнний і господарський </a:t>
            </a:r>
            <a:r>
              <a:rPr lang="uk-UA" sz="3600" dirty="0" smtClean="0"/>
              <a:t>союз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11641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Біографічна</a:t>
            </a:r>
            <a:r>
              <a:rPr lang="ru-RU" dirty="0" smtClean="0"/>
              <a:t> </a:t>
            </a:r>
            <a:r>
              <a:rPr lang="ru-RU" dirty="0" err="1" smtClean="0"/>
              <a:t>довідка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99173"/>
          </a:xfrm>
        </p:spPr>
        <p:txBody>
          <a:bodyPr/>
          <a:lstStyle/>
          <a:p>
            <a:pPr marL="0" indent="0">
              <a:buNone/>
            </a:pPr>
            <a:r>
              <a:rPr lang="ru-RU" baseline="30000" dirty="0" smtClean="0">
                <a:solidFill>
                  <a:srgbClr val="141413"/>
                </a:solidFill>
                <a:latin typeface="BookAntiqua"/>
              </a:rPr>
              <a:t> </a:t>
            </a:r>
            <a:endParaRPr lang="ru-RU" dirty="0"/>
          </a:p>
        </p:txBody>
      </p:sp>
      <p:pic>
        <p:nvPicPr>
          <p:cNvPr id="4" name="Изображение 3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2736304" cy="3600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47864" y="1484784"/>
            <a:ext cx="5400600" cy="5180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aseline="30000" dirty="0">
                <a:latin typeface="+mj-lt"/>
              </a:rPr>
              <a:t> </a:t>
            </a:r>
            <a:r>
              <a:rPr lang="ru-RU" sz="3200" baseline="30000" dirty="0" err="1">
                <a:latin typeface="+mj-lt"/>
              </a:rPr>
              <a:t>Християн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Раковський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(1873–1941</a:t>
            </a:r>
            <a:r>
              <a:rPr lang="ru-RU" sz="3200" baseline="30000" dirty="0" smtClean="0">
                <a:latin typeface="+mj-lt"/>
              </a:rPr>
              <a:t>)</a:t>
            </a:r>
          </a:p>
          <a:p>
            <a:endParaRPr lang="ru-RU" sz="3200" baseline="30000" dirty="0" smtClean="0">
              <a:latin typeface="+mj-lt"/>
            </a:endParaRPr>
          </a:p>
          <a:p>
            <a:pPr algn="just"/>
            <a:r>
              <a:rPr lang="ru-RU" sz="3200" baseline="30000" dirty="0" smtClean="0">
                <a:latin typeface="+mj-lt"/>
              </a:rPr>
              <a:t>Один </a:t>
            </a:r>
            <a:r>
              <a:rPr lang="ru-RU" sz="3200" baseline="30000" dirty="0" err="1">
                <a:latin typeface="+mj-lt"/>
              </a:rPr>
              <a:t>із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фундаторів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соціал-демократичних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партій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Болгарії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та </a:t>
            </a:r>
            <a:r>
              <a:rPr lang="ru-RU" sz="3200" baseline="30000" dirty="0" err="1" smtClean="0">
                <a:latin typeface="+mj-lt"/>
              </a:rPr>
              <a:t>Румунії</a:t>
            </a:r>
            <a:r>
              <a:rPr lang="ru-RU" sz="3200" baseline="30000" dirty="0" smtClean="0">
                <a:latin typeface="+mj-lt"/>
              </a:rPr>
              <a:t>, </a:t>
            </a:r>
            <a:r>
              <a:rPr lang="ru-RU" sz="3200" baseline="30000" dirty="0" err="1">
                <a:latin typeface="+mj-lt"/>
              </a:rPr>
              <a:t>згодом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радянський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комуністичний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діяч</a:t>
            </a:r>
            <a:r>
              <a:rPr lang="ru-RU" sz="3200" baseline="30000" dirty="0">
                <a:latin typeface="+mj-lt"/>
              </a:rPr>
              <a:t> в </a:t>
            </a:r>
            <a:r>
              <a:rPr lang="ru-RU" sz="3200" baseline="30000" dirty="0" err="1">
                <a:latin typeface="+mj-lt"/>
              </a:rPr>
              <a:t>Україні</a:t>
            </a:r>
            <a:r>
              <a:rPr lang="ru-RU" sz="3200" baseline="30000" dirty="0">
                <a:latin typeface="+mj-lt"/>
              </a:rPr>
              <a:t>. </a:t>
            </a:r>
            <a:r>
              <a:rPr lang="ru-RU" sz="3200" baseline="30000" dirty="0" err="1">
                <a:latin typeface="+mj-lt"/>
              </a:rPr>
              <a:t>Від</a:t>
            </a:r>
            <a:r>
              <a:rPr lang="ru-RU" sz="3200" baseline="30000" dirty="0">
                <a:latin typeface="+mj-lt"/>
              </a:rPr>
              <a:t> 1919 р. – голова Ради </a:t>
            </a:r>
            <a:r>
              <a:rPr lang="ru-RU" sz="3200" baseline="30000" dirty="0" err="1">
                <a:latin typeface="+mj-lt"/>
              </a:rPr>
              <a:t>народних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комісарів</a:t>
            </a:r>
            <a:r>
              <a:rPr lang="ru-RU" sz="3200" baseline="30000" dirty="0">
                <a:latin typeface="+mj-lt"/>
              </a:rPr>
              <a:t> та </a:t>
            </a:r>
            <a:r>
              <a:rPr lang="ru-RU" sz="3200" baseline="30000" dirty="0" err="1" smtClean="0">
                <a:latin typeface="+mj-lt"/>
              </a:rPr>
              <a:t>народний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комісар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закордонних</a:t>
            </a:r>
            <a:r>
              <a:rPr lang="ru-RU" sz="3200" baseline="30000" dirty="0">
                <a:latin typeface="+mj-lt"/>
              </a:rPr>
              <a:t> справ УСРР. У 1923 р. </a:t>
            </a:r>
            <a:r>
              <a:rPr lang="ru-RU" sz="3200" baseline="30000" dirty="0" err="1">
                <a:latin typeface="+mj-lt"/>
              </a:rPr>
              <a:t>виступив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із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критикою</a:t>
            </a:r>
            <a:r>
              <a:rPr lang="ru-RU" sz="3200" baseline="30000" dirty="0">
                <a:latin typeface="+mj-lt"/>
              </a:rPr>
              <a:t> Й. </a:t>
            </a:r>
            <a:r>
              <a:rPr lang="ru-RU" sz="3200" baseline="30000" dirty="0" err="1">
                <a:latin typeface="+mj-lt"/>
              </a:rPr>
              <a:t>Сталіна</a:t>
            </a:r>
            <a:r>
              <a:rPr lang="ru-RU" sz="3200" baseline="30000" dirty="0">
                <a:latin typeface="+mj-lt"/>
              </a:rPr>
              <a:t>, </a:t>
            </a:r>
            <a:r>
              <a:rPr lang="ru-RU" sz="3200" baseline="30000" dirty="0" err="1">
                <a:latin typeface="+mj-lt"/>
              </a:rPr>
              <a:t>після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чого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 smtClean="0">
                <a:latin typeface="+mj-lt"/>
              </a:rPr>
              <a:t>позбавлений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посад в </a:t>
            </a:r>
            <a:r>
              <a:rPr lang="ru-RU" sz="3200" baseline="30000" dirty="0" err="1">
                <a:latin typeface="+mj-lt"/>
              </a:rPr>
              <a:t>Україні</a:t>
            </a:r>
            <a:r>
              <a:rPr lang="ru-RU" sz="3200" baseline="30000" dirty="0">
                <a:latin typeface="+mj-lt"/>
              </a:rPr>
              <a:t> й </a:t>
            </a:r>
            <a:r>
              <a:rPr lang="ru-RU" sz="3200" baseline="30000" dirty="0" err="1" smtClean="0">
                <a:latin typeface="+mj-lt"/>
              </a:rPr>
              <a:t>відряджений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постійним</a:t>
            </a:r>
            <a:r>
              <a:rPr lang="ru-RU" sz="3200" baseline="30000" dirty="0">
                <a:latin typeface="+mj-lt"/>
              </a:rPr>
              <a:t> </a:t>
            </a:r>
            <a:r>
              <a:rPr lang="ru-RU" sz="3200" baseline="30000" dirty="0" err="1">
                <a:latin typeface="+mj-lt"/>
              </a:rPr>
              <a:t>представником</a:t>
            </a:r>
            <a:r>
              <a:rPr lang="ru-RU" sz="3200" baseline="30000" dirty="0">
                <a:latin typeface="+mj-lt"/>
              </a:rPr>
              <a:t> СРСР (постпредом) до </a:t>
            </a:r>
            <a:r>
              <a:rPr lang="ru-RU" sz="3200" baseline="30000" dirty="0" err="1" smtClean="0">
                <a:latin typeface="+mj-lt"/>
              </a:rPr>
              <a:t>Англії</a:t>
            </a:r>
            <a:r>
              <a:rPr lang="ru-RU" sz="3200" baseline="30000" dirty="0" smtClean="0">
                <a:latin typeface="+mj-lt"/>
              </a:rPr>
              <a:t>, </a:t>
            </a:r>
            <a:r>
              <a:rPr lang="ru-RU" sz="3200" baseline="30000" dirty="0" err="1">
                <a:latin typeface="+mj-lt"/>
              </a:rPr>
              <a:t>пізніше</a:t>
            </a:r>
            <a:r>
              <a:rPr lang="ru-RU" sz="3200" baseline="30000" dirty="0">
                <a:latin typeface="+mj-lt"/>
              </a:rPr>
              <a:t> – до </a:t>
            </a:r>
            <a:r>
              <a:rPr lang="ru-RU" sz="3200" baseline="30000" dirty="0" err="1" smtClean="0">
                <a:latin typeface="+mj-lt"/>
              </a:rPr>
              <a:t>Франції</a:t>
            </a:r>
            <a:r>
              <a:rPr lang="ru-RU" sz="3200" baseline="30000" dirty="0" smtClean="0">
                <a:latin typeface="+mj-lt"/>
              </a:rPr>
              <a:t>. </a:t>
            </a:r>
            <a:r>
              <a:rPr lang="ru-RU" sz="3200" baseline="30000" dirty="0" err="1" smtClean="0">
                <a:latin typeface="+mj-lt"/>
              </a:rPr>
              <a:t>Репресований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(1938) і </a:t>
            </a:r>
            <a:r>
              <a:rPr lang="ru-RU" sz="3200" baseline="30000" dirty="0" err="1" smtClean="0">
                <a:latin typeface="+mj-lt"/>
              </a:rPr>
              <a:t>розстріляний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(1941) як </a:t>
            </a:r>
            <a:r>
              <a:rPr lang="ru-RU" sz="3200" baseline="30000" dirty="0" err="1">
                <a:latin typeface="+mj-lt"/>
              </a:rPr>
              <a:t>діяч</a:t>
            </a:r>
            <a:r>
              <a:rPr lang="ru-RU" sz="3200" baseline="30000" dirty="0">
                <a:latin typeface="+mj-lt"/>
              </a:rPr>
              <a:t> «</a:t>
            </a:r>
            <a:r>
              <a:rPr lang="ru-RU" sz="3200" baseline="30000" dirty="0" err="1" smtClean="0">
                <a:latin typeface="+mj-lt"/>
              </a:rPr>
              <a:t>троцькістсько-зінов’євського</a:t>
            </a:r>
            <a:r>
              <a:rPr lang="ru-RU" sz="3200" baseline="30000" dirty="0" smtClean="0">
                <a:latin typeface="+mj-lt"/>
              </a:rPr>
              <a:t> </a:t>
            </a:r>
            <a:r>
              <a:rPr lang="ru-RU" sz="3200" baseline="30000" dirty="0">
                <a:latin typeface="+mj-lt"/>
              </a:rPr>
              <a:t>блоку».</a:t>
            </a: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1639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>
                <a:effectLst/>
              </a:rPr>
              <a:t>Державний статус УСРР в 1921-1922 рр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У преамбулі договору підкреслювалися незалежність і суверенність обох держав. З факту колишньої належності України до Російської імперії, як зазначалося в ст. 2, для УСРР не випливало жодного зобов’язання. У день підписання договір був ратифікований VIII Всеросійським з’їздом рад. 2 березня 1921 р. договір ратифікував V Всеукраїнський з’їзд рад.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796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075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Робота з документом </a:t>
            </a:r>
            <a:r>
              <a:rPr lang="uk-UA" sz="2000" b="1" dirty="0">
                <a:effectLst/>
              </a:rPr>
              <a:t>Союзницький робітничо-селянський договір між РСФСР та </a:t>
            </a:r>
            <a:r>
              <a:rPr lang="uk-UA" sz="2000" b="1" dirty="0" smtClean="0">
                <a:effectLst/>
              </a:rPr>
              <a:t>УСРР</a:t>
            </a:r>
            <a:r>
              <a:rPr lang="ru-RU" sz="2000" dirty="0">
                <a:effectLst/>
              </a:rPr>
              <a:t> </a:t>
            </a:r>
            <a:r>
              <a:rPr lang="uk-UA" sz="2000" b="1" dirty="0" smtClean="0">
                <a:effectLst/>
              </a:rPr>
              <a:t>( </a:t>
            </a:r>
            <a:r>
              <a:rPr lang="uk-UA" sz="2000" b="1" dirty="0">
                <a:effectLst/>
              </a:rPr>
              <a:t>від </a:t>
            </a:r>
            <a:r>
              <a:rPr lang="uk-UA" sz="2000" b="1" dirty="0" smtClean="0">
                <a:effectLst/>
              </a:rPr>
              <a:t>28 грудня 1920 </a:t>
            </a:r>
            <a:r>
              <a:rPr lang="uk-UA" sz="2000" b="1" dirty="0">
                <a:effectLst/>
              </a:rPr>
              <a:t>р.)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884096" cy="5877272"/>
          </a:xfrm>
        </p:spPr>
        <p:txBody>
          <a:bodyPr/>
          <a:lstStyle/>
          <a:p>
            <a:pPr marL="0" indent="0" algn="just">
              <a:buNone/>
            </a:pPr>
            <a:r>
              <a:rPr lang="uk-UA" sz="1800" i="1" dirty="0"/>
              <a:t>Уряд РСФСР, з одного боку, і уряд  УСРР, з іншого боку, виходячи з проголошеного Великою пролетарською революцією права народу на самовизначення, визнаючи незалежність і суверенність кожної зі сторони та визнаючи необхідність об”єднати свої сили з метою оборони, а також в інтересах їх господарського будівництва, вирішили заключити цей Союзний робітничо-селянський договір....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І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РСФСР та УСРР вступають між собою у військовий та господарський союз...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ІІІ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Для кращої реалізації вказаної в пункті 1-му обидва уряди оголошують об”єднаними такі комісаріати: 1) військових і морських справ, 2) Вищу раду народного комісаріату, 3) зовнішньої торгівлі, 4) фінансів, 5) праці, 6) шляхів сполучення, 7) пошти та телеграфу.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І</a:t>
            </a:r>
            <a:r>
              <a:rPr lang="en-US" sz="1800" i="1" dirty="0"/>
              <a:t>V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Об</a:t>
            </a:r>
            <a:r>
              <a:rPr lang="ru-RU" sz="1800" i="1" dirty="0"/>
              <a:t>”</a:t>
            </a:r>
            <a:r>
              <a:rPr lang="uk-UA" sz="1800" i="1" dirty="0"/>
              <a:t>єднані народні комісаріати обох республік входять до складу РНК  РСФСР та мають в РНК  УСРР своїх уповноважених .....</a:t>
            </a:r>
            <a:endParaRPr lang="ru-RU" sz="1800" dirty="0"/>
          </a:p>
          <a:p>
            <a:pPr marL="0" indent="0" algn="just">
              <a:buNone/>
            </a:pPr>
            <a:r>
              <a:rPr lang="en-US" sz="1800" i="1" dirty="0"/>
              <a:t>V</a:t>
            </a:r>
            <a:r>
              <a:rPr lang="uk-UA" sz="1800" i="1" dirty="0"/>
              <a:t>І</a:t>
            </a:r>
            <a:endParaRPr lang="ru-RU" sz="1800" dirty="0"/>
          </a:p>
          <a:p>
            <a:pPr marL="0" indent="0" algn="just">
              <a:buNone/>
            </a:pPr>
            <a:r>
              <a:rPr lang="uk-UA" sz="1800" i="1" dirty="0"/>
              <a:t>Керівництво і контроль об’єднаних комісаріатів здійснюється через Всеросійський з’їзд Рад депутатів робітників, селян і червоноармійців, а також ВЦВК, в які УСРР надсилає своїх представників згідно з рішенням Всеросійського з’їзду Рад</a:t>
            </a:r>
            <a:r>
              <a:rPr lang="uk-UA" sz="1800" i="1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973490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0000FF"/>
                </a:solidFill>
              </a:rPr>
              <a:t>Запитання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uk-UA" sz="4800" dirty="0"/>
              <a:t>Чи можна вважати, що суверенітет УСРР був реальним? Аргументуйте свою відповідь.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959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03350" y="260350"/>
            <a:ext cx="7056438" cy="11524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rgbClr val="C00000"/>
                </a:solidFill>
              </a:rPr>
              <a:t>Питання подальшого розвитку договірної федерації радянських республік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492896"/>
            <a:ext cx="25193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Й. Сталін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07904" y="2420888"/>
            <a:ext cx="23034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Х.</a:t>
            </a:r>
            <a:r>
              <a:rPr lang="uk-UA" dirty="0" err="1">
                <a:solidFill>
                  <a:srgbClr val="C00000"/>
                </a:solidFill>
              </a:rPr>
              <a:t>Раковський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3789040"/>
            <a:ext cx="2519363" cy="201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Виступали за обмеження суверенітету республік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5896" y="3789040"/>
            <a:ext cx="2303463" cy="201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Збереження суверенітету республік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60232" y="2420888"/>
            <a:ext cx="20875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В.І.Ленін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60232" y="3789040"/>
            <a:ext cx="2089150" cy="201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Створення федеративної держави на основі </a:t>
            </a:r>
            <a:r>
              <a:rPr lang="uk-UA" dirty="0" smtClean="0">
                <a:solidFill>
                  <a:srgbClr val="C00000"/>
                </a:solidFill>
              </a:rPr>
              <a:t>об’єднання </a:t>
            </a:r>
            <a:r>
              <a:rPr lang="uk-UA" dirty="0">
                <a:solidFill>
                  <a:srgbClr val="C00000"/>
                </a:solidFill>
              </a:rPr>
              <a:t>рівноправних республік</a:t>
            </a:r>
          </a:p>
        </p:txBody>
      </p:sp>
      <p:cxnSp>
        <p:nvCxnSpPr>
          <p:cNvPr id="10" name="Прямая со стрелкой 9"/>
          <p:cNvCxnSpPr>
            <a:stCxn id="3" idx="2"/>
          </p:cNvCxnSpPr>
          <p:nvPr/>
        </p:nvCxnSpPr>
        <p:spPr>
          <a:xfrm flipH="1">
            <a:off x="1835696" y="1412776"/>
            <a:ext cx="3095873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932040" y="1412776"/>
            <a:ext cx="2592288" cy="936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  <a:endCxn id="5" idx="0"/>
          </p:cNvCxnSpPr>
          <p:nvPr/>
        </p:nvCxnSpPr>
        <p:spPr>
          <a:xfrm flipH="1">
            <a:off x="4859636" y="1412776"/>
            <a:ext cx="71933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Актуалізація опорних знань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uk-UA" dirty="0">
                <a:solidFill>
                  <a:schemeClr val="tx1"/>
                </a:solidFill>
              </a:rPr>
              <a:t>Якщо коротко, то </a:t>
            </a:r>
            <a:r>
              <a:rPr lang="en-US" dirty="0" err="1">
                <a:solidFill>
                  <a:schemeClr val="tx1"/>
                </a:solidFill>
              </a:rPr>
              <a:t>хто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на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ваш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погляд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мав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більше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шансів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на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створення</a:t>
            </a:r>
            <a:r>
              <a:rPr lang="ru-RU" dirty="0" smtClean="0">
                <a:solidFill>
                  <a:schemeClr val="tx1"/>
                </a:solidFill>
              </a:rPr>
              <a:t> й </a:t>
            </a:r>
            <a:r>
              <a:rPr lang="en-US" dirty="0" err="1" smtClean="0">
                <a:solidFill>
                  <a:schemeClr val="tx1"/>
                </a:solidFill>
              </a:rPr>
              <a:t>розбудову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незалежно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українсько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держави</a:t>
            </a:r>
            <a:r>
              <a:rPr lang="en-US" dirty="0">
                <a:solidFill>
                  <a:schemeClr val="tx1"/>
                </a:solidFill>
              </a:rPr>
              <a:t>: УЦР, </a:t>
            </a:r>
            <a:r>
              <a:rPr lang="en-US" dirty="0" err="1">
                <a:solidFill>
                  <a:schemeClr val="tx1"/>
                </a:solidFill>
              </a:rPr>
              <a:t>гетьман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 smtClean="0">
                <a:solidFill>
                  <a:schemeClr val="tx1"/>
                </a:solidFill>
              </a:rPr>
              <a:t>Скоропадськи</a:t>
            </a:r>
            <a:r>
              <a:rPr lang="ru-RU" dirty="0" smtClean="0">
                <a:solidFill>
                  <a:schemeClr val="tx1"/>
                </a:solidFill>
              </a:rPr>
              <a:t>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чи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Директорія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Петлюри</a:t>
            </a:r>
            <a:r>
              <a:rPr lang="en-US" dirty="0">
                <a:solidFill>
                  <a:schemeClr val="tx1"/>
                </a:solidFill>
              </a:rPr>
              <a:t>? </a:t>
            </a:r>
            <a:endParaRPr lang="ru-RU" dirty="0">
              <a:solidFill>
                <a:schemeClr val="tx1"/>
              </a:solidFill>
            </a:endParaRPr>
          </a:p>
          <a:p>
            <a:pPr lvl="0" algn="just"/>
            <a:r>
              <a:rPr lang="en-US" dirty="0" err="1">
                <a:solidFill>
                  <a:schemeClr val="tx1"/>
                </a:solidFill>
              </a:rPr>
              <a:t>Схарактеризуйте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одним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реченням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або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словосполученням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історичних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діячів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залежно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від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їхньо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ролі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в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подіях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Українсько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революці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Скоропадський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Петлюра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Н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Махно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lvl="0" algn="just"/>
            <a:r>
              <a:rPr lang="en-US" dirty="0" err="1">
                <a:solidFill>
                  <a:schemeClr val="tx1"/>
                </a:solidFill>
              </a:rPr>
              <a:t>Проведемо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емпатію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одним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словом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дайте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характеристику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подіям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Українсько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революці</a:t>
            </a:r>
            <a:r>
              <a:rPr lang="ru-RU" dirty="0" err="1" smtClean="0">
                <a:solidFill>
                  <a:schemeClr val="tx1"/>
                </a:solidFill>
              </a:rPr>
              <a:t>ї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602965"/>
              </p:ext>
            </p:extLst>
          </p:nvPr>
        </p:nvGraphicFramePr>
        <p:xfrm>
          <a:off x="225853" y="332656"/>
          <a:ext cx="8611373" cy="619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окумент" r:id="rId3" imgW="6261100" imgH="2565400" progId="Word.Document.12">
                  <p:embed/>
                </p:oleObj>
              </mc:Choice>
              <mc:Fallback>
                <p:oleObj name="Документ" r:id="rId3" imgW="6261100" imgH="2565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853" y="332656"/>
                        <a:ext cx="8611373" cy="619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085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900113" y="765175"/>
            <a:ext cx="76327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sz="4000" b="1" dirty="0" smtClean="0">
              <a:solidFill>
                <a:srgbClr val="FF0000"/>
              </a:solidFill>
              <a:latin typeface="Franklin Gothic Book"/>
            </a:endParaRPr>
          </a:p>
          <a:p>
            <a:pPr algn="ctr"/>
            <a:r>
              <a:rPr lang="uk-UA" sz="4000" b="1" dirty="0" smtClean="0">
                <a:latin typeface="Franklin Gothic Book"/>
              </a:rPr>
              <a:t>Питання для обговорення: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Franklin Gothic Book"/>
              </a:rPr>
              <a:t>А </a:t>
            </a:r>
            <a:r>
              <a:rPr lang="uk-UA" sz="4000" b="1" dirty="0">
                <a:solidFill>
                  <a:srgbClr val="FF0000"/>
                </a:solidFill>
                <a:latin typeface="Franklin Gothic Book"/>
              </a:rPr>
              <a:t>чому, на вашу думку, взагалі виникла ідея </a:t>
            </a:r>
            <a:r>
              <a:rPr lang="uk-UA" sz="4000" b="1" dirty="0" smtClean="0">
                <a:solidFill>
                  <a:srgbClr val="FF0000"/>
                </a:solidFill>
                <a:latin typeface="Franklin Gothic Book"/>
              </a:rPr>
              <a:t>об’єднання </a:t>
            </a:r>
            <a:r>
              <a:rPr lang="uk-UA" sz="4000" b="1" dirty="0">
                <a:solidFill>
                  <a:srgbClr val="FF0000"/>
                </a:solidFill>
                <a:latin typeface="Franklin Gothic Book"/>
              </a:rPr>
              <a:t>всіх радянських республік в єдину державу?</a:t>
            </a:r>
            <a:endParaRPr lang="ru-RU" sz="4000" b="1" dirty="0">
              <a:solidFill>
                <a:srgbClr val="FF0000"/>
              </a:solidFill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71775" y="2349500"/>
            <a:ext cx="3671888" cy="1008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Причини утворення СРСР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825" y="260350"/>
            <a:ext cx="374491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Єдина </a:t>
            </a:r>
            <a:r>
              <a:rPr lang="uk-UA" dirty="0" err="1">
                <a:solidFill>
                  <a:srgbClr val="C00000"/>
                </a:solidFill>
              </a:rPr>
              <a:t>транспорта</a:t>
            </a:r>
            <a:r>
              <a:rPr lang="uk-UA" dirty="0">
                <a:solidFill>
                  <a:srgbClr val="C00000"/>
                </a:solidFill>
              </a:rPr>
              <a:t> система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00563" y="260350"/>
            <a:ext cx="3743325" cy="865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Традиційні економічні </a:t>
            </a:r>
            <a:r>
              <a:rPr lang="uk-UA" dirty="0" smtClean="0">
                <a:solidFill>
                  <a:srgbClr val="C00000"/>
                </a:solidFill>
              </a:rPr>
              <a:t>зв’язки </a:t>
            </a:r>
            <a:r>
              <a:rPr lang="uk-UA" dirty="0">
                <a:solidFill>
                  <a:srgbClr val="C00000"/>
                </a:solidFill>
              </a:rPr>
              <a:t>між регіонами Росії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825" y="2349500"/>
            <a:ext cx="2160588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Наявність золотого запасу в Росії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75463" y="2349500"/>
            <a:ext cx="1873250" cy="1439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Слабкість національних грошей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850" y="4797425"/>
            <a:ext cx="3168650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Загроза зовнішньої небезпеки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263" y="4797425"/>
            <a:ext cx="3311525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Перебування при владі більшовиків  в національних республіках</a:t>
            </a:r>
          </a:p>
        </p:txBody>
      </p:sp>
      <p:cxnSp>
        <p:nvCxnSpPr>
          <p:cNvPr id="10" name="Прямая со стрелкой 9"/>
          <p:cNvCxnSpPr>
            <a:stCxn id="2" idx="0"/>
          </p:cNvCxnSpPr>
          <p:nvPr/>
        </p:nvCxnSpPr>
        <p:spPr>
          <a:xfrm flipV="1">
            <a:off x="4608513" y="1196975"/>
            <a:ext cx="1619250" cy="11525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0"/>
          </p:cNvCxnSpPr>
          <p:nvPr/>
        </p:nvCxnSpPr>
        <p:spPr>
          <a:xfrm flipH="1" flipV="1">
            <a:off x="2555875" y="1341438"/>
            <a:ext cx="2052638" cy="10080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 flipH="1">
            <a:off x="2195513" y="3357563"/>
            <a:ext cx="2413000" cy="13668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</p:cNvCxnSpPr>
          <p:nvPr/>
        </p:nvCxnSpPr>
        <p:spPr>
          <a:xfrm>
            <a:off x="4608513" y="3357563"/>
            <a:ext cx="2195512" cy="13668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" idx="3"/>
          </p:cNvCxnSpPr>
          <p:nvPr/>
        </p:nvCxnSpPr>
        <p:spPr>
          <a:xfrm>
            <a:off x="6443663" y="2852738"/>
            <a:ext cx="36036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1"/>
          </p:cNvCxnSpPr>
          <p:nvPr/>
        </p:nvCxnSpPr>
        <p:spPr>
          <a:xfrm flipH="1">
            <a:off x="2555875" y="2852738"/>
            <a:ext cx="2159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Юридичне оформлення </a:t>
            </a:r>
            <a:r>
              <a:rPr lang="uk-UA" dirty="0" err="1" smtClean="0"/>
              <a:t>СРСр</a:t>
            </a:r>
            <a:endParaRPr lang="uk-UA" dirty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30.12.1922р. – прийняття Декларації про утворення СРСР.</a:t>
            </a:r>
          </a:p>
          <a:p>
            <a:r>
              <a:rPr lang="uk-UA" smtClean="0"/>
              <a:t>30.12.1922р. – укладення Договору про утворення СРСР у складі РСФРР, БСРР,УСРР та Закавказької федерації.</a:t>
            </a:r>
          </a:p>
          <a:p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051050" y="2781300"/>
            <a:ext cx="5761038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Статус УСРР у складі СРСР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84438" y="2349500"/>
            <a:ext cx="4824412" cy="358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Юридичний статус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4438" y="3552825"/>
            <a:ext cx="4895850" cy="3603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Фактичний статус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88913"/>
            <a:ext cx="2195513" cy="1944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УСРР рівноправна республіка з правом виходу із СРСР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3000" y="188913"/>
            <a:ext cx="2087563" cy="1944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rgbClr val="C00000"/>
                </a:solidFill>
              </a:rPr>
              <a:t>Уряд УСРР керував с/г, внутрішніми </a:t>
            </a:r>
            <a:r>
              <a:rPr lang="uk-UA" sz="1600" dirty="0" err="1">
                <a:solidFill>
                  <a:srgbClr val="C00000"/>
                </a:solidFill>
              </a:rPr>
              <a:t>справавми</a:t>
            </a:r>
            <a:r>
              <a:rPr lang="uk-UA" sz="1600" dirty="0">
                <a:solidFill>
                  <a:srgbClr val="C00000"/>
                </a:solidFill>
              </a:rPr>
              <a:t>, освітою, соцзабезпеченням, охороною </a:t>
            </a:r>
            <a:r>
              <a:rPr lang="uk-UA" sz="1600" dirty="0" err="1">
                <a:solidFill>
                  <a:srgbClr val="C00000"/>
                </a:solidFill>
              </a:rPr>
              <a:t>здоров»я</a:t>
            </a:r>
            <a:r>
              <a:rPr lang="uk-UA" sz="1600" dirty="0">
                <a:solidFill>
                  <a:srgbClr val="C00000"/>
                </a:solidFill>
              </a:rPr>
              <a:t>, юриспруденцією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6463" y="188913"/>
            <a:ext cx="2232025" cy="1944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err="1">
                <a:solidFill>
                  <a:srgbClr val="C00000"/>
                </a:solidFill>
              </a:rPr>
              <a:t>Союзно</a:t>
            </a:r>
            <a:r>
              <a:rPr lang="uk-UA" sz="1600" dirty="0">
                <a:solidFill>
                  <a:srgbClr val="C00000"/>
                </a:solidFill>
              </a:rPr>
              <a:t> – республіканські наркомати керували продовольчими, фінансовими питаннями, промисловістю, робочою силою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92950" y="188913"/>
            <a:ext cx="2051050" cy="1944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Союзний уряд відав питаннями міжнародних відносин,зовнішньої торгівлі, армії, флоту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650" y="4508500"/>
            <a:ext cx="2195513" cy="1116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УСРР не була суверенною республікою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08400" y="4508500"/>
            <a:ext cx="2014538" cy="1116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УСРР не могла використати право виходу зі складу СРСР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688" y="4508500"/>
            <a:ext cx="1943100" cy="1116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УСРР мала права автономної республіки</a:t>
            </a:r>
          </a:p>
        </p:txBody>
      </p: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flipH="1">
            <a:off x="2843213" y="3913188"/>
            <a:ext cx="2089150" cy="5953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</p:cNvCxnSpPr>
          <p:nvPr/>
        </p:nvCxnSpPr>
        <p:spPr>
          <a:xfrm>
            <a:off x="4932363" y="3913188"/>
            <a:ext cx="1655762" cy="5953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</p:cNvCxnSpPr>
          <p:nvPr/>
        </p:nvCxnSpPr>
        <p:spPr>
          <a:xfrm flipH="1">
            <a:off x="4716463" y="3913188"/>
            <a:ext cx="215900" cy="5238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/>
              <a:t>Юридичне оформлення </a:t>
            </a:r>
            <a:r>
              <a:rPr lang="uk-UA" dirty="0" err="1"/>
              <a:t>СРСр</a:t>
            </a:r>
            <a:endParaRPr lang="uk-UA" dirty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31.01.1924р. – ІІ з’їзд Рад СРСР прийняття першої Конституції СРСР.</a:t>
            </a:r>
          </a:p>
          <a:p>
            <a:r>
              <a:rPr lang="uk-UA" dirty="0" smtClean="0"/>
              <a:t>Травень 1925р. – </a:t>
            </a:r>
            <a:r>
              <a:rPr lang="en-US" dirty="0" smtClean="0"/>
              <a:t>IX</a:t>
            </a:r>
            <a:r>
              <a:rPr lang="uk-UA" dirty="0" smtClean="0"/>
              <a:t> Всеукраїнський з’їзд Рад прийняв Конституцію УСРР, яка закріпила входження України до складу СРСР.</a:t>
            </a:r>
          </a:p>
          <a:p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4271962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5354638"/>
            <a:ext cx="214312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375" y="5000625"/>
            <a:ext cx="1601788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179388" y="3387725"/>
            <a:ext cx="4176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/>
              </a:rPr>
              <a:t>Девіз</a:t>
            </a:r>
          </a:p>
          <a:p>
            <a:pPr algn="ctr"/>
            <a:r>
              <a:rPr lang="ru-RU">
                <a:latin typeface="Franklin Gothic Book"/>
              </a:rPr>
              <a:t>«Пролетарі всіх країн, єднайтеся!»</a:t>
            </a:r>
            <a:endParaRPr lang="uk-UA">
              <a:latin typeface="Franklin Gothic Book"/>
            </a:endParaRPr>
          </a:p>
        </p:txBody>
      </p:sp>
      <p:sp>
        <p:nvSpPr>
          <p:cNvPr id="31749" name="Прямоугольник 4"/>
          <p:cNvSpPr>
            <a:spLocks noChangeArrowheads="1"/>
          </p:cNvSpPr>
          <p:nvPr/>
        </p:nvSpPr>
        <p:spPr bwMode="auto">
          <a:xfrm>
            <a:off x="808038" y="4076700"/>
            <a:ext cx="24987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Franklin Gothic Book"/>
              </a:rPr>
              <a:t>Столиця	</a:t>
            </a:r>
          </a:p>
          <a:p>
            <a:r>
              <a:rPr lang="ru-RU">
                <a:latin typeface="Franklin Gothic Book"/>
              </a:rPr>
              <a:t>Харків (1922 — 1934)</a:t>
            </a:r>
          </a:p>
          <a:p>
            <a:r>
              <a:rPr lang="ru-RU">
                <a:latin typeface="Franklin Gothic Book"/>
              </a:rPr>
              <a:t>Київ (1934 — 1991</a:t>
            </a:r>
            <a:endParaRPr lang="uk-UA">
              <a:latin typeface="Franklin Gothic Book"/>
            </a:endParaRPr>
          </a:p>
        </p:txBody>
      </p:sp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88913"/>
            <a:ext cx="2360612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2949575"/>
            <a:ext cx="300672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i="1" dirty="0" smtClean="0"/>
              <a:t>Зміни адміністративно-територіального поділу УСРР</a:t>
            </a:r>
            <a:endParaRPr lang="uk-UA" i="1" dirty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До 1925 </a:t>
            </a:r>
            <a:r>
              <a:rPr lang="en-US" dirty="0" err="1"/>
              <a:t>р</a:t>
            </a:r>
            <a:r>
              <a:rPr lang="en-US" dirty="0"/>
              <a:t>. </a:t>
            </a:r>
            <a:r>
              <a:rPr lang="en-US" dirty="0" err="1"/>
              <a:t>зберігався</a:t>
            </a:r>
            <a:r>
              <a:rPr lang="en-US" dirty="0"/>
              <a:t> </a:t>
            </a:r>
            <a:r>
              <a:rPr lang="en-US" dirty="0" err="1" smtClean="0"/>
              <a:t>стари</a:t>
            </a:r>
            <a:r>
              <a:rPr lang="ru-RU" dirty="0"/>
              <a:t>й</a:t>
            </a:r>
            <a:r>
              <a:rPr lang="en-US" dirty="0" smtClean="0"/>
              <a:t> </a:t>
            </a:r>
            <a:r>
              <a:rPr lang="en-US" dirty="0" err="1"/>
              <a:t>поділ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 smtClean="0"/>
              <a:t>губерні</a:t>
            </a:r>
            <a:r>
              <a:rPr lang="ru-RU" dirty="0" err="1" smtClean="0"/>
              <a:t>ї</a:t>
            </a:r>
            <a:r>
              <a:rPr lang="en-US" dirty="0" smtClean="0"/>
              <a:t>, </a:t>
            </a:r>
            <a:r>
              <a:rPr lang="en-US" dirty="0" err="1" smtClean="0"/>
              <a:t>яки</a:t>
            </a:r>
            <a:r>
              <a:rPr lang="ru-RU" dirty="0" smtClean="0"/>
              <a:t>й</a:t>
            </a:r>
            <a:r>
              <a:rPr lang="en-US" dirty="0" smtClean="0"/>
              <a:t> </a:t>
            </a:r>
            <a:r>
              <a:rPr lang="en-US" dirty="0" err="1"/>
              <a:t>існував</a:t>
            </a:r>
            <a:r>
              <a:rPr lang="en-US" dirty="0"/>
              <a:t> </a:t>
            </a:r>
            <a:r>
              <a:rPr lang="en-US" dirty="0" err="1"/>
              <a:t>у</a:t>
            </a:r>
            <a:r>
              <a:rPr lang="en-US" dirty="0"/>
              <a:t> </a:t>
            </a:r>
            <a:r>
              <a:rPr lang="en-US" dirty="0" err="1" smtClean="0"/>
              <a:t>Російські</a:t>
            </a:r>
            <a:r>
              <a:rPr lang="ru-RU" dirty="0" smtClean="0"/>
              <a:t>й</a:t>
            </a:r>
            <a:r>
              <a:rPr lang="en-US" dirty="0" smtClean="0"/>
              <a:t> </a:t>
            </a:r>
            <a:r>
              <a:rPr lang="en-US" dirty="0" err="1" smtClean="0"/>
              <a:t>імпері</a:t>
            </a:r>
            <a:r>
              <a:rPr lang="ru-RU" dirty="0" err="1" smtClean="0"/>
              <a:t>ї</a:t>
            </a:r>
            <a:r>
              <a:rPr lang="en-US" dirty="0" smtClean="0"/>
              <a:t>. </a:t>
            </a:r>
            <a:r>
              <a:rPr lang="en-US" dirty="0" err="1"/>
              <a:t>У</a:t>
            </a:r>
            <a:r>
              <a:rPr lang="en-US" dirty="0"/>
              <a:t> 1922 </a:t>
            </a:r>
            <a:r>
              <a:rPr lang="en-US" dirty="0" err="1"/>
              <a:t>р</a:t>
            </a:r>
            <a:r>
              <a:rPr lang="en-US" dirty="0"/>
              <a:t>. </a:t>
            </a:r>
            <a:r>
              <a:rPr lang="en-US" dirty="0" err="1"/>
              <a:t>ліквідували</a:t>
            </a:r>
            <a:r>
              <a:rPr lang="en-US" dirty="0"/>
              <a:t> </a:t>
            </a:r>
            <a:r>
              <a:rPr lang="en-US" dirty="0" err="1"/>
              <a:t>повіти</a:t>
            </a:r>
            <a:r>
              <a:rPr lang="en-US" dirty="0"/>
              <a:t> </a:t>
            </a:r>
            <a:r>
              <a:rPr lang="ru-RU" dirty="0"/>
              <a:t>й</a:t>
            </a:r>
            <a:r>
              <a:rPr lang="en-US" dirty="0" smtClean="0"/>
              <a:t> </a:t>
            </a:r>
            <a:r>
              <a:rPr lang="en-US" dirty="0" err="1"/>
              <a:t>волості</a:t>
            </a:r>
            <a:r>
              <a:rPr lang="en-US" dirty="0"/>
              <a:t>, </a:t>
            </a:r>
            <a:r>
              <a:rPr lang="en-US" dirty="0" err="1"/>
              <a:t>замість</a:t>
            </a:r>
            <a:r>
              <a:rPr lang="en-US" dirty="0"/>
              <a:t> </a:t>
            </a:r>
            <a:r>
              <a:rPr lang="en-US" dirty="0" err="1"/>
              <a:t>них</a:t>
            </a:r>
            <a:r>
              <a:rPr lang="en-US" dirty="0"/>
              <a:t> </a:t>
            </a:r>
            <a:r>
              <a:rPr lang="en-US" dirty="0" err="1"/>
              <a:t>було</a:t>
            </a:r>
            <a:r>
              <a:rPr lang="en-US" dirty="0"/>
              <a:t> </a:t>
            </a:r>
            <a:r>
              <a:rPr lang="en-US" dirty="0" err="1"/>
              <a:t>утворено</a:t>
            </a:r>
            <a:r>
              <a:rPr lang="en-US" dirty="0"/>
              <a:t> </a:t>
            </a:r>
            <a:r>
              <a:rPr lang="en-US" dirty="0" err="1" smtClean="0"/>
              <a:t>округи</a:t>
            </a:r>
            <a:r>
              <a:rPr lang="en-US" dirty="0" smtClean="0"/>
              <a:t> </a:t>
            </a:r>
            <a:r>
              <a:rPr lang="en-US" dirty="0" err="1"/>
              <a:t>та</a:t>
            </a:r>
            <a:r>
              <a:rPr lang="en-US" dirty="0"/>
              <a:t> </a:t>
            </a:r>
            <a:r>
              <a:rPr lang="en-US" dirty="0" err="1" smtClean="0"/>
              <a:t>ра</a:t>
            </a:r>
            <a:r>
              <a:rPr lang="ru-RU" dirty="0" err="1" smtClean="0"/>
              <a:t>йони</a:t>
            </a:r>
            <a:r>
              <a:rPr lang="en-US" dirty="0" smtClean="0"/>
              <a:t>, </a:t>
            </a:r>
            <a:r>
              <a:rPr lang="en-US" dirty="0"/>
              <a:t>які </a:t>
            </a:r>
            <a:r>
              <a:rPr lang="en-US" dirty="0" err="1"/>
              <a:t>об’єднували</a:t>
            </a:r>
            <a:r>
              <a:rPr lang="en-US" dirty="0"/>
              <a:t> </a:t>
            </a:r>
            <a:r>
              <a:rPr lang="en-US" dirty="0" err="1"/>
              <a:t>сільські</a:t>
            </a:r>
            <a:r>
              <a:rPr lang="en-US" dirty="0"/>
              <a:t>, </a:t>
            </a:r>
            <a:r>
              <a:rPr lang="en-US" dirty="0" err="1"/>
              <a:t>міські</a:t>
            </a:r>
            <a:r>
              <a:rPr lang="en-US" dirty="0"/>
              <a:t> </a:t>
            </a:r>
            <a:r>
              <a:rPr lang="en-US" dirty="0" err="1"/>
              <a:t>та</a:t>
            </a:r>
            <a:r>
              <a:rPr lang="en-US" dirty="0"/>
              <a:t> </a:t>
            </a:r>
            <a:r>
              <a:rPr lang="en-US" dirty="0" err="1"/>
              <a:t>селищні</a:t>
            </a:r>
            <a:r>
              <a:rPr lang="en-US" dirty="0"/>
              <a:t> </a:t>
            </a:r>
            <a:r>
              <a:rPr lang="en-US" dirty="0" err="1"/>
              <a:t>ради</a:t>
            </a:r>
            <a:r>
              <a:rPr lang="en-US" dirty="0"/>
              <a:t>. </a:t>
            </a:r>
            <a:endParaRPr lang="ru-RU" dirty="0"/>
          </a:p>
          <a:p>
            <a:r>
              <a:rPr lang="en-US" dirty="0" err="1"/>
              <a:t>З</a:t>
            </a:r>
            <a:r>
              <a:rPr lang="en-US" dirty="0"/>
              <a:t> 1932 </a:t>
            </a:r>
            <a:r>
              <a:rPr lang="en-US" dirty="0" err="1"/>
              <a:t>р</a:t>
            </a:r>
            <a:r>
              <a:rPr lang="en-US" dirty="0"/>
              <a:t>. </a:t>
            </a:r>
            <a:r>
              <a:rPr lang="en-US" dirty="0" err="1" smtClean="0"/>
              <a:t>на</a:t>
            </a:r>
            <a:r>
              <a:rPr lang="ru-RU" dirty="0" smtClean="0"/>
              <a:t>й</a:t>
            </a:r>
            <a:r>
              <a:rPr lang="en-US" dirty="0" err="1" smtClean="0"/>
              <a:t>більшою</a:t>
            </a:r>
            <a:r>
              <a:rPr lang="en-US" dirty="0" smtClean="0"/>
              <a:t> </a:t>
            </a:r>
            <a:r>
              <a:rPr lang="en-US" dirty="0" err="1"/>
              <a:t>адміністративною</a:t>
            </a:r>
            <a:r>
              <a:rPr lang="en-US" dirty="0"/>
              <a:t> </a:t>
            </a:r>
            <a:r>
              <a:rPr lang="en-US" dirty="0" err="1"/>
              <a:t>одиницею</a:t>
            </a:r>
            <a:r>
              <a:rPr lang="en-US" dirty="0"/>
              <a:t> </a:t>
            </a:r>
            <a:r>
              <a:rPr lang="en-US" dirty="0" err="1"/>
              <a:t>стала</a:t>
            </a:r>
            <a:r>
              <a:rPr lang="en-US" dirty="0"/>
              <a:t> </a:t>
            </a:r>
            <a:r>
              <a:rPr lang="en-US" dirty="0" err="1"/>
              <a:t>область</a:t>
            </a:r>
            <a:r>
              <a:rPr lang="en-US" dirty="0"/>
              <a:t>. </a:t>
            </a:r>
            <a:r>
              <a:rPr lang="en-US" dirty="0" err="1"/>
              <a:t>Області</a:t>
            </a:r>
            <a:r>
              <a:rPr lang="en-US" dirty="0"/>
              <a:t> </a:t>
            </a:r>
            <a:r>
              <a:rPr lang="en-US" dirty="0" err="1"/>
              <a:t>поділялися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 smtClean="0"/>
              <a:t>ра</a:t>
            </a:r>
            <a:r>
              <a:rPr lang="ru-RU" dirty="0" smtClean="0"/>
              <a:t>й</a:t>
            </a:r>
            <a:r>
              <a:rPr lang="en-US" dirty="0" err="1" smtClean="0"/>
              <a:t>они</a:t>
            </a:r>
            <a:r>
              <a:rPr lang="en-US" dirty="0"/>
              <a:t>, </a:t>
            </a:r>
            <a:r>
              <a:rPr lang="en-US" dirty="0" err="1"/>
              <a:t>а</a:t>
            </a:r>
            <a:r>
              <a:rPr lang="en-US" dirty="0"/>
              <a:t> </a:t>
            </a:r>
            <a:r>
              <a:rPr lang="en-US" dirty="0" err="1"/>
              <a:t>ті</a:t>
            </a:r>
            <a:r>
              <a:rPr lang="en-US" dirty="0"/>
              <a:t>, </a:t>
            </a:r>
            <a:r>
              <a:rPr lang="en-US" dirty="0" err="1"/>
              <a:t>у</a:t>
            </a:r>
            <a:r>
              <a:rPr lang="en-US" dirty="0"/>
              <a:t> </a:t>
            </a:r>
            <a:r>
              <a:rPr lang="en-US" dirty="0" err="1"/>
              <a:t>свою</a:t>
            </a:r>
            <a:r>
              <a:rPr lang="en-US" dirty="0"/>
              <a:t> </a:t>
            </a:r>
            <a:r>
              <a:rPr lang="en-US" dirty="0" err="1"/>
              <a:t>чергу</a:t>
            </a:r>
            <a:r>
              <a:rPr lang="en-US" dirty="0"/>
              <a:t>,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місцеві</a:t>
            </a:r>
            <a:r>
              <a:rPr lang="en-US" dirty="0"/>
              <a:t> </a:t>
            </a:r>
            <a:r>
              <a:rPr lang="en-US" dirty="0" err="1"/>
              <a:t>ради</a:t>
            </a:r>
            <a:r>
              <a:rPr lang="en-US" dirty="0"/>
              <a:t> — </a:t>
            </a:r>
            <a:r>
              <a:rPr lang="en-US" dirty="0" err="1"/>
              <a:t>міські</a:t>
            </a:r>
            <a:r>
              <a:rPr lang="en-US" dirty="0"/>
              <a:t>, </a:t>
            </a:r>
            <a:r>
              <a:rPr lang="en-US" dirty="0" err="1"/>
              <a:t>сільські</a:t>
            </a:r>
            <a:r>
              <a:rPr lang="en-US" dirty="0"/>
              <a:t> </a:t>
            </a:r>
            <a:r>
              <a:rPr lang="en-US" dirty="0" err="1"/>
              <a:t>та</a:t>
            </a:r>
            <a:r>
              <a:rPr lang="en-US" dirty="0"/>
              <a:t> </a:t>
            </a:r>
            <a:r>
              <a:rPr lang="en-US" dirty="0" err="1"/>
              <a:t>селищні</a:t>
            </a:r>
            <a:r>
              <a:rPr lang="en-US" dirty="0"/>
              <a:t>. 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28583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Систематизація та узагальнення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000" i="1" dirty="0"/>
              <a:t>Бесіда за запитаннями:</a:t>
            </a:r>
            <a:endParaRPr lang="ru-RU" sz="3000" i="1" dirty="0"/>
          </a:p>
          <a:p>
            <a:pPr lvl="0"/>
            <a:r>
              <a:rPr lang="uk-UA" sz="3500" dirty="0"/>
              <a:t>Із якою </a:t>
            </a:r>
            <a:r>
              <a:rPr lang="uk-UA" sz="3500" dirty="0" smtClean="0"/>
              <a:t>країною </a:t>
            </a:r>
            <a:r>
              <a:rPr lang="uk-UA" sz="3500" dirty="0"/>
              <a:t>УСРР уклала першу міжнародну угоду? – це.... </a:t>
            </a:r>
            <a:endParaRPr lang="uk-UA" sz="3500" dirty="0" smtClean="0"/>
          </a:p>
          <a:p>
            <a:pPr lvl="0"/>
            <a:r>
              <a:rPr lang="uk-UA" sz="3500" dirty="0" smtClean="0"/>
              <a:t>Коли </a:t>
            </a:r>
            <a:r>
              <a:rPr lang="uk-UA" sz="3500" dirty="0"/>
              <a:t>утворилася договірна федерація? </a:t>
            </a:r>
            <a:endParaRPr lang="uk-UA" sz="3500" dirty="0" smtClean="0"/>
          </a:p>
          <a:p>
            <a:pPr lvl="0"/>
            <a:r>
              <a:rPr lang="uk-UA" sz="3500" dirty="0" smtClean="0"/>
              <a:t>Які </a:t>
            </a:r>
            <a:r>
              <a:rPr lang="uk-UA" sz="3500" dirty="0"/>
              <a:t>радянські республіки стали засновницями СРСР? </a:t>
            </a:r>
            <a:endParaRPr lang="uk-UA" sz="3500" dirty="0" smtClean="0"/>
          </a:p>
          <a:p>
            <a:pPr lvl="0"/>
            <a:r>
              <a:rPr lang="uk-UA" sz="3500" dirty="0" smtClean="0"/>
              <a:t>Які </a:t>
            </a:r>
            <a:r>
              <a:rPr lang="uk-UA" sz="3500" dirty="0"/>
              <a:t>напрямки діяльності у складі СРСР належали до повноважень уряду УСРР? </a:t>
            </a:r>
            <a:endParaRPr lang="uk-UA" sz="3500" dirty="0" smtClean="0"/>
          </a:p>
          <a:p>
            <a:pPr lvl="0"/>
            <a:r>
              <a:rPr lang="en-US" sz="3500" dirty="0" err="1" smtClean="0"/>
              <a:t>Чи</a:t>
            </a:r>
            <a:r>
              <a:rPr lang="en-US" sz="3500" dirty="0" smtClean="0"/>
              <a:t> </a:t>
            </a:r>
            <a:r>
              <a:rPr lang="en-US" sz="3500" dirty="0" err="1"/>
              <a:t>були</a:t>
            </a:r>
            <a:r>
              <a:rPr lang="en-US" sz="3500" dirty="0"/>
              <a:t> </a:t>
            </a:r>
            <a:r>
              <a:rPr lang="en-US" sz="3500" dirty="0" err="1"/>
              <a:t>здобутки</a:t>
            </a:r>
            <a:r>
              <a:rPr lang="en-US" sz="3500" dirty="0"/>
              <a:t> </a:t>
            </a:r>
            <a:r>
              <a:rPr lang="en-US" sz="3500" dirty="0" err="1" smtClean="0"/>
              <a:t>в</a:t>
            </a:r>
            <a:r>
              <a:rPr lang="en-US" sz="3500" dirty="0" smtClean="0"/>
              <a:t> </a:t>
            </a:r>
            <a:r>
              <a:rPr lang="en-US" sz="3500" dirty="0"/>
              <a:t>УСРР </a:t>
            </a:r>
            <a:r>
              <a:rPr lang="en-US" sz="3500" dirty="0" err="1"/>
              <a:t>від</a:t>
            </a:r>
            <a:r>
              <a:rPr lang="en-US" sz="3500" dirty="0"/>
              <a:t> </a:t>
            </a:r>
            <a:r>
              <a:rPr lang="en-US" sz="3500" dirty="0" err="1"/>
              <a:t>утворення</a:t>
            </a:r>
            <a:r>
              <a:rPr lang="en-US" sz="3500" dirty="0"/>
              <a:t> </a:t>
            </a:r>
            <a:r>
              <a:rPr lang="en-US" sz="3500" dirty="0" err="1"/>
              <a:t>союзної</a:t>
            </a:r>
            <a:r>
              <a:rPr lang="en-US" sz="3500" dirty="0"/>
              <a:t> </a:t>
            </a:r>
            <a:r>
              <a:rPr lang="en-US" sz="3500" dirty="0" err="1"/>
              <a:t>держави</a:t>
            </a:r>
            <a:r>
              <a:rPr lang="en-US" sz="3500" dirty="0" smtClean="0"/>
              <a:t>?</a:t>
            </a:r>
            <a:endParaRPr lang="ru-RU" sz="3500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Підсумок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4400" i="1" dirty="0" err="1"/>
              <a:t>Чи</a:t>
            </a:r>
            <a:r>
              <a:rPr lang="en-US" sz="4400" i="1" dirty="0"/>
              <a:t> </a:t>
            </a:r>
            <a:r>
              <a:rPr lang="en-US" sz="4400" i="1" dirty="0" err="1"/>
              <a:t>могла</a:t>
            </a:r>
            <a:r>
              <a:rPr lang="en-US" sz="4400" i="1" dirty="0"/>
              <a:t> </a:t>
            </a:r>
            <a:r>
              <a:rPr lang="en-US" sz="4400" i="1" dirty="0" err="1"/>
              <a:t>радянська</a:t>
            </a:r>
            <a:r>
              <a:rPr lang="en-US" sz="4400" i="1" dirty="0"/>
              <a:t> </a:t>
            </a:r>
            <a:r>
              <a:rPr lang="en-US" sz="4400" i="1" dirty="0" err="1" smtClean="0"/>
              <a:t>Укра</a:t>
            </a:r>
            <a:r>
              <a:rPr lang="ru-RU" sz="4400" i="1" dirty="0" err="1" smtClean="0"/>
              <a:t>ї</a:t>
            </a:r>
            <a:r>
              <a:rPr lang="en-US" sz="4400" i="1" dirty="0" err="1" smtClean="0"/>
              <a:t>на</a:t>
            </a:r>
            <a:r>
              <a:rPr lang="en-US" sz="4400" i="1" dirty="0" smtClean="0"/>
              <a:t> </a:t>
            </a:r>
            <a:r>
              <a:rPr lang="en-US" sz="4400" i="1" dirty="0" err="1"/>
              <a:t>не</a:t>
            </a:r>
            <a:r>
              <a:rPr lang="en-US" sz="4400" i="1" dirty="0"/>
              <a:t> </a:t>
            </a:r>
            <a:r>
              <a:rPr lang="en-US" sz="4400" i="1" dirty="0" err="1" smtClean="0"/>
              <a:t>уві</a:t>
            </a:r>
            <a:r>
              <a:rPr lang="ru-RU" sz="4400" i="1" dirty="0" smtClean="0"/>
              <a:t>й</a:t>
            </a:r>
            <a:r>
              <a:rPr lang="en-US" sz="4400" i="1" dirty="0" err="1" smtClean="0"/>
              <a:t>ти</a:t>
            </a:r>
            <a:r>
              <a:rPr lang="en-US" sz="4400" i="1" dirty="0" smtClean="0"/>
              <a:t> </a:t>
            </a:r>
            <a:r>
              <a:rPr lang="en-US" sz="4400" i="1" dirty="0"/>
              <a:t>до </a:t>
            </a:r>
            <a:r>
              <a:rPr lang="en-US" sz="4400" i="1" dirty="0" err="1"/>
              <a:t>складу</a:t>
            </a:r>
            <a:r>
              <a:rPr lang="en-US" sz="4400" i="1" dirty="0"/>
              <a:t> СРСР </a:t>
            </a:r>
            <a:r>
              <a:rPr lang="en-US" sz="4400" i="1" dirty="0" err="1"/>
              <a:t>і</a:t>
            </a:r>
            <a:r>
              <a:rPr lang="en-US" sz="4400" i="1" dirty="0"/>
              <a:t> </a:t>
            </a:r>
            <a:r>
              <a:rPr lang="en-US" sz="4400" i="1" dirty="0" err="1"/>
              <a:t>зберегти</a:t>
            </a:r>
            <a:r>
              <a:rPr lang="en-US" sz="4400" i="1" dirty="0"/>
              <a:t> </a:t>
            </a:r>
            <a:r>
              <a:rPr lang="en-US" sz="4400" i="1" dirty="0" err="1" smtClean="0"/>
              <a:t>сві</a:t>
            </a:r>
            <a:r>
              <a:rPr lang="ru-RU" sz="4400" i="1" dirty="0" smtClean="0"/>
              <a:t>й</a:t>
            </a:r>
            <a:r>
              <a:rPr lang="en-US" sz="4400" i="1" dirty="0" smtClean="0"/>
              <a:t> </a:t>
            </a:r>
            <a:r>
              <a:rPr lang="en-US" sz="4400" i="1" dirty="0" err="1"/>
              <a:t>статус</a:t>
            </a:r>
            <a:r>
              <a:rPr lang="en-US" sz="4400" i="1" dirty="0"/>
              <a:t> </a:t>
            </a:r>
            <a:r>
              <a:rPr lang="ru-RU" sz="4400" i="1" dirty="0" err="1" smtClean="0"/>
              <a:t>суверенної</a:t>
            </a:r>
            <a:r>
              <a:rPr lang="ru-RU" sz="4400" i="1" dirty="0" smtClean="0"/>
              <a:t> і </a:t>
            </a:r>
            <a:r>
              <a:rPr lang="ru-RU" sz="4400" i="1" dirty="0" err="1" smtClean="0"/>
              <a:t>рівноправної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радянсько</a:t>
            </a:r>
            <a:r>
              <a:rPr lang="ru-RU" sz="4400" i="1" dirty="0" err="1" smtClean="0"/>
              <a:t>ї</a:t>
            </a:r>
            <a:r>
              <a:rPr lang="en-US" sz="4400" i="1" dirty="0" smtClean="0"/>
              <a:t> </a:t>
            </a:r>
            <a:r>
              <a:rPr lang="en-US" sz="4400" i="1" dirty="0" err="1"/>
              <a:t>республіки</a:t>
            </a:r>
            <a:r>
              <a:rPr lang="en-US" sz="4400" i="1" dirty="0" smtClean="0"/>
              <a:t>?</a:t>
            </a:r>
            <a:endParaRPr lang="ru-RU" sz="4400" i="1" dirty="0" smtClean="0"/>
          </a:p>
          <a:p>
            <a:pPr marL="0" indent="0" algn="ctr">
              <a:buNone/>
            </a:pPr>
            <a:r>
              <a:rPr lang="en-US" sz="4400" i="1" dirty="0" smtClean="0"/>
              <a:t> </a:t>
            </a:r>
            <a:r>
              <a:rPr lang="ru-RU" i="1" dirty="0" err="1"/>
              <a:t>о</a:t>
            </a:r>
            <a:r>
              <a:rPr lang="en-US" i="1" dirty="0" err="1" smtClean="0"/>
              <a:t>бгрунту</a:t>
            </a:r>
            <a:r>
              <a:rPr lang="ru-RU" i="1" dirty="0" smtClean="0"/>
              <a:t>й</a:t>
            </a:r>
            <a:r>
              <a:rPr lang="en-US" i="1" dirty="0" err="1" smtClean="0"/>
              <a:t>те</a:t>
            </a:r>
            <a:r>
              <a:rPr lang="en-US" i="1" dirty="0" smtClean="0"/>
              <a:t> </a:t>
            </a:r>
            <a:r>
              <a:rPr lang="en-US" i="1" dirty="0" err="1"/>
              <a:t>свою</a:t>
            </a:r>
            <a:r>
              <a:rPr lang="en-US" i="1" dirty="0"/>
              <a:t> </a:t>
            </a:r>
            <a:r>
              <a:rPr lang="ru-RU" i="1" dirty="0" err="1" smtClean="0"/>
              <a:t>відповідь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852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Створення</a:t>
            </a:r>
            <a:r>
              <a:rPr lang="ru-RU" i="1" dirty="0" smtClean="0"/>
              <a:t> </a:t>
            </a:r>
            <a:r>
              <a:rPr lang="ru-RU" i="1" dirty="0" err="1" smtClean="0"/>
              <a:t>психологічного</a:t>
            </a:r>
            <a:r>
              <a:rPr lang="ru-RU" i="1" dirty="0" smtClean="0"/>
              <a:t> настрою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89"/>
          </a:xfrm>
        </p:spPr>
        <p:txBody>
          <a:bodyPr/>
          <a:lstStyle/>
          <a:p>
            <a:pPr marL="0" indent="0" algn="r">
              <a:buNone/>
            </a:pPr>
            <a:r>
              <a:rPr lang="uk-UA" dirty="0"/>
              <a:t>Навіки ми створили монумент</a:t>
            </a:r>
            <a:endParaRPr lang="ru-RU" dirty="0"/>
          </a:p>
          <a:p>
            <a:pPr marL="0" indent="0" algn="r">
              <a:buNone/>
            </a:pPr>
            <a:r>
              <a:rPr lang="uk-UA" dirty="0"/>
              <a:t>Страшних руйнацій, божевілля втрат,</a:t>
            </a:r>
            <a:endParaRPr lang="ru-RU" dirty="0"/>
          </a:p>
          <a:p>
            <a:pPr marL="0" indent="0" algn="r">
              <a:buNone/>
            </a:pPr>
            <a:r>
              <a:rPr lang="uk-UA" dirty="0"/>
              <a:t>Провівши на крові експеримент,</a:t>
            </a:r>
            <a:endParaRPr lang="ru-RU" dirty="0"/>
          </a:p>
          <a:p>
            <a:pPr marL="0" indent="0" algn="r">
              <a:buNone/>
            </a:pPr>
            <a:r>
              <a:rPr lang="uk-UA" dirty="0"/>
              <a:t>Що дав нам негативний результат.</a:t>
            </a:r>
            <a:endParaRPr lang="ru-RU" dirty="0"/>
          </a:p>
          <a:p>
            <a:pPr marL="0" indent="0" algn="r">
              <a:buNone/>
            </a:pPr>
            <a:r>
              <a:rPr lang="uk-UA" i="1" dirty="0"/>
              <a:t>Г. Губерман</a:t>
            </a:r>
            <a:endParaRPr lang="ru-RU" dirty="0"/>
          </a:p>
          <a:p>
            <a:pPr algn="just"/>
            <a:endParaRPr lang="uk-UA" sz="2800" i="1" dirty="0" smtClean="0"/>
          </a:p>
          <a:p>
            <a:pPr algn="just"/>
            <a:endParaRPr lang="uk-UA" sz="2800" i="1" dirty="0"/>
          </a:p>
          <a:p>
            <a:pPr algn="just"/>
            <a:r>
              <a:rPr lang="uk-UA" sz="2800" i="1" dirty="0" smtClean="0"/>
              <a:t>Які </a:t>
            </a:r>
            <a:r>
              <a:rPr lang="uk-UA" sz="2800" i="1" dirty="0"/>
              <a:t>історичні події, на Вашу думку, відображає автор у вірші?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2739599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6771" y="476672"/>
            <a:ext cx="8686800" cy="432048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err="1" smtClean="0"/>
              <a:t>Інструктаж</a:t>
            </a:r>
            <a:r>
              <a:rPr lang="ru-RU" sz="2400" i="1" dirty="0" smtClean="0"/>
              <a:t> до </a:t>
            </a:r>
            <a:r>
              <a:rPr lang="ru-RU" sz="2400" i="1" dirty="0" err="1" smtClean="0"/>
              <a:t>виконання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Домашнього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завдання</a:t>
            </a: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805264"/>
          </a:xfrm>
        </p:spPr>
        <p:txBody>
          <a:bodyPr/>
          <a:lstStyle/>
          <a:p>
            <a:pPr lvl="0"/>
            <a:r>
              <a:rPr lang="uk-UA" sz="2000" dirty="0"/>
              <a:t>Опрацювати параграф </a:t>
            </a:r>
            <a:r>
              <a:rPr lang="uk-UA" sz="2000" dirty="0" smtClean="0"/>
              <a:t>підручника</a:t>
            </a:r>
          </a:p>
          <a:p>
            <a:pPr lvl="0"/>
            <a:r>
              <a:rPr lang="ru-RU" sz="2000" dirty="0" smtClean="0"/>
              <a:t>Д</a:t>
            </a:r>
            <a:r>
              <a:rPr lang="en-US" sz="2000" dirty="0" err="1" smtClean="0"/>
              <a:t>о</a:t>
            </a:r>
            <a:r>
              <a:rPr lang="en-US" sz="2000" dirty="0" smtClean="0"/>
              <a:t> </a:t>
            </a:r>
            <a:r>
              <a:rPr lang="en-US" sz="2000" dirty="0" err="1"/>
              <a:t>вивченої</a:t>
            </a:r>
            <a:r>
              <a:rPr lang="en-US" sz="2000" dirty="0"/>
              <a:t> </a:t>
            </a:r>
            <a:r>
              <a:rPr lang="en-US" sz="2000" dirty="0" err="1"/>
              <a:t>теми</a:t>
            </a:r>
            <a:r>
              <a:rPr lang="en-US" sz="2000" dirty="0"/>
              <a:t> </a:t>
            </a:r>
            <a:r>
              <a:rPr lang="ru-RU" sz="2000" dirty="0" smtClean="0"/>
              <a:t>т</a:t>
            </a:r>
            <a:r>
              <a:rPr lang="en-US" sz="2000" dirty="0" err="1" smtClean="0"/>
              <a:t>ворче</a:t>
            </a:r>
            <a:r>
              <a:rPr lang="en-US" sz="2000" dirty="0" smtClean="0"/>
              <a:t> </a:t>
            </a:r>
            <a:r>
              <a:rPr lang="en-US" sz="2000" dirty="0" err="1"/>
              <a:t>завдання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 smtClean="0"/>
              <a:t>вибором</a:t>
            </a:r>
            <a:r>
              <a:rPr lang="ru-RU" sz="2000" dirty="0" smtClean="0"/>
              <a:t>:</a:t>
            </a:r>
          </a:p>
          <a:p>
            <a:pPr marL="0" lvl="0" indent="0">
              <a:buNone/>
            </a:pPr>
            <a:r>
              <a:rPr lang="ru-RU" sz="2000" dirty="0" smtClean="0"/>
              <a:t>- </a:t>
            </a:r>
            <a:r>
              <a:rPr lang="en-US" sz="2000" dirty="0" smtClean="0"/>
              <a:t>скласти </a:t>
            </a:r>
            <a:r>
              <a:rPr lang="en-US" sz="2000" dirty="0" err="1"/>
              <a:t>кросворд</a:t>
            </a:r>
            <a:r>
              <a:rPr lang="en-US" sz="2000" dirty="0"/>
              <a:t> </a:t>
            </a:r>
            <a:r>
              <a:rPr lang="en-US" sz="2000" dirty="0" err="1"/>
              <a:t>або</a:t>
            </a:r>
            <a:r>
              <a:rPr lang="en-US" sz="2000" dirty="0"/>
              <a:t> </a:t>
            </a:r>
            <a:r>
              <a:rPr lang="en-US" sz="2000" dirty="0" err="1"/>
              <a:t>ребус</a:t>
            </a:r>
            <a:r>
              <a:rPr lang="en-US" sz="2000" dirty="0"/>
              <a:t>, </a:t>
            </a:r>
            <a:endParaRPr lang="ru-RU" sz="2000" dirty="0"/>
          </a:p>
          <a:p>
            <a:pPr marL="0" lvl="0" indent="0">
              <a:buNone/>
            </a:pPr>
            <a:r>
              <a:rPr lang="ru-RU" sz="2000" dirty="0"/>
              <a:t>- </a:t>
            </a:r>
            <a:r>
              <a:rPr lang="en-US" sz="2000" dirty="0" err="1"/>
              <a:t>намалювати</a:t>
            </a:r>
            <a:r>
              <a:rPr lang="en-US" sz="2000" dirty="0"/>
              <a:t> </a:t>
            </a:r>
            <a:r>
              <a:rPr lang="en-US" sz="2000" dirty="0" err="1"/>
              <a:t>малюнок</a:t>
            </a:r>
            <a:r>
              <a:rPr lang="en-US" sz="2000" dirty="0"/>
              <a:t>, </a:t>
            </a:r>
            <a:endParaRPr lang="ru-RU" sz="2000" dirty="0"/>
          </a:p>
          <a:p>
            <a:pPr marL="0" lvl="0" indent="0">
              <a:buNone/>
            </a:pPr>
            <a:r>
              <a:rPr lang="ru-RU" sz="2000" dirty="0"/>
              <a:t>-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допомогою</a:t>
            </a:r>
            <a:r>
              <a:rPr lang="en-US" sz="2000" dirty="0"/>
              <a:t> </a:t>
            </a:r>
            <a:r>
              <a:rPr lang="en-US" sz="2000" dirty="0" err="1"/>
              <a:t>методики</a:t>
            </a:r>
            <a:r>
              <a:rPr lang="en-US" sz="2000" dirty="0"/>
              <a:t> “</a:t>
            </a:r>
            <a:r>
              <a:rPr lang="en-US" sz="2000" dirty="0" err="1"/>
              <a:t>сторітелінг</a:t>
            </a:r>
            <a:r>
              <a:rPr lang="en-US" sz="2000" dirty="0"/>
              <a:t>” </a:t>
            </a:r>
            <a:r>
              <a:rPr lang="ru-RU" sz="2000" dirty="0" err="1"/>
              <a:t>створити</a:t>
            </a:r>
            <a:r>
              <a:rPr lang="ru-RU" sz="2000" dirty="0"/>
              <a:t> </a:t>
            </a:r>
            <a:r>
              <a:rPr lang="ru-RU" sz="2000" dirty="0" err="1"/>
              <a:t>історію</a:t>
            </a:r>
            <a:r>
              <a:rPr lang="ru-RU" sz="2000" dirty="0"/>
              <a:t> </a:t>
            </a:r>
            <a:r>
              <a:rPr lang="ru-RU" sz="2000" dirty="0" err="1"/>
              <a:t>власного</a:t>
            </a:r>
            <a:r>
              <a:rPr lang="ru-RU" sz="2000" dirty="0"/>
              <a:t> ходу </a:t>
            </a:r>
            <a:r>
              <a:rPr lang="ru-RU" sz="2000" dirty="0" err="1"/>
              <a:t>подій</a:t>
            </a:r>
            <a:r>
              <a:rPr lang="ru-RU" sz="2000" dirty="0"/>
              <a:t> з 1922 року. </a:t>
            </a:r>
            <a:endParaRPr lang="ru-RU" sz="2000" dirty="0" smtClean="0"/>
          </a:p>
          <a:p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допомогою</a:t>
            </a:r>
            <a:r>
              <a:rPr lang="en-US" sz="2000" dirty="0"/>
              <a:t> </a:t>
            </a:r>
            <a:r>
              <a:rPr lang="en-US" sz="2000" dirty="0" err="1"/>
              <a:t>вправи</a:t>
            </a:r>
            <a:r>
              <a:rPr lang="en-US" sz="2000" dirty="0"/>
              <a:t> „</a:t>
            </a:r>
            <a:r>
              <a:rPr lang="en-US" sz="2000" dirty="0" err="1"/>
              <a:t>Фішбоун</a:t>
            </a:r>
            <a:r>
              <a:rPr lang="en-US" sz="2000" dirty="0"/>
              <a:t>” </a:t>
            </a:r>
            <a:r>
              <a:rPr lang="en-US" sz="2000" dirty="0" err="1" smtClean="0"/>
              <a:t>знайти</a:t>
            </a:r>
            <a:r>
              <a:rPr lang="en-US" sz="2000" dirty="0" smtClean="0"/>
              <a:t> </a:t>
            </a:r>
            <a:r>
              <a:rPr lang="en-US" sz="2000" dirty="0" err="1"/>
              <a:t>відповідь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запитання</a:t>
            </a:r>
            <a:r>
              <a:rPr lang="en-US" sz="2000" dirty="0"/>
              <a:t>: </a:t>
            </a:r>
            <a:r>
              <a:rPr lang="en-US" sz="2000" dirty="0" err="1"/>
              <a:t>чому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етапі</a:t>
            </a:r>
            <a:r>
              <a:rPr lang="en-US" sz="2000" dirty="0"/>
              <a:t> </a:t>
            </a:r>
            <a:r>
              <a:rPr lang="en-US" sz="2000" dirty="0" err="1"/>
              <a:t>створення</a:t>
            </a:r>
            <a:r>
              <a:rPr lang="en-US" sz="2000" dirty="0"/>
              <a:t> СРСР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мав</a:t>
            </a:r>
            <a:r>
              <a:rPr lang="en-US" sz="2000" dirty="0"/>
              <a:t> </a:t>
            </a:r>
            <a:r>
              <a:rPr lang="en-US" sz="2000" dirty="0" err="1"/>
              <a:t>успіх</a:t>
            </a:r>
            <a:r>
              <a:rPr lang="en-US" sz="2000" dirty="0"/>
              <a:t> </a:t>
            </a:r>
            <a:r>
              <a:rPr lang="en-US" sz="2000" dirty="0" err="1"/>
              <a:t>план</a:t>
            </a:r>
            <a:r>
              <a:rPr lang="en-US" sz="2000" dirty="0"/>
              <a:t> </a:t>
            </a:r>
            <a:r>
              <a:rPr lang="en-US" sz="2000" dirty="0" err="1"/>
              <a:t>автономізації</a:t>
            </a:r>
            <a:r>
              <a:rPr lang="en-US" sz="2000" dirty="0"/>
              <a:t>, </a:t>
            </a:r>
            <a:r>
              <a:rPr lang="en-US" sz="2000" dirty="0" err="1"/>
              <a:t>запропонований</a:t>
            </a:r>
            <a:r>
              <a:rPr lang="en-US" sz="2000" dirty="0"/>
              <a:t> Й.В. </a:t>
            </a:r>
            <a:r>
              <a:rPr lang="en-US" sz="2000" dirty="0" err="1"/>
              <a:t>Сталіним</a:t>
            </a:r>
            <a:r>
              <a:rPr lang="en-US" sz="1800" dirty="0"/>
              <a:t>?</a:t>
            </a:r>
            <a:endParaRPr lang="ru-RU" sz="1800" dirty="0"/>
          </a:p>
          <a:p>
            <a:pPr lvl="0"/>
            <a:endParaRPr lang="ru-RU" sz="1800" dirty="0" smtClean="0"/>
          </a:p>
          <a:p>
            <a:pPr lvl="0"/>
            <a:endParaRPr lang="ru-RU" sz="1800" dirty="0" smtClean="0"/>
          </a:p>
          <a:p>
            <a:pPr lvl="0"/>
            <a:endParaRPr lang="ru-RU" sz="1800" dirty="0" smtClean="0"/>
          </a:p>
          <a:p>
            <a:pPr marL="0" lvl="0" indent="0">
              <a:buNone/>
            </a:pPr>
            <a:endParaRPr lang="ru-RU" dirty="0"/>
          </a:p>
        </p:txBody>
      </p:sp>
      <p:pic>
        <p:nvPicPr>
          <p:cNvPr id="4" name="Объект 6" descr="https://fc.vseosvita.ua/000pob-6f44/001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15798"/>
            <a:ext cx="5826760" cy="25307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20592603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effectLst/>
              </a:rPr>
              <a:t>акро</a:t>
            </a:r>
            <a:r>
              <a:rPr lang="uk-UA" dirty="0">
                <a:effectLst/>
              </a:rPr>
              <a:t>твір </a:t>
            </a:r>
            <a:r>
              <a:rPr lang="ru-RU" dirty="0">
                <a:solidFill>
                  <a:srgbClr val="0000FF"/>
                </a:solidFill>
                <a:effectLst/>
              </a:rPr>
              <a:t>«</a:t>
            </a:r>
            <a:r>
              <a:rPr lang="ru-RU" dirty="0" err="1">
                <a:solidFill>
                  <a:srgbClr val="0000FF"/>
                </a:solidFill>
                <a:effectLst/>
              </a:rPr>
              <a:t>Успіх</a:t>
            </a:r>
            <a:r>
              <a:rPr lang="ru-RU" dirty="0">
                <a:solidFill>
                  <a:srgbClr val="0000FF"/>
                </a:solidFill>
                <a:effectLst/>
              </a:rPr>
              <a:t>» </a:t>
            </a:r>
            <a:r>
              <a:rPr lang="ru-RU" dirty="0">
                <a:effectLst/>
              </a:rPr>
              <a:t>про наш </a:t>
            </a:r>
            <a:r>
              <a:rPr lang="ru-RU" dirty="0" err="1">
                <a:effectLst/>
              </a:rPr>
              <a:t>сьогоднішній</a:t>
            </a:r>
            <a:r>
              <a:rPr lang="ru-RU" dirty="0">
                <a:effectLst/>
              </a:rPr>
              <a:t> урок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00FF"/>
                </a:solidFill>
              </a:rPr>
              <a:t>У</a:t>
            </a:r>
            <a:r>
              <a:rPr lang="ru-RU" dirty="0"/>
              <a:t> мене </a:t>
            </a:r>
            <a:r>
              <a:rPr lang="ru-RU" dirty="0" err="1"/>
              <a:t>залишилися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приємні</a:t>
            </a:r>
            <a:r>
              <a:rPr lang="ru-RU" dirty="0"/>
              <a:t> </a:t>
            </a:r>
            <a:r>
              <a:rPr lang="ru-RU" dirty="0" err="1"/>
              <a:t>враження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співпраці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вами.</a:t>
            </a:r>
          </a:p>
          <a:p>
            <a:pPr marL="0" indent="0">
              <a:buNone/>
            </a:pPr>
            <a:r>
              <a:rPr lang="ru-RU" b="1" dirty="0" err="1">
                <a:solidFill>
                  <a:srgbClr val="0000FF"/>
                </a:solidFill>
              </a:rPr>
              <a:t>С</a:t>
            </a:r>
            <a:r>
              <a:rPr lang="ru-RU" dirty="0" err="1"/>
              <a:t>подіваюсь</a:t>
            </a:r>
            <a:r>
              <a:rPr lang="ru-RU" dirty="0"/>
              <a:t>, </a:t>
            </a:r>
            <a:r>
              <a:rPr lang="ru-RU" dirty="0" err="1"/>
              <a:t>отримана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r>
              <a:rPr lang="ru-RU" dirty="0"/>
              <a:t> та </a:t>
            </a:r>
            <a:r>
              <a:rPr lang="ru-RU" dirty="0" err="1"/>
              <a:t>методи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</a:t>
            </a:r>
            <a:r>
              <a:rPr lang="ru-RU" dirty="0" err="1"/>
              <a:t>запропоновані</a:t>
            </a:r>
            <a:r>
              <a:rPr lang="ru-RU" dirty="0"/>
              <a:t> мною,  </a:t>
            </a:r>
            <a:r>
              <a:rPr lang="ru-RU" dirty="0" err="1"/>
              <a:t>ви</a:t>
            </a:r>
            <a:r>
              <a:rPr lang="ru-RU" dirty="0"/>
              <a:t> будете </a:t>
            </a:r>
            <a:r>
              <a:rPr lang="ru-RU" dirty="0" err="1"/>
              <a:t>використовувати</a:t>
            </a:r>
            <a:r>
              <a:rPr lang="ru-RU" dirty="0"/>
              <a:t> у </a:t>
            </a:r>
            <a:r>
              <a:rPr lang="ru-RU" dirty="0" err="1"/>
              <a:t>підготовці</a:t>
            </a:r>
            <a:r>
              <a:rPr lang="ru-RU" dirty="0"/>
              <a:t> до </a:t>
            </a:r>
            <a:r>
              <a:rPr lang="ru-RU" dirty="0" err="1"/>
              <a:t>наступних</a:t>
            </a:r>
            <a:r>
              <a:rPr lang="ru-RU" dirty="0"/>
              <a:t> </a:t>
            </a:r>
            <a:r>
              <a:rPr lang="ru-RU" dirty="0" err="1"/>
              <a:t>уроків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 err="1">
                <a:solidFill>
                  <a:srgbClr val="0000FF"/>
                </a:solidFill>
              </a:rPr>
              <a:t>П</a:t>
            </a:r>
            <a:r>
              <a:rPr lang="ru-RU" dirty="0" err="1"/>
              <a:t>рацювали</a:t>
            </a:r>
            <a:r>
              <a:rPr lang="ru-RU" dirty="0"/>
              <a:t> на </a:t>
            </a:r>
            <a:r>
              <a:rPr lang="ru-RU" dirty="0" err="1"/>
              <a:t>уроці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активно.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FF"/>
                </a:solidFill>
              </a:rPr>
              <a:t>І</a:t>
            </a:r>
            <a:r>
              <a:rPr lang="ru-RU" dirty="0"/>
              <a:t> я </a:t>
            </a:r>
            <a:r>
              <a:rPr lang="ru-RU" dirty="0" err="1"/>
              <a:t>впевнена</a:t>
            </a:r>
            <a:r>
              <a:rPr lang="ru-RU" dirty="0"/>
              <a:t>, </a:t>
            </a:r>
            <a:r>
              <a:rPr lang="ru-RU" dirty="0" err="1"/>
              <a:t>отримали</a:t>
            </a:r>
            <a:r>
              <a:rPr lang="ru-RU" dirty="0"/>
              <a:t> </a:t>
            </a:r>
            <a:r>
              <a:rPr lang="ru-RU" dirty="0" err="1"/>
              <a:t>задоволення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FF"/>
                </a:solidFill>
              </a:rPr>
              <a:t>Х</a:t>
            </a:r>
            <a:r>
              <a:rPr lang="ru-RU" dirty="0"/>
              <a:t>очу </a:t>
            </a:r>
            <a:r>
              <a:rPr lang="ru-RU" dirty="0" err="1"/>
              <a:t>побажати</a:t>
            </a:r>
            <a:r>
              <a:rPr lang="ru-RU" dirty="0"/>
              <a:t> </a:t>
            </a:r>
            <a:r>
              <a:rPr lang="ru-RU" dirty="0" err="1"/>
              <a:t>усім</a:t>
            </a:r>
            <a:r>
              <a:rPr lang="ru-RU" dirty="0"/>
              <a:t> </a:t>
            </a:r>
            <a:r>
              <a:rPr lang="ru-RU" dirty="0" err="1"/>
              <a:t>подальших</a:t>
            </a:r>
            <a:r>
              <a:rPr lang="ru-RU" dirty="0"/>
              <a:t> </a:t>
            </a:r>
            <a:r>
              <a:rPr lang="ru-RU" dirty="0" err="1"/>
              <a:t>упіхів</a:t>
            </a:r>
            <a:r>
              <a:rPr lang="ru-RU" dirty="0"/>
              <a:t> та бути </a:t>
            </a:r>
            <a:r>
              <a:rPr lang="ru-RU" dirty="0" err="1"/>
              <a:t>вдячними</a:t>
            </a:r>
            <a:r>
              <a:rPr lang="ru-RU" dirty="0"/>
              <a:t> </a:t>
            </a:r>
            <a:r>
              <a:rPr lang="ru-RU" dirty="0" err="1"/>
              <a:t>учнями</a:t>
            </a:r>
            <a:r>
              <a:rPr lang="ru-RU" dirty="0"/>
              <a:t>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876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9793" y="1916832"/>
            <a:ext cx="8458200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i="1" dirty="0" smtClean="0">
                <a:effectLst/>
              </a:rPr>
              <a:t>Тема уроку:</a:t>
            </a:r>
            <a:br>
              <a:rPr lang="uk-UA" sz="4000" i="1" dirty="0" smtClean="0">
                <a:effectLst/>
              </a:rPr>
            </a:br>
            <a:r>
              <a:rPr lang="uk-UA" sz="4400" dirty="0" smtClean="0">
                <a:effectLst/>
              </a:rPr>
              <a:t>«</a:t>
            </a:r>
            <a:r>
              <a:rPr lang="uk-UA" sz="4400" dirty="0">
                <a:effectLst/>
              </a:rPr>
              <a:t>Формальний та реальний статус УСРР у “договірній федерації” радянських республік.»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uk-UA" sz="2700" dirty="0">
                <a:effectLst/>
              </a:rPr>
              <a:t>(історія України, 10 клас)</a:t>
            </a:r>
            <a:r>
              <a:rPr lang="ru-RU" sz="2700" dirty="0" smtClean="0">
                <a:effectLst/>
              </a:rPr>
              <a:t/>
            </a:r>
            <a:br>
              <a:rPr lang="ru-RU" sz="2700" dirty="0" smtClean="0">
                <a:effectLst/>
              </a:rPr>
            </a:br>
            <a:endParaRPr lang="ru-RU" sz="27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56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Мета уроку</a:t>
            </a:r>
            <a:endParaRPr lang="ru-RU" dirty="0"/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976664"/>
          </a:xfrm>
        </p:spPr>
        <p:txBody>
          <a:bodyPr/>
          <a:lstStyle/>
          <a:p>
            <a:pPr lvl="0"/>
            <a:endParaRPr lang="ru-RU" sz="2400" dirty="0" smtClean="0"/>
          </a:p>
          <a:p>
            <a:pPr lvl="0" algn="just"/>
            <a:r>
              <a:rPr lang="en-US" sz="2400" dirty="0" err="1" smtClean="0"/>
              <a:t>охарактеризувати</a:t>
            </a:r>
            <a:r>
              <a:rPr lang="en-US" sz="2400" dirty="0" smtClean="0"/>
              <a:t> </a:t>
            </a:r>
            <a:r>
              <a:rPr lang="ru-RU" sz="2400" dirty="0" err="1"/>
              <a:t>події</a:t>
            </a:r>
            <a:r>
              <a:rPr lang="ru-RU" sz="2400" dirty="0"/>
              <a:t> 1921 – 1922 </a:t>
            </a:r>
            <a:r>
              <a:rPr lang="ru-RU" sz="2400" dirty="0" err="1"/>
              <a:t>років</a:t>
            </a:r>
            <a:r>
              <a:rPr lang="ru-RU" sz="2400" dirty="0"/>
              <a:t> в </a:t>
            </a:r>
            <a:r>
              <a:rPr lang="ru-RU" sz="2400" dirty="0" err="1"/>
              <a:t>Україні</a:t>
            </a:r>
            <a:r>
              <a:rPr lang="ru-RU" sz="2400" dirty="0"/>
              <a:t>; </a:t>
            </a:r>
            <a:r>
              <a:rPr lang="ru-RU" sz="2400" dirty="0" err="1"/>
              <a:t>проаналізувати</a:t>
            </a:r>
            <a:r>
              <a:rPr lang="ru-RU" sz="2400" dirty="0"/>
              <a:t> причини та </a:t>
            </a:r>
            <a:r>
              <a:rPr lang="ru-RU" sz="2400" dirty="0" err="1"/>
              <a:t>наслідки</a:t>
            </a:r>
            <a:r>
              <a:rPr lang="ru-RU" sz="2400" dirty="0"/>
              <a:t> </a:t>
            </a:r>
            <a:r>
              <a:rPr lang="ru-RU" sz="2400" dirty="0" err="1"/>
              <a:t>входження</a:t>
            </a:r>
            <a:r>
              <a:rPr lang="ru-RU" sz="2400" dirty="0"/>
              <a:t> </a:t>
            </a:r>
            <a:r>
              <a:rPr lang="ru-RU" sz="2400" dirty="0" err="1"/>
              <a:t>Української</a:t>
            </a:r>
            <a:r>
              <a:rPr lang="ru-RU" sz="2400" dirty="0"/>
              <a:t> СРР до складу СРСР,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внутрішню</a:t>
            </a:r>
            <a:r>
              <a:rPr lang="ru-RU" sz="2400" dirty="0"/>
              <a:t> та </a:t>
            </a:r>
            <a:r>
              <a:rPr lang="ru-RU" sz="2400" dirty="0" err="1"/>
              <a:t>зовнішню</a:t>
            </a:r>
            <a:r>
              <a:rPr lang="ru-RU" sz="2400" dirty="0"/>
              <a:t> </a:t>
            </a:r>
            <a:r>
              <a:rPr lang="ru-RU" sz="2400" dirty="0" err="1"/>
              <a:t>політику</a:t>
            </a:r>
            <a:r>
              <a:rPr lang="ru-RU" sz="2400" dirty="0"/>
              <a:t>, </a:t>
            </a:r>
            <a:r>
              <a:rPr lang="ru-RU" sz="2400" dirty="0" err="1"/>
              <a:t>адміністративно-територіальний</a:t>
            </a:r>
            <a:r>
              <a:rPr lang="ru-RU" sz="2400" dirty="0"/>
              <a:t> </a:t>
            </a:r>
            <a:r>
              <a:rPr lang="ru-RU" sz="2400" dirty="0" err="1"/>
              <a:t>поділ</a:t>
            </a:r>
            <a:r>
              <a:rPr lang="ru-RU" sz="2400" dirty="0"/>
              <a:t>; </a:t>
            </a:r>
          </a:p>
          <a:p>
            <a:pPr lvl="0" algn="just"/>
            <a:r>
              <a:rPr lang="uk-UA" sz="2400" dirty="0"/>
              <a:t>розвивати вміння систематизувати та узагальнювати історичний матеріал, вміння критично мислити, використовуючи ігрові технології, висловлювати власну точку зору, </a:t>
            </a:r>
            <a:r>
              <a:rPr lang="ru-RU" sz="2400" dirty="0"/>
              <a:t>розвивати </a:t>
            </a:r>
            <a:r>
              <a:rPr lang="ru-RU" sz="2400" dirty="0" err="1"/>
              <a:t>навички</a:t>
            </a:r>
            <a:r>
              <a:rPr lang="ru-RU" sz="2400" dirty="0"/>
              <a:t> </a:t>
            </a:r>
            <a:r>
              <a:rPr lang="ru-RU" sz="2400" dirty="0" err="1"/>
              <a:t>аналізу</a:t>
            </a:r>
            <a:r>
              <a:rPr lang="ru-RU" sz="2400" dirty="0"/>
              <a:t> </a:t>
            </a:r>
            <a:r>
              <a:rPr lang="ru-RU" sz="2400" dirty="0" err="1"/>
              <a:t>історичних</a:t>
            </a:r>
            <a:r>
              <a:rPr lang="ru-RU" sz="2400" dirty="0"/>
              <a:t> </a:t>
            </a:r>
            <a:r>
              <a:rPr lang="ru-RU" sz="2400" dirty="0" err="1"/>
              <a:t>документів</a:t>
            </a:r>
            <a:r>
              <a:rPr lang="ru-RU" sz="2400" dirty="0"/>
              <a:t>, </a:t>
            </a:r>
            <a:r>
              <a:rPr lang="ru-RU" sz="2400" dirty="0" err="1"/>
              <a:t>вміння</a:t>
            </a:r>
            <a:r>
              <a:rPr lang="ru-RU" sz="2400" dirty="0"/>
              <a:t> </a:t>
            </a:r>
            <a:r>
              <a:rPr lang="ru-RU" sz="2400" dirty="0" err="1"/>
              <a:t>виділяти</a:t>
            </a:r>
            <a:r>
              <a:rPr lang="ru-RU" sz="2400" dirty="0"/>
              <a:t> головне; </a:t>
            </a:r>
            <a:r>
              <a:rPr lang="uk-UA" sz="2400" dirty="0" smtClean="0"/>
              <a:t>продовжувати </a:t>
            </a:r>
            <a:r>
              <a:rPr lang="uk-UA" sz="2400" dirty="0"/>
              <a:t>формувати в учнів здатність давати оцінки історичним подіям;</a:t>
            </a:r>
            <a:endParaRPr lang="ru-RU" sz="2400" dirty="0"/>
          </a:p>
          <a:p>
            <a:pPr lvl="0" algn="just"/>
            <a:r>
              <a:rPr lang="ru-RU" sz="2400" dirty="0" err="1"/>
              <a:t>сприяти</a:t>
            </a:r>
            <a:r>
              <a:rPr lang="ru-RU" sz="2400" dirty="0"/>
              <a:t> </a:t>
            </a:r>
            <a:r>
              <a:rPr lang="ru-RU" sz="2400" dirty="0" err="1"/>
              <a:t>формуванню</a:t>
            </a:r>
            <a:r>
              <a:rPr lang="ru-RU" sz="2400" dirty="0"/>
              <a:t> </a:t>
            </a:r>
            <a:r>
              <a:rPr lang="ru-RU" sz="2400" dirty="0" err="1"/>
              <a:t>національної</a:t>
            </a:r>
            <a:r>
              <a:rPr lang="ru-RU" sz="2400" dirty="0"/>
              <a:t> </a:t>
            </a:r>
            <a:r>
              <a:rPr lang="ru-RU" sz="2400" dirty="0" err="1"/>
              <a:t>свідомості</a:t>
            </a:r>
            <a:r>
              <a:rPr lang="ru-RU" sz="2400" dirty="0"/>
              <a:t> </a:t>
            </a:r>
            <a:r>
              <a:rPr lang="ru-RU" sz="2400" dirty="0" err="1"/>
              <a:t>учнів</a:t>
            </a:r>
            <a:r>
              <a:rPr lang="ru-RU" sz="2400" dirty="0"/>
              <a:t>,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історичної</a:t>
            </a:r>
            <a:r>
              <a:rPr lang="ru-RU" sz="2400" dirty="0"/>
              <a:t> </a:t>
            </a:r>
            <a:r>
              <a:rPr lang="ru-RU" sz="2400" dirty="0" err="1"/>
              <a:t>пам'яті</a:t>
            </a:r>
            <a:r>
              <a:rPr lang="ru-RU" sz="2400" dirty="0"/>
              <a:t>, </a:t>
            </a:r>
            <a:r>
              <a:rPr lang="ru-RU" sz="2400" dirty="0" err="1"/>
              <a:t>пов'язаної</a:t>
            </a:r>
            <a:r>
              <a:rPr lang="ru-RU" sz="2400" dirty="0"/>
              <a:t> з </a:t>
            </a:r>
            <a:r>
              <a:rPr lang="ru-RU" sz="2400" dirty="0" err="1"/>
              <a:t>державотворчими</a:t>
            </a:r>
            <a:r>
              <a:rPr lang="ru-RU" sz="2400" dirty="0"/>
              <a:t> </a:t>
            </a:r>
            <a:r>
              <a:rPr lang="ru-RU" sz="2400" dirty="0" err="1"/>
              <a:t>традиціями</a:t>
            </a:r>
            <a:r>
              <a:rPr lang="ru-RU" sz="2400" dirty="0"/>
              <a:t> в </a:t>
            </a:r>
            <a:r>
              <a:rPr lang="ru-RU" sz="2400" dirty="0" err="1"/>
              <a:t>Україні</a:t>
            </a:r>
            <a:r>
              <a:rPr lang="uk-UA" sz="2400" dirty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Опорні поняття і дати</a:t>
            </a:r>
            <a:endParaRPr lang="ru-RU" dirty="0"/>
          </a:p>
        </p:txBody>
      </p:sp>
      <p:sp>
        <p:nvSpPr>
          <p:cNvPr id="16386" name="Объект 4"/>
          <p:cNvSpPr>
            <a:spLocks noGrp="1"/>
          </p:cNvSpPr>
          <p:nvPr>
            <p:ph sz="half" idx="1"/>
          </p:nvPr>
        </p:nvSpPr>
        <p:spPr>
          <a:xfrm>
            <a:off x="107950" y="1600200"/>
            <a:ext cx="4387850" cy="47244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Опорні поняття:</a:t>
            </a:r>
          </a:p>
          <a:p>
            <a:r>
              <a:rPr lang="uk-UA" dirty="0" smtClean="0"/>
              <a:t>статус;</a:t>
            </a:r>
          </a:p>
          <a:p>
            <a:r>
              <a:rPr lang="ru-RU" dirty="0"/>
              <a:t>ф</a:t>
            </a:r>
            <a:r>
              <a:rPr lang="uk-UA" dirty="0" smtClean="0"/>
              <a:t>едерація</a:t>
            </a:r>
          </a:p>
          <a:p>
            <a:r>
              <a:rPr lang="uk-UA" dirty="0" smtClean="0"/>
              <a:t>“договірна федерація”</a:t>
            </a:r>
          </a:p>
          <a:p>
            <a:r>
              <a:rPr lang="uk-UA" dirty="0" smtClean="0"/>
              <a:t>автономізація;</a:t>
            </a:r>
          </a:p>
          <a:p>
            <a:r>
              <a:rPr lang="uk-UA" dirty="0" smtClean="0"/>
              <a:t>конфедерація;</a:t>
            </a:r>
          </a:p>
          <a:p>
            <a:r>
              <a:rPr lang="ru-RU" dirty="0"/>
              <a:t>с</a:t>
            </a:r>
            <a:r>
              <a:rPr lang="uk-UA" dirty="0" smtClean="0"/>
              <a:t>оюзна держава.</a:t>
            </a:r>
          </a:p>
        </p:txBody>
      </p:sp>
      <p:sp>
        <p:nvSpPr>
          <p:cNvPr id="16387" name="Объект 5"/>
          <p:cNvSpPr>
            <a:spLocks noGrp="1"/>
          </p:cNvSpPr>
          <p:nvPr>
            <p:ph sz="half" idx="2"/>
          </p:nvPr>
        </p:nvSpPr>
        <p:spPr>
          <a:xfrm>
            <a:off x="4284663" y="1600200"/>
            <a:ext cx="4706937" cy="47244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Опорні дати:</a:t>
            </a:r>
          </a:p>
          <a:p>
            <a:r>
              <a:rPr lang="uk-UA" dirty="0" smtClean="0"/>
              <a:t>28.12.1920 – “договірна федерація”;</a:t>
            </a:r>
          </a:p>
          <a:p>
            <a:r>
              <a:rPr lang="uk-UA" dirty="0"/>
              <a:t>30.12.1922 – утворення СРСР</a:t>
            </a:r>
            <a:r>
              <a:rPr lang="uk-UA" dirty="0" smtClean="0"/>
              <a:t>;</a:t>
            </a:r>
          </a:p>
          <a:p>
            <a:r>
              <a:rPr lang="uk-UA" dirty="0" smtClean="0"/>
              <a:t>31.01.1924р. – прийняття першої Конституції СРСР;</a:t>
            </a:r>
          </a:p>
          <a:p>
            <a:r>
              <a:rPr lang="uk-UA" dirty="0" smtClean="0"/>
              <a:t>Травень 1925р. – прийняття Конституції УСРР,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err="1" smtClean="0"/>
              <a:t>Після</a:t>
            </a:r>
            <a:r>
              <a:rPr lang="ru-RU" i="1" dirty="0" smtClean="0"/>
              <a:t> уроку </a:t>
            </a:r>
            <a:r>
              <a:rPr lang="ru-RU" i="1" dirty="0" err="1" smtClean="0"/>
              <a:t>ви</a:t>
            </a:r>
            <a:r>
              <a:rPr lang="ru-RU" i="1" dirty="0" smtClean="0"/>
              <a:t> </a:t>
            </a:r>
            <a:r>
              <a:rPr lang="ru-RU" i="1" dirty="0" err="1" smtClean="0"/>
              <a:t>зможете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661248"/>
          </a:xfrm>
        </p:spPr>
        <p:txBody>
          <a:bodyPr/>
          <a:lstStyle/>
          <a:p>
            <a:pPr lvl="0"/>
            <a:r>
              <a:rPr lang="uk-UA" dirty="0"/>
              <a:t>розповідати про історію створення СРСР та входження УСРР до складу СРСР;</a:t>
            </a:r>
            <a:endParaRPr lang="ru-RU" dirty="0"/>
          </a:p>
          <a:p>
            <a:pPr lvl="0"/>
            <a:r>
              <a:rPr lang="uk-UA" dirty="0"/>
              <a:t>аналізувати позиції керівництва УСРР та СРСР стосовно створення СРСР;</a:t>
            </a:r>
            <a:endParaRPr lang="ru-RU" dirty="0"/>
          </a:p>
          <a:p>
            <a:pPr lvl="0"/>
            <a:r>
              <a:rPr lang="uk-UA" dirty="0"/>
              <a:t>характеризувати формальний і реальний статус УСРР в складі СРСР, зміни адміністративно-територіального поділу УСРР;</a:t>
            </a:r>
            <a:endParaRPr lang="ru-RU" dirty="0"/>
          </a:p>
          <a:p>
            <a:pPr lvl="0"/>
            <a:r>
              <a:rPr lang="uk-UA" dirty="0"/>
              <a:t>пояснювати зміст нових понять;</a:t>
            </a:r>
            <a:endParaRPr lang="ru-RU" dirty="0"/>
          </a:p>
          <a:p>
            <a:pPr lvl="0"/>
            <a:r>
              <a:rPr lang="uk-UA" dirty="0"/>
              <a:t>застосовувати набуті знання в життєвій практиці.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362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План</a:t>
            </a:r>
            <a:endParaRPr lang="ru-RU" dirty="0"/>
          </a:p>
        </p:txBody>
      </p:sp>
      <p:sp>
        <p:nvSpPr>
          <p:cNvPr id="15362" name="Объект 5"/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5733256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/>
              <a:t>1. Внутрішнє </a:t>
            </a:r>
            <a:r>
              <a:rPr lang="ru-RU" dirty="0"/>
              <a:t>та </a:t>
            </a:r>
            <a:r>
              <a:rPr lang="ru-RU" dirty="0" err="1"/>
              <a:t>міжнародне</a:t>
            </a:r>
            <a:r>
              <a:rPr lang="ru-RU" dirty="0"/>
              <a:t> становище УСРР.</a:t>
            </a:r>
          </a:p>
          <a:p>
            <a:pPr marL="0" lvl="0" indent="0">
              <a:buNone/>
            </a:pPr>
            <a:r>
              <a:rPr lang="uk-UA" dirty="0" smtClean="0"/>
              <a:t>2. Державний </a:t>
            </a:r>
            <a:r>
              <a:rPr lang="uk-UA" dirty="0"/>
              <a:t>статус УСРР в 1921-1922 рр.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   2.1 </a:t>
            </a:r>
            <a:r>
              <a:rPr lang="uk-UA" dirty="0"/>
              <a:t>Юридичне становище УСРР.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   2.2 </a:t>
            </a:r>
            <a:r>
              <a:rPr lang="uk-UA" dirty="0"/>
              <a:t>Система управління республікою.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   2.3 </a:t>
            </a:r>
            <a:r>
              <a:rPr lang="uk-UA" dirty="0"/>
              <a:t>Договір між УСРР та РСФРР. “Договірна федерація”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3. </a:t>
            </a:r>
            <a:r>
              <a:rPr lang="ru-RU" dirty="0" err="1" smtClean="0"/>
              <a:t>Утворення</a:t>
            </a:r>
            <a:r>
              <a:rPr lang="ru-RU" dirty="0" smtClean="0"/>
              <a:t> </a:t>
            </a:r>
            <a:r>
              <a:rPr lang="ru-RU" dirty="0"/>
              <a:t>СРСР. Статус УСРР у </a:t>
            </a:r>
            <a:r>
              <a:rPr lang="ru-RU" dirty="0" err="1"/>
              <a:t>складі</a:t>
            </a:r>
            <a:r>
              <a:rPr lang="ru-RU" dirty="0"/>
              <a:t> </a:t>
            </a:r>
            <a:r>
              <a:rPr lang="ru-RU" dirty="0" err="1"/>
              <a:t>Радянського</a:t>
            </a:r>
            <a:r>
              <a:rPr lang="ru-RU" dirty="0"/>
              <a:t> Союзу.</a:t>
            </a:r>
          </a:p>
          <a:p>
            <a:pPr marL="0" lvl="0" indent="0">
              <a:buNone/>
            </a:pPr>
            <a:r>
              <a:rPr lang="ru-RU" dirty="0" smtClean="0"/>
              <a:t>4. </a:t>
            </a:r>
            <a:r>
              <a:rPr lang="ru-RU" dirty="0" err="1" smtClean="0"/>
              <a:t>Зміни</a:t>
            </a:r>
            <a:r>
              <a:rPr lang="ru-RU" dirty="0" smtClean="0"/>
              <a:t> </a:t>
            </a:r>
            <a:r>
              <a:rPr lang="ru-RU" dirty="0" err="1"/>
              <a:t>адміністративно-територіального</a:t>
            </a:r>
            <a:r>
              <a:rPr lang="ru-RU" dirty="0"/>
              <a:t> </a:t>
            </a:r>
            <a:r>
              <a:rPr lang="ru-RU" dirty="0" err="1"/>
              <a:t>поділу</a:t>
            </a:r>
            <a:r>
              <a:rPr lang="ru-RU" dirty="0"/>
              <a:t> УСРР у 1920 – 1930-ті </a:t>
            </a:r>
            <a:r>
              <a:rPr lang="ru-RU" dirty="0" err="1"/>
              <a:t>рр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effectLst/>
              </a:rPr>
              <a:t>Додаток</a:t>
            </a:r>
            <a:r>
              <a:rPr lang="ru-RU" b="1" dirty="0">
                <a:effectLst/>
              </a:rPr>
              <a:t> 1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5" b="11355"/>
          <a:stretch>
            <a:fillRect/>
          </a:stretch>
        </p:blipFill>
        <p:spPr bwMode="auto">
          <a:xfrm>
            <a:off x="304800" y="1196752"/>
            <a:ext cx="8686800" cy="5328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81104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759</TotalTime>
  <Words>1616</Words>
  <Application>Microsoft Office PowerPoint</Application>
  <PresentationFormat>Экран (4:3)</PresentationFormat>
  <Paragraphs>171</Paragraphs>
  <Slides>31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BookAntiqua</vt:lpstr>
      <vt:lpstr>Franklin Gothic Book</vt:lpstr>
      <vt:lpstr>Franklin Gothic Medium</vt:lpstr>
      <vt:lpstr>Wingdings 2</vt:lpstr>
      <vt:lpstr>Трек</vt:lpstr>
      <vt:lpstr>Документ</vt:lpstr>
      <vt:lpstr>Епіграф</vt:lpstr>
      <vt:lpstr>Актуалізація опорних знань</vt:lpstr>
      <vt:lpstr>Створення психологічного настрою</vt:lpstr>
      <vt:lpstr>Тема уроку: «Формальний та реальний статус УСРР у “договірній федерації” радянських республік.» (історія України, 10 клас) </vt:lpstr>
      <vt:lpstr>Мета уроку</vt:lpstr>
      <vt:lpstr>Опорні поняття і дати</vt:lpstr>
      <vt:lpstr>Після уроку ви зможете</vt:lpstr>
      <vt:lpstr>План</vt:lpstr>
      <vt:lpstr>Додаток 1 </vt:lpstr>
      <vt:lpstr>Робота з таблицею </vt:lpstr>
      <vt:lpstr>Внутрішнє становище України</vt:lpstr>
      <vt:lpstr>ЗОВНІШНЯ ПОЛІТИКА</vt:lpstr>
      <vt:lpstr>Державний статус УСРР в 1921-1922 рр.</vt:lpstr>
      <vt:lpstr>Державний статус УСРР в 1921-1922 рр.</vt:lpstr>
      <vt:lpstr>Біографічна довідка</vt:lpstr>
      <vt:lpstr>Державний статус УСРР в 1921-1922 рр</vt:lpstr>
      <vt:lpstr>Робота з документом Союзницький робітничо-селянський договір між РСФСР та УСРР ( від 28 грудня 1920 р.) </vt:lpstr>
      <vt:lpstr>Запитання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Юридичне оформлення СРСр</vt:lpstr>
      <vt:lpstr>Презентация PowerPoint</vt:lpstr>
      <vt:lpstr>Юридичне оформлення СРСр</vt:lpstr>
      <vt:lpstr>Презентация PowerPoint</vt:lpstr>
      <vt:lpstr>Зміни адміністративно-територіального поділу УСРР</vt:lpstr>
      <vt:lpstr>Систематизація та узагальнення</vt:lpstr>
      <vt:lpstr>Підсумок</vt:lpstr>
      <vt:lpstr>Інструктаж до виконання Домашнього завдання</vt:lpstr>
      <vt:lpstr>акротвір «Успіх» про наш сьогоднішній урок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Початок революції у Франції</dc:title>
  <dc:creator>Володимир</dc:creator>
  <cp:lastModifiedBy>Phoenix</cp:lastModifiedBy>
  <cp:revision>96</cp:revision>
  <dcterms:modified xsi:type="dcterms:W3CDTF">2020-10-07T15:45:01Z</dcterms:modified>
</cp:coreProperties>
</file>