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4" r:id="rId18"/>
    <p:sldId id="273" r:id="rId19"/>
    <p:sldId id="276" r:id="rId20"/>
    <p:sldId id="277" r:id="rId21"/>
    <p:sldId id="279" r:id="rId22"/>
    <p:sldId id="278" r:id="rId23"/>
    <p:sldId id="280" r:id="rId24"/>
    <p:sldId id="275" r:id="rId25"/>
    <p:sldId id="293" r:id="rId26"/>
    <p:sldId id="281" r:id="rId27"/>
    <p:sldId id="290" r:id="rId28"/>
    <p:sldId id="289" r:id="rId29"/>
    <p:sldId id="291" r:id="rId30"/>
    <p:sldId id="283" r:id="rId31"/>
    <p:sldId id="282" r:id="rId32"/>
    <p:sldId id="292" r:id="rId33"/>
    <p:sldId id="286" r:id="rId34"/>
    <p:sldId id="284" r:id="rId35"/>
    <p:sldId id="295" r:id="rId36"/>
    <p:sldId id="296" r:id="rId37"/>
    <p:sldId id="287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660"/>
  </p:normalViewPr>
  <p:slideViewPr>
    <p:cSldViewPr>
      <p:cViewPr varScale="1">
        <p:scale>
          <a:sx n="102" d="100"/>
          <a:sy n="102" d="100"/>
        </p:scale>
        <p:origin x="-1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BF07-B512-40E5-AFB0-DE774EBD59F9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FD4EA-D261-4E3D-939F-EA900F9A60C2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BF07-B512-40E5-AFB0-DE774EBD59F9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FD4EA-D261-4E3D-939F-EA900F9A60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BF07-B512-40E5-AFB0-DE774EBD59F9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FD4EA-D261-4E3D-939F-EA900F9A60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BF07-B512-40E5-AFB0-DE774EBD59F9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FD4EA-D261-4E3D-939F-EA900F9A60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BF07-B512-40E5-AFB0-DE774EBD59F9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FD4EA-D261-4E3D-939F-EA900F9A60C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BF07-B512-40E5-AFB0-DE774EBD59F9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FD4EA-D261-4E3D-939F-EA900F9A60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BF07-B512-40E5-AFB0-DE774EBD59F9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FD4EA-D261-4E3D-939F-EA900F9A60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BF07-B512-40E5-AFB0-DE774EBD59F9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FD4EA-D261-4E3D-939F-EA900F9A60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BF07-B512-40E5-AFB0-DE774EBD59F9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FD4EA-D261-4E3D-939F-EA900F9A60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BF07-B512-40E5-AFB0-DE774EBD59F9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FD4EA-D261-4E3D-939F-EA900F9A60C2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BF07-B512-40E5-AFB0-DE774EBD59F9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FD4EA-D261-4E3D-939F-EA900F9A60C2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14BF07-B512-40E5-AFB0-DE774EBD59F9}" type="datetimeFigureOut">
              <a:rPr lang="ru-RU" smtClean="0"/>
              <a:t>18.01.2021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EEFD4EA-D261-4E3D-939F-EA900F9A60C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988840"/>
            <a:ext cx="5105400" cy="2868168"/>
          </a:xfrm>
        </p:spPr>
        <p:txBody>
          <a:bodyPr>
            <a:normAutofit/>
          </a:bodyPr>
          <a:lstStyle/>
          <a:p>
            <a:pPr algn="ctr"/>
            <a:r>
              <a:rPr lang="uk-UA" sz="4000" dirty="0"/>
              <a:t>Данило Галицький – людина і </a:t>
            </a:r>
            <a:r>
              <a:rPr lang="uk-UA" sz="4000" dirty="0" smtClean="0"/>
              <a:t>державотворець</a:t>
            </a:r>
            <a:r>
              <a:rPr lang="en-US" sz="4000" smtClean="0"/>
              <a:t>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900608" y="2204864"/>
            <a:ext cx="7315200" cy="784592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/>
              <a:t>Урок на тему:</a:t>
            </a:r>
            <a:endParaRPr lang="ru-RU" sz="2800" dirty="0"/>
          </a:p>
        </p:txBody>
      </p:sp>
      <p:pic>
        <p:nvPicPr>
          <p:cNvPr id="4" name="Picture 2" descr="C:\Users\Вадим\Desktop\413022193_tonn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112" y="1556792"/>
            <a:ext cx="2755718" cy="371248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05556"/>
            <a:ext cx="1241242" cy="1495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478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Розгадайте кросворд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2888884"/>
              </p:ext>
            </p:extLst>
          </p:nvPr>
        </p:nvGraphicFramePr>
        <p:xfrm>
          <a:off x="2051720" y="836712"/>
          <a:ext cx="5112575" cy="50405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7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Ц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467544" y="6021288"/>
            <a:ext cx="8229600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3638" indent="-1163638">
              <a:buFont typeface="Arial" pitchFamily="34" charset="0"/>
              <a:buNone/>
            </a:pPr>
            <a:r>
              <a:rPr lang="uk-UA" dirty="0" smtClean="0">
                <a:solidFill>
                  <a:srgbClr val="FFFF00"/>
                </a:solidFill>
              </a:rPr>
              <a:t>5. Яке місто збудував Данило на честь свого сина?</a:t>
            </a: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379788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Розгадайте кросворд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7095678"/>
              </p:ext>
            </p:extLst>
          </p:nvPr>
        </p:nvGraphicFramePr>
        <p:xfrm>
          <a:off x="2051720" y="836712"/>
          <a:ext cx="5112575" cy="50405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7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І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467544" y="6021288"/>
            <a:ext cx="84249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3638" indent="-1163638">
              <a:buFont typeface="Arial" pitchFamily="34" charset="0"/>
              <a:buNone/>
            </a:pPr>
            <a:r>
              <a:rPr lang="uk-UA" dirty="0" smtClean="0">
                <a:solidFill>
                  <a:srgbClr val="FFFF00"/>
                </a:solidFill>
              </a:rPr>
              <a:t>6. Хто допомагав галицьким боярам розправитися з Ігоревичами?</a:t>
            </a: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171421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Розгадайте кросворд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7593616"/>
              </p:ext>
            </p:extLst>
          </p:nvPr>
        </p:nvGraphicFramePr>
        <p:xfrm>
          <a:off x="2051720" y="836712"/>
          <a:ext cx="5112575" cy="50405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7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Г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Ц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І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І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467544" y="6021288"/>
            <a:ext cx="84249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3638" indent="-1163638">
              <a:buFont typeface="Arial" pitchFamily="34" charset="0"/>
              <a:buNone/>
            </a:pPr>
            <a:r>
              <a:rPr lang="uk-UA" dirty="0" smtClean="0">
                <a:solidFill>
                  <a:srgbClr val="FFFF00"/>
                </a:solidFill>
              </a:rPr>
              <a:t>7. Хто пішов на зговір з угорцями у 1240 році?</a:t>
            </a: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86879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Розгадайте кросворд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7574215"/>
              </p:ext>
            </p:extLst>
          </p:nvPr>
        </p:nvGraphicFramePr>
        <p:xfrm>
          <a:off x="2051720" y="836712"/>
          <a:ext cx="5112575" cy="50405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Б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Г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Ц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І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І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467544" y="6021288"/>
            <a:ext cx="84249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3638" indent="-1163638">
              <a:buFont typeface="Arial" pitchFamily="34" charset="0"/>
              <a:buNone/>
            </a:pPr>
            <a:r>
              <a:rPr lang="uk-UA" dirty="0" smtClean="0">
                <a:solidFill>
                  <a:srgbClr val="FFFF00"/>
                </a:solidFill>
              </a:rPr>
              <a:t>8. Де укріпився остаточно Данило у 1237-1238 роках?</a:t>
            </a: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164177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Розгадайте кросворд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5146723"/>
              </p:ext>
            </p:extLst>
          </p:nvPr>
        </p:nvGraphicFramePr>
        <p:xfrm>
          <a:off x="2051720" y="836712"/>
          <a:ext cx="5112575" cy="50405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Ч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Б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Я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Г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Р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Ц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І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І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С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467544" y="6021288"/>
            <a:ext cx="8424936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3638" indent="-1163638" algn="ctr">
              <a:buFont typeface="Arial" pitchFamily="34" charset="0"/>
              <a:buNone/>
            </a:pPr>
            <a:r>
              <a:rPr lang="uk-UA" dirty="0" smtClean="0">
                <a:solidFill>
                  <a:srgbClr val="FFFF00"/>
                </a:solidFill>
              </a:rPr>
              <a:t>Молодці!</a:t>
            </a: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290535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uk-UA" dirty="0"/>
              <a:t>Гра «Так чи ні»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7715200" cy="86409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uk-UA" dirty="0" smtClean="0"/>
              <a:t>1. На </a:t>
            </a:r>
            <a:r>
              <a:rPr lang="uk-UA" dirty="0"/>
              <a:t>річці Калці 1223р. Данило Галицький був смертельно поранений</a:t>
            </a:r>
            <a:r>
              <a:rPr lang="uk-UA" dirty="0" smtClean="0"/>
              <a:t>?</a:t>
            </a:r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323528" y="2276872"/>
            <a:ext cx="77152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dirty="0" smtClean="0"/>
              <a:t>2. Після захоплення Києва монголо-татари вогнем та мечем пройшли через усі Галицько-Волинські землі? </a:t>
            </a:r>
            <a:endParaRPr lang="ru-RU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323528" y="3068960"/>
            <a:ext cx="771520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dirty="0" smtClean="0"/>
              <a:t>3. Обороною Києва 1240 року керував брат Данила Галицького Василько?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323528" y="3933057"/>
            <a:ext cx="7715200" cy="1224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dirty="0" smtClean="0"/>
              <a:t>4. 6 грудня 1240 року, коли монголи захопили Київ, в полон потрапив воєвода Дмитро. Йому залишили життя за надзвичайну хоробрість? </a:t>
            </a:r>
            <a:endParaRPr lang="ru-RU" dirty="0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323528" y="5155478"/>
            <a:ext cx="7715200" cy="1297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dirty="0" smtClean="0"/>
              <a:t>5. У середині 40-х років ХІІІ століття утворилася держава Золота Орда із столицею Сарай-Бату, названої в честь хана Батия? </a:t>
            </a:r>
            <a:endParaRPr lang="ru-RU" dirty="0"/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7819277" y="1556792"/>
            <a:ext cx="72008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uk-UA" b="1" dirty="0" smtClean="0">
                <a:solidFill>
                  <a:srgbClr val="FF0000"/>
                </a:solidFill>
              </a:rPr>
              <a:t>НІ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7819277" y="3140968"/>
            <a:ext cx="72008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uk-UA" b="1" dirty="0" smtClean="0">
                <a:solidFill>
                  <a:srgbClr val="FF0000"/>
                </a:solidFill>
              </a:rPr>
              <a:t>НІ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7819277" y="5301208"/>
            <a:ext cx="72008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uk-UA" b="1" dirty="0" smtClean="0">
                <a:solidFill>
                  <a:srgbClr val="FFFF00"/>
                </a:solidFill>
              </a:rPr>
              <a:t>ТАК</a:t>
            </a:r>
            <a:endParaRPr lang="ru-RU" b="1" dirty="0" smtClean="0">
              <a:solidFill>
                <a:srgbClr val="FFFF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7819277" y="4149080"/>
            <a:ext cx="72008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uk-UA" b="1" dirty="0" smtClean="0">
                <a:solidFill>
                  <a:srgbClr val="FFFF00"/>
                </a:solidFill>
              </a:rPr>
              <a:t>ТАК</a:t>
            </a:r>
            <a:endParaRPr lang="ru-RU" b="1" dirty="0" smtClean="0">
              <a:solidFill>
                <a:srgbClr val="FFFF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7819277" y="2348880"/>
            <a:ext cx="72008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uk-UA" b="1" dirty="0" smtClean="0">
                <a:solidFill>
                  <a:srgbClr val="FFFF00"/>
                </a:solidFill>
              </a:rPr>
              <a:t>ТАК</a:t>
            </a:r>
            <a:endParaRPr lang="ru-RU" b="1" dirty="0" smtClean="0">
              <a:solidFill>
                <a:srgbClr val="FFFF0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026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/>
              <a:t>План </a:t>
            </a:r>
            <a:r>
              <a:rPr lang="uk-UA" dirty="0" smtClean="0"/>
              <a:t>уроку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uk-UA" dirty="0" smtClean="0"/>
          </a:p>
          <a:p>
            <a:pPr marL="457200" indent="-457200">
              <a:buFont typeface="+mj-lt"/>
              <a:buAutoNum type="arabicPeriod"/>
            </a:pPr>
            <a:r>
              <a:rPr lang="uk-UA" dirty="0" smtClean="0"/>
              <a:t>Боротьба </a:t>
            </a:r>
            <a:r>
              <a:rPr lang="uk-UA" dirty="0"/>
              <a:t>Данила Галицького за відродження держави</a:t>
            </a:r>
            <a:r>
              <a:rPr lang="uk-UA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endParaRPr lang="uk-UA" dirty="0" smtClean="0"/>
          </a:p>
          <a:p>
            <a:pPr marL="457200" indent="-457200">
              <a:buFont typeface="+mj-lt"/>
              <a:buAutoNum type="arabicPeriod"/>
            </a:pPr>
            <a:r>
              <a:rPr lang="uk-UA" dirty="0"/>
              <a:t>Внутрішня </a:t>
            </a:r>
            <a:r>
              <a:rPr lang="uk-UA" dirty="0" smtClean="0"/>
              <a:t>політика </a:t>
            </a:r>
            <a:r>
              <a:rPr lang="uk-UA" dirty="0"/>
              <a:t>Данила Галицького</a:t>
            </a:r>
            <a:r>
              <a:rPr lang="uk-UA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r>
              <a:rPr lang="uk-UA" dirty="0" smtClean="0"/>
              <a:t>Зовнішня </a:t>
            </a:r>
            <a:r>
              <a:rPr lang="uk-UA" dirty="0"/>
              <a:t>політика Данила Галицького.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502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1. Боротьба </a:t>
            </a:r>
            <a:r>
              <a:rPr lang="uk-UA" dirty="0"/>
              <a:t>Данила Галицького за відродження держави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endParaRPr lang="uk-UA" dirty="0" smtClean="0"/>
          </a:p>
          <a:p>
            <a:pPr lvl="0">
              <a:lnSpc>
                <a:spcPct val="200000"/>
              </a:lnSpc>
            </a:pPr>
            <a:r>
              <a:rPr lang="uk-UA" dirty="0" smtClean="0"/>
              <a:t>Вигнання </a:t>
            </a:r>
            <a:r>
              <a:rPr lang="uk-UA" dirty="0"/>
              <a:t>княгині Анни з </a:t>
            </a:r>
            <a:r>
              <a:rPr lang="uk-UA" dirty="0" smtClean="0"/>
              <a:t>синами </a:t>
            </a:r>
            <a:r>
              <a:rPr lang="uk-UA" dirty="0"/>
              <a:t>до Польщі;</a:t>
            </a:r>
            <a:endParaRPr lang="ru-RU" dirty="0"/>
          </a:p>
          <a:p>
            <a:pPr lvl="0">
              <a:lnSpc>
                <a:spcPct val="200000"/>
              </a:lnSpc>
            </a:pPr>
            <a:r>
              <a:rPr lang="uk-UA" dirty="0" smtClean="0"/>
              <a:t>Боярські </a:t>
            </a:r>
            <a:r>
              <a:rPr lang="uk-UA" dirty="0"/>
              <a:t>чвари – «Велика смута»;</a:t>
            </a:r>
            <a:endParaRPr lang="ru-RU" dirty="0"/>
          </a:p>
          <a:p>
            <a:pPr lvl="0">
              <a:lnSpc>
                <a:spcPct val="200000"/>
              </a:lnSpc>
            </a:pPr>
            <a:r>
              <a:rPr lang="uk-UA" dirty="0" smtClean="0"/>
              <a:t>Запрошення </a:t>
            </a:r>
            <a:r>
              <a:rPr lang="uk-UA" dirty="0"/>
              <a:t>боярами на Галицько-Волинський престол Ігоревичів;</a:t>
            </a:r>
            <a:endParaRPr lang="ru-RU" dirty="0"/>
          </a:p>
          <a:p>
            <a:pPr lvl="0">
              <a:lnSpc>
                <a:spcPct val="200000"/>
              </a:lnSpc>
            </a:pPr>
            <a:r>
              <a:rPr lang="uk-UA" dirty="0" smtClean="0"/>
              <a:t>Боротьба </a:t>
            </a:r>
            <a:r>
              <a:rPr lang="uk-UA" dirty="0"/>
              <a:t>за утвердження в Галичі між Данилом і боярською опозицією;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992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/>
              <a:t>2</a:t>
            </a:r>
            <a:r>
              <a:rPr lang="uk-UA" dirty="0" smtClean="0"/>
              <a:t>. </a:t>
            </a:r>
            <a:r>
              <a:rPr lang="uk-UA" dirty="0"/>
              <a:t>Внутрішня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</a:t>
            </a:r>
            <a:r>
              <a:rPr lang="uk-UA" dirty="0"/>
              <a:t>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uk-UA" dirty="0" smtClean="0"/>
          </a:p>
          <a:p>
            <a:pPr lvl="0">
              <a:lnSpc>
                <a:spcPct val="200000"/>
              </a:lnSpc>
            </a:pPr>
            <a:r>
              <a:rPr lang="uk-UA" dirty="0"/>
              <a:t>Об’єднання </a:t>
            </a:r>
            <a:r>
              <a:rPr lang="uk-UA" dirty="0" smtClean="0"/>
              <a:t>Галицько-Волинських земель</a:t>
            </a:r>
          </a:p>
          <a:p>
            <a:pPr lvl="0">
              <a:lnSpc>
                <a:spcPct val="200000"/>
              </a:lnSpc>
            </a:pPr>
            <a:r>
              <a:rPr lang="uk-UA" dirty="0" smtClean="0"/>
              <a:t>Розбудова </a:t>
            </a:r>
            <a:r>
              <a:rPr lang="uk-UA" dirty="0"/>
              <a:t>міст, фортець, </a:t>
            </a:r>
            <a:r>
              <a:rPr lang="uk-UA" dirty="0" smtClean="0"/>
              <a:t>церков</a:t>
            </a:r>
          </a:p>
          <a:p>
            <a:pPr lvl="0">
              <a:lnSpc>
                <a:spcPct val="200000"/>
              </a:lnSpc>
            </a:pPr>
            <a:r>
              <a:rPr lang="uk-UA" dirty="0"/>
              <a:t>Реформа державного </a:t>
            </a:r>
            <a:r>
              <a:rPr lang="uk-UA" dirty="0" smtClean="0"/>
              <a:t>управління</a:t>
            </a:r>
          </a:p>
          <a:p>
            <a:pPr lvl="0">
              <a:lnSpc>
                <a:spcPct val="200000"/>
              </a:lnSpc>
            </a:pPr>
            <a:r>
              <a:rPr lang="uk-UA" dirty="0"/>
              <a:t>Економічна </a:t>
            </a:r>
            <a:r>
              <a:rPr lang="uk-UA" dirty="0" smtClean="0"/>
              <a:t>реформа</a:t>
            </a:r>
          </a:p>
          <a:p>
            <a:pPr lvl="0">
              <a:lnSpc>
                <a:spcPct val="200000"/>
              </a:lnSpc>
            </a:pPr>
            <a:r>
              <a:rPr lang="uk-UA" dirty="0"/>
              <a:t>Військова реформа</a:t>
            </a:r>
            <a:endParaRPr lang="uk-UA" dirty="0" smtClean="0"/>
          </a:p>
          <a:p>
            <a:pPr lvl="0"/>
            <a:endParaRPr lang="ru-RU" dirty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693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46312" y="0"/>
            <a:ext cx="4343688" cy="134076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endParaRPr lang="uk-UA" dirty="0" smtClean="0"/>
          </a:p>
          <a:p>
            <a:pPr marL="0" lvl="0" indent="0" algn="ctr">
              <a:lnSpc>
                <a:spcPct val="120000"/>
              </a:lnSpc>
              <a:buNone/>
            </a:pPr>
            <a:r>
              <a:rPr lang="uk-UA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Об’єднання </a:t>
            </a:r>
            <a:r>
              <a:rPr lang="uk-UA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Галицько-</a:t>
            </a:r>
            <a:endParaRPr lang="uk-UA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lvl="0" indent="0" algn="ctr">
              <a:lnSpc>
                <a:spcPct val="120000"/>
              </a:lnSpc>
              <a:buNone/>
            </a:pPr>
            <a:r>
              <a:rPr lang="uk-UA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Волинських земель</a:t>
            </a:r>
            <a:endParaRPr lang="ru-RU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1" t="841"/>
          <a:stretch>
            <a:fillRect/>
          </a:stretch>
        </p:blipFill>
        <p:spPr>
          <a:xfrm>
            <a:off x="215900" y="215900"/>
            <a:ext cx="4297363" cy="6346825"/>
          </a:xfrm>
          <a:prstGeom prst="rect">
            <a:avLst/>
          </a:prstGeom>
          <a:ln>
            <a:solidFill>
              <a:srgbClr val="FFC000"/>
            </a:solidFill>
          </a:ln>
        </p:spPr>
      </p:pic>
      <p:sp>
        <p:nvSpPr>
          <p:cNvPr id="5" name="Полилиния 4"/>
          <p:cNvSpPr/>
          <p:nvPr/>
        </p:nvSpPr>
        <p:spPr>
          <a:xfrm>
            <a:off x="1295400" y="2101850"/>
            <a:ext cx="962025" cy="1524000"/>
          </a:xfrm>
          <a:custGeom>
            <a:avLst/>
            <a:gdLst>
              <a:gd name="connsiteX0" fmla="*/ 740525 w 885747"/>
              <a:gd name="connsiteY0" fmla="*/ 0 h 1447800"/>
              <a:gd name="connsiteX1" fmla="*/ 645275 w 885747"/>
              <a:gd name="connsiteY1" fmla="*/ 9525 h 1447800"/>
              <a:gd name="connsiteX2" fmla="*/ 502400 w 885747"/>
              <a:gd name="connsiteY2" fmla="*/ 28575 h 1447800"/>
              <a:gd name="connsiteX3" fmla="*/ 464300 w 885747"/>
              <a:gd name="connsiteY3" fmla="*/ 38100 h 1447800"/>
              <a:gd name="connsiteX4" fmla="*/ 407150 w 885747"/>
              <a:gd name="connsiteY4" fmla="*/ 76200 h 1447800"/>
              <a:gd name="connsiteX5" fmla="*/ 350000 w 885747"/>
              <a:gd name="connsiteY5" fmla="*/ 133350 h 1447800"/>
              <a:gd name="connsiteX6" fmla="*/ 321425 w 885747"/>
              <a:gd name="connsiteY6" fmla="*/ 142875 h 1447800"/>
              <a:gd name="connsiteX7" fmla="*/ 264275 w 885747"/>
              <a:gd name="connsiteY7" fmla="*/ 180975 h 1447800"/>
              <a:gd name="connsiteX8" fmla="*/ 254750 w 885747"/>
              <a:gd name="connsiteY8" fmla="*/ 209550 h 1447800"/>
              <a:gd name="connsiteX9" fmla="*/ 245225 w 885747"/>
              <a:gd name="connsiteY9" fmla="*/ 276225 h 1447800"/>
              <a:gd name="connsiteX10" fmla="*/ 207125 w 885747"/>
              <a:gd name="connsiteY10" fmla="*/ 295275 h 1447800"/>
              <a:gd name="connsiteX11" fmla="*/ 169025 w 885747"/>
              <a:gd name="connsiteY11" fmla="*/ 323850 h 1447800"/>
              <a:gd name="connsiteX12" fmla="*/ 121400 w 885747"/>
              <a:gd name="connsiteY12" fmla="*/ 390525 h 1447800"/>
              <a:gd name="connsiteX13" fmla="*/ 102350 w 885747"/>
              <a:gd name="connsiteY13" fmla="*/ 495300 h 1447800"/>
              <a:gd name="connsiteX14" fmla="*/ 64250 w 885747"/>
              <a:gd name="connsiteY14" fmla="*/ 552450 h 1447800"/>
              <a:gd name="connsiteX15" fmla="*/ 45200 w 885747"/>
              <a:gd name="connsiteY15" fmla="*/ 619125 h 1447800"/>
              <a:gd name="connsiteX16" fmla="*/ 7100 w 885747"/>
              <a:gd name="connsiteY16" fmla="*/ 638175 h 1447800"/>
              <a:gd name="connsiteX17" fmla="*/ 16625 w 885747"/>
              <a:gd name="connsiteY17" fmla="*/ 704850 h 1447800"/>
              <a:gd name="connsiteX18" fmla="*/ 26150 w 885747"/>
              <a:gd name="connsiteY18" fmla="*/ 809625 h 1447800"/>
              <a:gd name="connsiteX19" fmla="*/ 54725 w 885747"/>
              <a:gd name="connsiteY19" fmla="*/ 838200 h 1447800"/>
              <a:gd name="connsiteX20" fmla="*/ 111875 w 885747"/>
              <a:gd name="connsiteY20" fmla="*/ 876300 h 1447800"/>
              <a:gd name="connsiteX21" fmla="*/ 140450 w 885747"/>
              <a:gd name="connsiteY21" fmla="*/ 933450 h 1447800"/>
              <a:gd name="connsiteX22" fmla="*/ 159500 w 885747"/>
              <a:gd name="connsiteY22" fmla="*/ 962025 h 1447800"/>
              <a:gd name="connsiteX23" fmla="*/ 178550 w 885747"/>
              <a:gd name="connsiteY23" fmla="*/ 1019175 h 1447800"/>
              <a:gd name="connsiteX24" fmla="*/ 254750 w 885747"/>
              <a:gd name="connsiteY24" fmla="*/ 1104900 h 1447800"/>
              <a:gd name="connsiteX25" fmla="*/ 283325 w 885747"/>
              <a:gd name="connsiteY25" fmla="*/ 1123950 h 1447800"/>
              <a:gd name="connsiteX26" fmla="*/ 340475 w 885747"/>
              <a:gd name="connsiteY26" fmla="*/ 1152525 h 1447800"/>
              <a:gd name="connsiteX27" fmla="*/ 397625 w 885747"/>
              <a:gd name="connsiteY27" fmla="*/ 1209675 h 1447800"/>
              <a:gd name="connsiteX28" fmla="*/ 407150 w 885747"/>
              <a:gd name="connsiteY28" fmla="*/ 1238250 h 1447800"/>
              <a:gd name="connsiteX29" fmla="*/ 426200 w 885747"/>
              <a:gd name="connsiteY29" fmla="*/ 1266825 h 1447800"/>
              <a:gd name="connsiteX30" fmla="*/ 435725 w 885747"/>
              <a:gd name="connsiteY30" fmla="*/ 1304925 h 1447800"/>
              <a:gd name="connsiteX31" fmla="*/ 445250 w 885747"/>
              <a:gd name="connsiteY31" fmla="*/ 1400175 h 1447800"/>
              <a:gd name="connsiteX32" fmla="*/ 454775 w 885747"/>
              <a:gd name="connsiteY32" fmla="*/ 1428750 h 1447800"/>
              <a:gd name="connsiteX33" fmla="*/ 483350 w 885747"/>
              <a:gd name="connsiteY33" fmla="*/ 1447800 h 1447800"/>
              <a:gd name="connsiteX34" fmla="*/ 511925 w 885747"/>
              <a:gd name="connsiteY34" fmla="*/ 1438275 h 1447800"/>
              <a:gd name="connsiteX35" fmla="*/ 540500 w 885747"/>
              <a:gd name="connsiteY35" fmla="*/ 1409700 h 1447800"/>
              <a:gd name="connsiteX36" fmla="*/ 483350 w 885747"/>
              <a:gd name="connsiteY36" fmla="*/ 1362075 h 1447800"/>
              <a:gd name="connsiteX37" fmla="*/ 473825 w 885747"/>
              <a:gd name="connsiteY37" fmla="*/ 1285875 h 1447800"/>
              <a:gd name="connsiteX38" fmla="*/ 492875 w 885747"/>
              <a:gd name="connsiteY38" fmla="*/ 1228725 h 1447800"/>
              <a:gd name="connsiteX39" fmla="*/ 502400 w 885747"/>
              <a:gd name="connsiteY39" fmla="*/ 1095375 h 1447800"/>
              <a:gd name="connsiteX40" fmla="*/ 511925 w 885747"/>
              <a:gd name="connsiteY40" fmla="*/ 1057275 h 1447800"/>
              <a:gd name="connsiteX41" fmla="*/ 530975 w 885747"/>
              <a:gd name="connsiteY41" fmla="*/ 981075 h 1447800"/>
              <a:gd name="connsiteX42" fmla="*/ 511925 w 885747"/>
              <a:gd name="connsiteY42" fmla="*/ 885825 h 1447800"/>
              <a:gd name="connsiteX43" fmla="*/ 492875 w 885747"/>
              <a:gd name="connsiteY43" fmla="*/ 847725 h 1447800"/>
              <a:gd name="connsiteX44" fmla="*/ 511925 w 885747"/>
              <a:gd name="connsiteY44" fmla="*/ 771525 h 1447800"/>
              <a:gd name="connsiteX45" fmla="*/ 540500 w 885747"/>
              <a:gd name="connsiteY45" fmla="*/ 752475 h 1447800"/>
              <a:gd name="connsiteX46" fmla="*/ 559550 w 885747"/>
              <a:gd name="connsiteY46" fmla="*/ 723900 h 1447800"/>
              <a:gd name="connsiteX47" fmla="*/ 635750 w 885747"/>
              <a:gd name="connsiteY47" fmla="*/ 638175 h 1447800"/>
              <a:gd name="connsiteX48" fmla="*/ 683375 w 885747"/>
              <a:gd name="connsiteY48" fmla="*/ 542925 h 1447800"/>
              <a:gd name="connsiteX49" fmla="*/ 731000 w 885747"/>
              <a:gd name="connsiteY49" fmla="*/ 485775 h 1447800"/>
              <a:gd name="connsiteX50" fmla="*/ 750050 w 885747"/>
              <a:gd name="connsiteY50" fmla="*/ 457200 h 1447800"/>
              <a:gd name="connsiteX51" fmla="*/ 759575 w 885747"/>
              <a:gd name="connsiteY51" fmla="*/ 428625 h 1447800"/>
              <a:gd name="connsiteX52" fmla="*/ 788150 w 885747"/>
              <a:gd name="connsiteY52" fmla="*/ 419100 h 1447800"/>
              <a:gd name="connsiteX53" fmla="*/ 816725 w 885747"/>
              <a:gd name="connsiteY53" fmla="*/ 381000 h 1447800"/>
              <a:gd name="connsiteX54" fmla="*/ 835775 w 885747"/>
              <a:gd name="connsiteY54" fmla="*/ 352425 h 1447800"/>
              <a:gd name="connsiteX55" fmla="*/ 864350 w 885747"/>
              <a:gd name="connsiteY55" fmla="*/ 333375 h 1447800"/>
              <a:gd name="connsiteX56" fmla="*/ 883400 w 885747"/>
              <a:gd name="connsiteY56" fmla="*/ 219075 h 1447800"/>
              <a:gd name="connsiteX57" fmla="*/ 845300 w 885747"/>
              <a:gd name="connsiteY57" fmla="*/ 123825 h 1447800"/>
              <a:gd name="connsiteX58" fmla="*/ 816725 w 885747"/>
              <a:gd name="connsiteY58" fmla="*/ 95250 h 1447800"/>
              <a:gd name="connsiteX59" fmla="*/ 750050 w 885747"/>
              <a:gd name="connsiteY59" fmla="*/ 19050 h 1447800"/>
              <a:gd name="connsiteX60" fmla="*/ 740525 w 885747"/>
              <a:gd name="connsiteY60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885747" h="1447800">
                <a:moveTo>
                  <a:pt x="740525" y="0"/>
                </a:moveTo>
                <a:lnTo>
                  <a:pt x="645275" y="9525"/>
                </a:lnTo>
                <a:cubicBezTo>
                  <a:pt x="591622" y="15173"/>
                  <a:pt x="553472" y="18361"/>
                  <a:pt x="502400" y="28575"/>
                </a:cubicBezTo>
                <a:cubicBezTo>
                  <a:pt x="489563" y="31142"/>
                  <a:pt x="477000" y="34925"/>
                  <a:pt x="464300" y="38100"/>
                </a:cubicBezTo>
                <a:cubicBezTo>
                  <a:pt x="445250" y="50800"/>
                  <a:pt x="419850" y="57150"/>
                  <a:pt x="407150" y="76200"/>
                </a:cubicBezTo>
                <a:cubicBezTo>
                  <a:pt x="385848" y="108154"/>
                  <a:pt x="388170" y="111539"/>
                  <a:pt x="350000" y="133350"/>
                </a:cubicBezTo>
                <a:cubicBezTo>
                  <a:pt x="341283" y="138331"/>
                  <a:pt x="330202" y="137999"/>
                  <a:pt x="321425" y="142875"/>
                </a:cubicBezTo>
                <a:cubicBezTo>
                  <a:pt x="301411" y="153994"/>
                  <a:pt x="264275" y="180975"/>
                  <a:pt x="264275" y="180975"/>
                </a:cubicBezTo>
                <a:cubicBezTo>
                  <a:pt x="261100" y="190500"/>
                  <a:pt x="254750" y="199510"/>
                  <a:pt x="254750" y="209550"/>
                </a:cubicBezTo>
                <a:cubicBezTo>
                  <a:pt x="254750" y="248965"/>
                  <a:pt x="288586" y="232864"/>
                  <a:pt x="245225" y="276225"/>
                </a:cubicBezTo>
                <a:cubicBezTo>
                  <a:pt x="235185" y="286265"/>
                  <a:pt x="219166" y="287750"/>
                  <a:pt x="207125" y="295275"/>
                </a:cubicBezTo>
                <a:cubicBezTo>
                  <a:pt x="193663" y="303689"/>
                  <a:pt x="180250" y="312625"/>
                  <a:pt x="169025" y="323850"/>
                </a:cubicBezTo>
                <a:cubicBezTo>
                  <a:pt x="157210" y="335665"/>
                  <a:pt x="132217" y="374300"/>
                  <a:pt x="121400" y="390525"/>
                </a:cubicBezTo>
                <a:cubicBezTo>
                  <a:pt x="115050" y="425450"/>
                  <a:pt x="114164" y="461826"/>
                  <a:pt x="102350" y="495300"/>
                </a:cubicBezTo>
                <a:cubicBezTo>
                  <a:pt x="94730" y="516890"/>
                  <a:pt x="64250" y="552450"/>
                  <a:pt x="64250" y="552450"/>
                </a:cubicBezTo>
                <a:cubicBezTo>
                  <a:pt x="57900" y="574675"/>
                  <a:pt x="58022" y="599893"/>
                  <a:pt x="45200" y="619125"/>
                </a:cubicBezTo>
                <a:cubicBezTo>
                  <a:pt x="37324" y="630939"/>
                  <a:pt x="11590" y="624705"/>
                  <a:pt x="7100" y="638175"/>
                </a:cubicBezTo>
                <a:cubicBezTo>
                  <a:pt x="0" y="659474"/>
                  <a:pt x="14146" y="682537"/>
                  <a:pt x="16625" y="704850"/>
                </a:cubicBezTo>
                <a:cubicBezTo>
                  <a:pt x="20498" y="739705"/>
                  <a:pt x="16516" y="775905"/>
                  <a:pt x="26150" y="809625"/>
                </a:cubicBezTo>
                <a:cubicBezTo>
                  <a:pt x="29851" y="822577"/>
                  <a:pt x="44092" y="829930"/>
                  <a:pt x="54725" y="838200"/>
                </a:cubicBezTo>
                <a:cubicBezTo>
                  <a:pt x="72797" y="852256"/>
                  <a:pt x="111875" y="876300"/>
                  <a:pt x="111875" y="876300"/>
                </a:cubicBezTo>
                <a:cubicBezTo>
                  <a:pt x="166470" y="958192"/>
                  <a:pt x="101015" y="854580"/>
                  <a:pt x="140450" y="933450"/>
                </a:cubicBezTo>
                <a:cubicBezTo>
                  <a:pt x="145570" y="943689"/>
                  <a:pt x="154851" y="951564"/>
                  <a:pt x="159500" y="962025"/>
                </a:cubicBezTo>
                <a:cubicBezTo>
                  <a:pt x="167655" y="980375"/>
                  <a:pt x="167411" y="1002467"/>
                  <a:pt x="178550" y="1019175"/>
                </a:cubicBezTo>
                <a:cubicBezTo>
                  <a:pt x="201455" y="1053532"/>
                  <a:pt x="215603" y="1078802"/>
                  <a:pt x="254750" y="1104900"/>
                </a:cubicBezTo>
                <a:cubicBezTo>
                  <a:pt x="264275" y="1111250"/>
                  <a:pt x="273086" y="1118830"/>
                  <a:pt x="283325" y="1123950"/>
                </a:cubicBezTo>
                <a:cubicBezTo>
                  <a:pt x="321153" y="1142864"/>
                  <a:pt x="305378" y="1121328"/>
                  <a:pt x="340475" y="1152525"/>
                </a:cubicBezTo>
                <a:cubicBezTo>
                  <a:pt x="360611" y="1170423"/>
                  <a:pt x="397625" y="1209675"/>
                  <a:pt x="397625" y="1209675"/>
                </a:cubicBezTo>
                <a:cubicBezTo>
                  <a:pt x="400800" y="1219200"/>
                  <a:pt x="402660" y="1229270"/>
                  <a:pt x="407150" y="1238250"/>
                </a:cubicBezTo>
                <a:cubicBezTo>
                  <a:pt x="412270" y="1248489"/>
                  <a:pt x="421691" y="1256303"/>
                  <a:pt x="426200" y="1266825"/>
                </a:cubicBezTo>
                <a:cubicBezTo>
                  <a:pt x="431357" y="1278857"/>
                  <a:pt x="432550" y="1292225"/>
                  <a:pt x="435725" y="1304925"/>
                </a:cubicBezTo>
                <a:cubicBezTo>
                  <a:pt x="438900" y="1336675"/>
                  <a:pt x="440398" y="1368638"/>
                  <a:pt x="445250" y="1400175"/>
                </a:cubicBezTo>
                <a:cubicBezTo>
                  <a:pt x="446777" y="1410098"/>
                  <a:pt x="448503" y="1420910"/>
                  <a:pt x="454775" y="1428750"/>
                </a:cubicBezTo>
                <a:cubicBezTo>
                  <a:pt x="461926" y="1437689"/>
                  <a:pt x="473825" y="1441450"/>
                  <a:pt x="483350" y="1447800"/>
                </a:cubicBezTo>
                <a:cubicBezTo>
                  <a:pt x="492875" y="1444625"/>
                  <a:pt x="503571" y="1443844"/>
                  <a:pt x="511925" y="1438275"/>
                </a:cubicBezTo>
                <a:cubicBezTo>
                  <a:pt x="523133" y="1430803"/>
                  <a:pt x="538285" y="1422987"/>
                  <a:pt x="540500" y="1409700"/>
                </a:cubicBezTo>
                <a:cubicBezTo>
                  <a:pt x="544642" y="1384845"/>
                  <a:pt x="493153" y="1366977"/>
                  <a:pt x="483350" y="1362075"/>
                </a:cubicBezTo>
                <a:cubicBezTo>
                  <a:pt x="457468" y="1323251"/>
                  <a:pt x="459018" y="1340169"/>
                  <a:pt x="473825" y="1285875"/>
                </a:cubicBezTo>
                <a:cubicBezTo>
                  <a:pt x="479109" y="1266502"/>
                  <a:pt x="492875" y="1228725"/>
                  <a:pt x="492875" y="1228725"/>
                </a:cubicBezTo>
                <a:cubicBezTo>
                  <a:pt x="496050" y="1184275"/>
                  <a:pt x="497479" y="1139666"/>
                  <a:pt x="502400" y="1095375"/>
                </a:cubicBezTo>
                <a:cubicBezTo>
                  <a:pt x="503846" y="1082364"/>
                  <a:pt x="509085" y="1070054"/>
                  <a:pt x="511925" y="1057275"/>
                </a:cubicBezTo>
                <a:cubicBezTo>
                  <a:pt x="527250" y="988311"/>
                  <a:pt x="513954" y="1032137"/>
                  <a:pt x="530975" y="981075"/>
                </a:cubicBezTo>
                <a:cubicBezTo>
                  <a:pt x="524625" y="949325"/>
                  <a:pt x="520820" y="916958"/>
                  <a:pt x="511925" y="885825"/>
                </a:cubicBezTo>
                <a:cubicBezTo>
                  <a:pt x="508024" y="872172"/>
                  <a:pt x="494443" y="861837"/>
                  <a:pt x="492875" y="847725"/>
                </a:cubicBezTo>
                <a:cubicBezTo>
                  <a:pt x="492701" y="846163"/>
                  <a:pt x="504516" y="780786"/>
                  <a:pt x="511925" y="771525"/>
                </a:cubicBezTo>
                <a:cubicBezTo>
                  <a:pt x="519076" y="762586"/>
                  <a:pt x="530975" y="758825"/>
                  <a:pt x="540500" y="752475"/>
                </a:cubicBezTo>
                <a:cubicBezTo>
                  <a:pt x="546850" y="742950"/>
                  <a:pt x="551945" y="732456"/>
                  <a:pt x="559550" y="723900"/>
                </a:cubicBezTo>
                <a:cubicBezTo>
                  <a:pt x="646543" y="626033"/>
                  <a:pt x="592515" y="703028"/>
                  <a:pt x="635750" y="638175"/>
                </a:cubicBezTo>
                <a:cubicBezTo>
                  <a:pt x="657576" y="550869"/>
                  <a:pt x="633015" y="576498"/>
                  <a:pt x="683375" y="542925"/>
                </a:cubicBezTo>
                <a:cubicBezTo>
                  <a:pt x="724243" y="461188"/>
                  <a:pt x="677148" y="539627"/>
                  <a:pt x="731000" y="485775"/>
                </a:cubicBezTo>
                <a:cubicBezTo>
                  <a:pt x="739095" y="477680"/>
                  <a:pt x="744930" y="467439"/>
                  <a:pt x="750050" y="457200"/>
                </a:cubicBezTo>
                <a:cubicBezTo>
                  <a:pt x="754540" y="448220"/>
                  <a:pt x="752475" y="435725"/>
                  <a:pt x="759575" y="428625"/>
                </a:cubicBezTo>
                <a:cubicBezTo>
                  <a:pt x="766675" y="421525"/>
                  <a:pt x="778625" y="422275"/>
                  <a:pt x="788150" y="419100"/>
                </a:cubicBezTo>
                <a:cubicBezTo>
                  <a:pt x="797675" y="406400"/>
                  <a:pt x="807498" y="393918"/>
                  <a:pt x="816725" y="381000"/>
                </a:cubicBezTo>
                <a:cubicBezTo>
                  <a:pt x="823379" y="371685"/>
                  <a:pt x="827680" y="360520"/>
                  <a:pt x="835775" y="352425"/>
                </a:cubicBezTo>
                <a:cubicBezTo>
                  <a:pt x="843870" y="344330"/>
                  <a:pt x="854825" y="339725"/>
                  <a:pt x="864350" y="333375"/>
                </a:cubicBezTo>
                <a:cubicBezTo>
                  <a:pt x="873181" y="298049"/>
                  <a:pt x="885747" y="254281"/>
                  <a:pt x="883400" y="219075"/>
                </a:cubicBezTo>
                <a:cubicBezTo>
                  <a:pt x="881100" y="184572"/>
                  <a:pt x="867318" y="150247"/>
                  <a:pt x="845300" y="123825"/>
                </a:cubicBezTo>
                <a:cubicBezTo>
                  <a:pt x="836676" y="113477"/>
                  <a:pt x="824995" y="105883"/>
                  <a:pt x="816725" y="95250"/>
                </a:cubicBezTo>
                <a:cubicBezTo>
                  <a:pt x="756888" y="18317"/>
                  <a:pt x="805368" y="55929"/>
                  <a:pt x="750050" y="19050"/>
                </a:cubicBezTo>
                <a:lnTo>
                  <a:pt x="740525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/>
                </a:solidFill>
              </a:rPr>
              <a:t>1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561975" y="1004888"/>
            <a:ext cx="1539875" cy="2290762"/>
          </a:xfrm>
          <a:custGeom>
            <a:avLst/>
            <a:gdLst>
              <a:gd name="connsiteX0" fmla="*/ 923925 w 1571625"/>
              <a:gd name="connsiteY0" fmla="*/ 2011563 h 2202063"/>
              <a:gd name="connsiteX1" fmla="*/ 895350 w 1571625"/>
              <a:gd name="connsiteY1" fmla="*/ 2030613 h 2202063"/>
              <a:gd name="connsiteX2" fmla="*/ 819150 w 1571625"/>
              <a:gd name="connsiteY2" fmla="*/ 2049663 h 2202063"/>
              <a:gd name="connsiteX3" fmla="*/ 790575 w 1571625"/>
              <a:gd name="connsiteY3" fmla="*/ 2068713 h 2202063"/>
              <a:gd name="connsiteX4" fmla="*/ 704850 w 1571625"/>
              <a:gd name="connsiteY4" fmla="*/ 2106813 h 2202063"/>
              <a:gd name="connsiteX5" fmla="*/ 676275 w 1571625"/>
              <a:gd name="connsiteY5" fmla="*/ 2135388 h 2202063"/>
              <a:gd name="connsiteX6" fmla="*/ 638175 w 1571625"/>
              <a:gd name="connsiteY6" fmla="*/ 2154438 h 2202063"/>
              <a:gd name="connsiteX7" fmla="*/ 609600 w 1571625"/>
              <a:gd name="connsiteY7" fmla="*/ 2183013 h 2202063"/>
              <a:gd name="connsiteX8" fmla="*/ 581025 w 1571625"/>
              <a:gd name="connsiteY8" fmla="*/ 2202063 h 2202063"/>
              <a:gd name="connsiteX9" fmla="*/ 457200 w 1571625"/>
              <a:gd name="connsiteY9" fmla="*/ 2183013 h 2202063"/>
              <a:gd name="connsiteX10" fmla="*/ 400050 w 1571625"/>
              <a:gd name="connsiteY10" fmla="*/ 2135388 h 2202063"/>
              <a:gd name="connsiteX11" fmla="*/ 371475 w 1571625"/>
              <a:gd name="connsiteY11" fmla="*/ 2116338 h 2202063"/>
              <a:gd name="connsiteX12" fmla="*/ 342900 w 1571625"/>
              <a:gd name="connsiteY12" fmla="*/ 2078238 h 2202063"/>
              <a:gd name="connsiteX13" fmla="*/ 323850 w 1571625"/>
              <a:gd name="connsiteY13" fmla="*/ 2049663 h 2202063"/>
              <a:gd name="connsiteX14" fmla="*/ 285750 w 1571625"/>
              <a:gd name="connsiteY14" fmla="*/ 2030613 h 2202063"/>
              <a:gd name="connsiteX15" fmla="*/ 238125 w 1571625"/>
              <a:gd name="connsiteY15" fmla="*/ 1973463 h 2202063"/>
              <a:gd name="connsiteX16" fmla="*/ 180975 w 1571625"/>
              <a:gd name="connsiteY16" fmla="*/ 1925838 h 2202063"/>
              <a:gd name="connsiteX17" fmla="*/ 190500 w 1571625"/>
              <a:gd name="connsiteY17" fmla="*/ 1868688 h 2202063"/>
              <a:gd name="connsiteX18" fmla="*/ 323850 w 1571625"/>
              <a:gd name="connsiteY18" fmla="*/ 1849638 h 2202063"/>
              <a:gd name="connsiteX19" fmla="*/ 361950 w 1571625"/>
              <a:gd name="connsiteY19" fmla="*/ 1830588 h 2202063"/>
              <a:gd name="connsiteX20" fmla="*/ 333375 w 1571625"/>
              <a:gd name="connsiteY20" fmla="*/ 1716288 h 2202063"/>
              <a:gd name="connsiteX21" fmla="*/ 342900 w 1571625"/>
              <a:gd name="connsiteY21" fmla="*/ 1678188 h 2202063"/>
              <a:gd name="connsiteX22" fmla="*/ 323850 w 1571625"/>
              <a:gd name="connsiteY22" fmla="*/ 1601988 h 2202063"/>
              <a:gd name="connsiteX23" fmla="*/ 304800 w 1571625"/>
              <a:gd name="connsiteY23" fmla="*/ 1573413 h 2202063"/>
              <a:gd name="connsiteX24" fmla="*/ 285750 w 1571625"/>
              <a:gd name="connsiteY24" fmla="*/ 1516263 h 2202063"/>
              <a:gd name="connsiteX25" fmla="*/ 257175 w 1571625"/>
              <a:gd name="connsiteY25" fmla="*/ 1487688 h 2202063"/>
              <a:gd name="connsiteX26" fmla="*/ 228600 w 1571625"/>
              <a:gd name="connsiteY26" fmla="*/ 1440063 h 2202063"/>
              <a:gd name="connsiteX27" fmla="*/ 171450 w 1571625"/>
              <a:gd name="connsiteY27" fmla="*/ 1344813 h 2202063"/>
              <a:gd name="connsiteX28" fmla="*/ 152400 w 1571625"/>
              <a:gd name="connsiteY28" fmla="*/ 1316238 h 2202063"/>
              <a:gd name="connsiteX29" fmla="*/ 180975 w 1571625"/>
              <a:gd name="connsiteY29" fmla="*/ 1154313 h 2202063"/>
              <a:gd name="connsiteX30" fmla="*/ 190500 w 1571625"/>
              <a:gd name="connsiteY30" fmla="*/ 1116213 h 2202063"/>
              <a:gd name="connsiteX31" fmla="*/ 200025 w 1571625"/>
              <a:gd name="connsiteY31" fmla="*/ 1068588 h 2202063"/>
              <a:gd name="connsiteX32" fmla="*/ 180975 w 1571625"/>
              <a:gd name="connsiteY32" fmla="*/ 1001913 h 2202063"/>
              <a:gd name="connsiteX33" fmla="*/ 142875 w 1571625"/>
              <a:gd name="connsiteY33" fmla="*/ 944763 h 2202063"/>
              <a:gd name="connsiteX34" fmla="*/ 95250 w 1571625"/>
              <a:gd name="connsiteY34" fmla="*/ 897138 h 2202063"/>
              <a:gd name="connsiteX35" fmla="*/ 57150 w 1571625"/>
              <a:gd name="connsiteY35" fmla="*/ 849513 h 2202063"/>
              <a:gd name="connsiteX36" fmla="*/ 19050 w 1571625"/>
              <a:gd name="connsiteY36" fmla="*/ 792363 h 2202063"/>
              <a:gd name="connsiteX37" fmla="*/ 0 w 1571625"/>
              <a:gd name="connsiteY37" fmla="*/ 763788 h 2202063"/>
              <a:gd name="connsiteX38" fmla="*/ 9525 w 1571625"/>
              <a:gd name="connsiteY38" fmla="*/ 554238 h 2202063"/>
              <a:gd name="connsiteX39" fmla="*/ 19050 w 1571625"/>
              <a:gd name="connsiteY39" fmla="*/ 525663 h 2202063"/>
              <a:gd name="connsiteX40" fmla="*/ 28575 w 1571625"/>
              <a:gd name="connsiteY40" fmla="*/ 478038 h 2202063"/>
              <a:gd name="connsiteX41" fmla="*/ 47625 w 1571625"/>
              <a:gd name="connsiteY41" fmla="*/ 420888 h 2202063"/>
              <a:gd name="connsiteX42" fmla="*/ 76200 w 1571625"/>
              <a:gd name="connsiteY42" fmla="*/ 363738 h 2202063"/>
              <a:gd name="connsiteX43" fmla="*/ 95250 w 1571625"/>
              <a:gd name="connsiteY43" fmla="*/ 287538 h 2202063"/>
              <a:gd name="connsiteX44" fmla="*/ 104775 w 1571625"/>
              <a:gd name="connsiteY44" fmla="*/ 163713 h 2202063"/>
              <a:gd name="connsiteX45" fmla="*/ 114300 w 1571625"/>
              <a:gd name="connsiteY45" fmla="*/ 135138 h 2202063"/>
              <a:gd name="connsiteX46" fmla="*/ 142875 w 1571625"/>
              <a:gd name="connsiteY46" fmla="*/ 116088 h 2202063"/>
              <a:gd name="connsiteX47" fmla="*/ 190500 w 1571625"/>
              <a:gd name="connsiteY47" fmla="*/ 97038 h 2202063"/>
              <a:gd name="connsiteX48" fmla="*/ 219075 w 1571625"/>
              <a:gd name="connsiteY48" fmla="*/ 87513 h 2202063"/>
              <a:gd name="connsiteX49" fmla="*/ 266700 w 1571625"/>
              <a:gd name="connsiteY49" fmla="*/ 30363 h 2202063"/>
              <a:gd name="connsiteX50" fmla="*/ 295275 w 1571625"/>
              <a:gd name="connsiteY50" fmla="*/ 39888 h 2202063"/>
              <a:gd name="connsiteX51" fmla="*/ 466725 w 1571625"/>
              <a:gd name="connsiteY51" fmla="*/ 20838 h 2202063"/>
              <a:gd name="connsiteX52" fmla="*/ 504825 w 1571625"/>
              <a:gd name="connsiteY52" fmla="*/ 1788 h 2202063"/>
              <a:gd name="connsiteX53" fmla="*/ 552450 w 1571625"/>
              <a:gd name="connsiteY53" fmla="*/ 11313 h 2202063"/>
              <a:gd name="connsiteX54" fmla="*/ 628650 w 1571625"/>
              <a:gd name="connsiteY54" fmla="*/ 30363 h 2202063"/>
              <a:gd name="connsiteX55" fmla="*/ 657225 w 1571625"/>
              <a:gd name="connsiteY55" fmla="*/ 39888 h 2202063"/>
              <a:gd name="connsiteX56" fmla="*/ 762000 w 1571625"/>
              <a:gd name="connsiteY56" fmla="*/ 58938 h 2202063"/>
              <a:gd name="connsiteX57" fmla="*/ 857250 w 1571625"/>
              <a:gd name="connsiteY57" fmla="*/ 97038 h 2202063"/>
              <a:gd name="connsiteX58" fmla="*/ 942975 w 1571625"/>
              <a:gd name="connsiteY58" fmla="*/ 135138 h 2202063"/>
              <a:gd name="connsiteX59" fmla="*/ 962025 w 1571625"/>
              <a:gd name="connsiteY59" fmla="*/ 163713 h 2202063"/>
              <a:gd name="connsiteX60" fmla="*/ 990600 w 1571625"/>
              <a:gd name="connsiteY60" fmla="*/ 192288 h 2202063"/>
              <a:gd name="connsiteX61" fmla="*/ 1038225 w 1571625"/>
              <a:gd name="connsiteY61" fmla="*/ 268488 h 2202063"/>
              <a:gd name="connsiteX62" fmla="*/ 1057275 w 1571625"/>
              <a:gd name="connsiteY62" fmla="*/ 297063 h 2202063"/>
              <a:gd name="connsiteX63" fmla="*/ 1066800 w 1571625"/>
              <a:gd name="connsiteY63" fmla="*/ 325638 h 2202063"/>
              <a:gd name="connsiteX64" fmla="*/ 1095375 w 1571625"/>
              <a:gd name="connsiteY64" fmla="*/ 344688 h 2202063"/>
              <a:gd name="connsiteX65" fmla="*/ 1133475 w 1571625"/>
              <a:gd name="connsiteY65" fmla="*/ 401838 h 2202063"/>
              <a:gd name="connsiteX66" fmla="*/ 1143000 w 1571625"/>
              <a:gd name="connsiteY66" fmla="*/ 430413 h 2202063"/>
              <a:gd name="connsiteX67" fmla="*/ 1190625 w 1571625"/>
              <a:gd name="connsiteY67" fmla="*/ 487563 h 2202063"/>
              <a:gd name="connsiteX68" fmla="*/ 1228725 w 1571625"/>
              <a:gd name="connsiteY68" fmla="*/ 544713 h 2202063"/>
              <a:gd name="connsiteX69" fmla="*/ 1266825 w 1571625"/>
              <a:gd name="connsiteY69" fmla="*/ 601863 h 2202063"/>
              <a:gd name="connsiteX70" fmla="*/ 1314450 w 1571625"/>
              <a:gd name="connsiteY70" fmla="*/ 659013 h 2202063"/>
              <a:gd name="connsiteX71" fmla="*/ 1343025 w 1571625"/>
              <a:gd name="connsiteY71" fmla="*/ 668538 h 2202063"/>
              <a:gd name="connsiteX72" fmla="*/ 1371600 w 1571625"/>
              <a:gd name="connsiteY72" fmla="*/ 687588 h 2202063"/>
              <a:gd name="connsiteX73" fmla="*/ 1390650 w 1571625"/>
              <a:gd name="connsiteY73" fmla="*/ 716163 h 2202063"/>
              <a:gd name="connsiteX74" fmla="*/ 1419225 w 1571625"/>
              <a:gd name="connsiteY74" fmla="*/ 735213 h 2202063"/>
              <a:gd name="connsiteX75" fmla="*/ 1438275 w 1571625"/>
              <a:gd name="connsiteY75" fmla="*/ 792363 h 2202063"/>
              <a:gd name="connsiteX76" fmla="*/ 1447800 w 1571625"/>
              <a:gd name="connsiteY76" fmla="*/ 820938 h 2202063"/>
              <a:gd name="connsiteX77" fmla="*/ 1466850 w 1571625"/>
              <a:gd name="connsiteY77" fmla="*/ 849513 h 2202063"/>
              <a:gd name="connsiteX78" fmla="*/ 1476375 w 1571625"/>
              <a:gd name="connsiteY78" fmla="*/ 878088 h 2202063"/>
              <a:gd name="connsiteX79" fmla="*/ 1504950 w 1571625"/>
              <a:gd name="connsiteY79" fmla="*/ 897138 h 2202063"/>
              <a:gd name="connsiteX80" fmla="*/ 1533525 w 1571625"/>
              <a:gd name="connsiteY80" fmla="*/ 954288 h 2202063"/>
              <a:gd name="connsiteX81" fmla="*/ 1552575 w 1571625"/>
              <a:gd name="connsiteY81" fmla="*/ 982863 h 2202063"/>
              <a:gd name="connsiteX82" fmla="*/ 1571625 w 1571625"/>
              <a:gd name="connsiteY82" fmla="*/ 1040013 h 2202063"/>
              <a:gd name="connsiteX83" fmla="*/ 1552575 w 1571625"/>
              <a:gd name="connsiteY83" fmla="*/ 1087638 h 2202063"/>
              <a:gd name="connsiteX84" fmla="*/ 1409700 w 1571625"/>
              <a:gd name="connsiteY84" fmla="*/ 1116213 h 2202063"/>
              <a:gd name="connsiteX85" fmla="*/ 1352550 w 1571625"/>
              <a:gd name="connsiteY85" fmla="*/ 1135263 h 2202063"/>
              <a:gd name="connsiteX86" fmla="*/ 1276350 w 1571625"/>
              <a:gd name="connsiteY86" fmla="*/ 1163838 h 2202063"/>
              <a:gd name="connsiteX87" fmla="*/ 1247775 w 1571625"/>
              <a:gd name="connsiteY87" fmla="*/ 1182888 h 2202063"/>
              <a:gd name="connsiteX88" fmla="*/ 1181100 w 1571625"/>
              <a:gd name="connsiteY88" fmla="*/ 1201938 h 2202063"/>
              <a:gd name="connsiteX89" fmla="*/ 1152525 w 1571625"/>
              <a:gd name="connsiteY89" fmla="*/ 1220988 h 2202063"/>
              <a:gd name="connsiteX90" fmla="*/ 1104900 w 1571625"/>
              <a:gd name="connsiteY90" fmla="*/ 1240038 h 2202063"/>
              <a:gd name="connsiteX91" fmla="*/ 1038225 w 1571625"/>
              <a:gd name="connsiteY91" fmla="*/ 1278138 h 2202063"/>
              <a:gd name="connsiteX92" fmla="*/ 1000125 w 1571625"/>
              <a:gd name="connsiteY92" fmla="*/ 1344813 h 2202063"/>
              <a:gd name="connsiteX93" fmla="*/ 962025 w 1571625"/>
              <a:gd name="connsiteY93" fmla="*/ 1401963 h 2202063"/>
              <a:gd name="connsiteX94" fmla="*/ 942975 w 1571625"/>
              <a:gd name="connsiteY94" fmla="*/ 1430538 h 2202063"/>
              <a:gd name="connsiteX95" fmla="*/ 952500 w 1571625"/>
              <a:gd name="connsiteY95" fmla="*/ 1544838 h 2202063"/>
              <a:gd name="connsiteX96" fmla="*/ 914400 w 1571625"/>
              <a:gd name="connsiteY96" fmla="*/ 1601988 h 2202063"/>
              <a:gd name="connsiteX97" fmla="*/ 876300 w 1571625"/>
              <a:gd name="connsiteY97" fmla="*/ 1659138 h 2202063"/>
              <a:gd name="connsiteX98" fmla="*/ 857250 w 1571625"/>
              <a:gd name="connsiteY98" fmla="*/ 1687713 h 2202063"/>
              <a:gd name="connsiteX99" fmla="*/ 819150 w 1571625"/>
              <a:gd name="connsiteY99" fmla="*/ 1754388 h 2202063"/>
              <a:gd name="connsiteX100" fmla="*/ 781050 w 1571625"/>
              <a:gd name="connsiteY100" fmla="*/ 1773438 h 2202063"/>
              <a:gd name="connsiteX101" fmla="*/ 819150 w 1571625"/>
              <a:gd name="connsiteY101" fmla="*/ 1830588 h 2202063"/>
              <a:gd name="connsiteX102" fmla="*/ 828675 w 1571625"/>
              <a:gd name="connsiteY102" fmla="*/ 1859163 h 2202063"/>
              <a:gd name="connsiteX103" fmla="*/ 838200 w 1571625"/>
              <a:gd name="connsiteY103" fmla="*/ 1897263 h 2202063"/>
              <a:gd name="connsiteX104" fmla="*/ 876300 w 1571625"/>
              <a:gd name="connsiteY104" fmla="*/ 1954413 h 2202063"/>
              <a:gd name="connsiteX105" fmla="*/ 885825 w 1571625"/>
              <a:gd name="connsiteY105" fmla="*/ 1982988 h 2202063"/>
              <a:gd name="connsiteX106" fmla="*/ 923925 w 1571625"/>
              <a:gd name="connsiteY106" fmla="*/ 2011563 h 220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571625" h="2202063">
                <a:moveTo>
                  <a:pt x="923925" y="2011563"/>
                </a:moveTo>
                <a:cubicBezTo>
                  <a:pt x="925513" y="2019501"/>
                  <a:pt x="905589" y="2025493"/>
                  <a:pt x="895350" y="2030613"/>
                </a:cubicBezTo>
                <a:cubicBezTo>
                  <a:pt x="875824" y="2040376"/>
                  <a:pt x="837264" y="2046040"/>
                  <a:pt x="819150" y="2049663"/>
                </a:cubicBezTo>
                <a:cubicBezTo>
                  <a:pt x="809625" y="2056013"/>
                  <a:pt x="800814" y="2063593"/>
                  <a:pt x="790575" y="2068713"/>
                </a:cubicBezTo>
                <a:cubicBezTo>
                  <a:pt x="724188" y="2101907"/>
                  <a:pt x="808329" y="2037827"/>
                  <a:pt x="704850" y="2106813"/>
                </a:cubicBezTo>
                <a:cubicBezTo>
                  <a:pt x="693642" y="2114285"/>
                  <a:pt x="687236" y="2127558"/>
                  <a:pt x="676275" y="2135388"/>
                </a:cubicBezTo>
                <a:cubicBezTo>
                  <a:pt x="664721" y="2143641"/>
                  <a:pt x="649729" y="2146185"/>
                  <a:pt x="638175" y="2154438"/>
                </a:cubicBezTo>
                <a:cubicBezTo>
                  <a:pt x="627214" y="2162268"/>
                  <a:pt x="619948" y="2174389"/>
                  <a:pt x="609600" y="2183013"/>
                </a:cubicBezTo>
                <a:cubicBezTo>
                  <a:pt x="600806" y="2190342"/>
                  <a:pt x="590550" y="2195713"/>
                  <a:pt x="581025" y="2202063"/>
                </a:cubicBezTo>
                <a:cubicBezTo>
                  <a:pt x="539750" y="2195713"/>
                  <a:pt x="497714" y="2193141"/>
                  <a:pt x="457200" y="2183013"/>
                </a:cubicBezTo>
                <a:cubicBezTo>
                  <a:pt x="436930" y="2177945"/>
                  <a:pt x="413759" y="2146812"/>
                  <a:pt x="400050" y="2135388"/>
                </a:cubicBezTo>
                <a:cubicBezTo>
                  <a:pt x="391256" y="2128059"/>
                  <a:pt x="379570" y="2124433"/>
                  <a:pt x="371475" y="2116338"/>
                </a:cubicBezTo>
                <a:cubicBezTo>
                  <a:pt x="360250" y="2105113"/>
                  <a:pt x="352127" y="2091156"/>
                  <a:pt x="342900" y="2078238"/>
                </a:cubicBezTo>
                <a:cubicBezTo>
                  <a:pt x="336246" y="2068923"/>
                  <a:pt x="332644" y="2056992"/>
                  <a:pt x="323850" y="2049663"/>
                </a:cubicBezTo>
                <a:cubicBezTo>
                  <a:pt x="312942" y="2040573"/>
                  <a:pt x="298450" y="2036963"/>
                  <a:pt x="285750" y="2030613"/>
                </a:cubicBezTo>
                <a:cubicBezTo>
                  <a:pt x="244882" y="1948876"/>
                  <a:pt x="291977" y="2027315"/>
                  <a:pt x="238125" y="1973463"/>
                </a:cubicBezTo>
                <a:cubicBezTo>
                  <a:pt x="184273" y="1919611"/>
                  <a:pt x="262712" y="1966706"/>
                  <a:pt x="180975" y="1925838"/>
                </a:cubicBezTo>
                <a:cubicBezTo>
                  <a:pt x="184150" y="1906788"/>
                  <a:pt x="173459" y="1877776"/>
                  <a:pt x="190500" y="1868688"/>
                </a:cubicBezTo>
                <a:cubicBezTo>
                  <a:pt x="230119" y="1847558"/>
                  <a:pt x="280018" y="1859378"/>
                  <a:pt x="323850" y="1849638"/>
                </a:cubicBezTo>
                <a:cubicBezTo>
                  <a:pt x="337711" y="1846558"/>
                  <a:pt x="349250" y="1836938"/>
                  <a:pt x="361950" y="1830588"/>
                </a:cubicBezTo>
                <a:cubicBezTo>
                  <a:pt x="315561" y="1761004"/>
                  <a:pt x="318042" y="1792955"/>
                  <a:pt x="333375" y="1716288"/>
                </a:cubicBezTo>
                <a:cubicBezTo>
                  <a:pt x="335942" y="1703451"/>
                  <a:pt x="339725" y="1690888"/>
                  <a:pt x="342900" y="1678188"/>
                </a:cubicBezTo>
                <a:cubicBezTo>
                  <a:pt x="336550" y="1652788"/>
                  <a:pt x="332797" y="1626593"/>
                  <a:pt x="323850" y="1601988"/>
                </a:cubicBezTo>
                <a:cubicBezTo>
                  <a:pt x="319938" y="1591230"/>
                  <a:pt x="309449" y="1583874"/>
                  <a:pt x="304800" y="1573413"/>
                </a:cubicBezTo>
                <a:cubicBezTo>
                  <a:pt x="296645" y="1555063"/>
                  <a:pt x="295502" y="1533816"/>
                  <a:pt x="285750" y="1516263"/>
                </a:cubicBezTo>
                <a:cubicBezTo>
                  <a:pt x="279208" y="1504488"/>
                  <a:pt x="265257" y="1498464"/>
                  <a:pt x="257175" y="1487688"/>
                </a:cubicBezTo>
                <a:cubicBezTo>
                  <a:pt x="246067" y="1472877"/>
                  <a:pt x="237591" y="1456247"/>
                  <a:pt x="228600" y="1440063"/>
                </a:cubicBezTo>
                <a:cubicBezTo>
                  <a:pt x="179785" y="1352196"/>
                  <a:pt x="248911" y="1461005"/>
                  <a:pt x="171450" y="1344813"/>
                </a:cubicBezTo>
                <a:lnTo>
                  <a:pt x="152400" y="1316238"/>
                </a:lnTo>
                <a:cubicBezTo>
                  <a:pt x="192484" y="1236071"/>
                  <a:pt x="163013" y="1306992"/>
                  <a:pt x="180975" y="1154313"/>
                </a:cubicBezTo>
                <a:cubicBezTo>
                  <a:pt x="182505" y="1141312"/>
                  <a:pt x="187660" y="1128992"/>
                  <a:pt x="190500" y="1116213"/>
                </a:cubicBezTo>
                <a:cubicBezTo>
                  <a:pt x="194012" y="1100409"/>
                  <a:pt x="196850" y="1084463"/>
                  <a:pt x="200025" y="1068588"/>
                </a:cubicBezTo>
                <a:cubicBezTo>
                  <a:pt x="193675" y="1046363"/>
                  <a:pt x="190661" y="1022900"/>
                  <a:pt x="180975" y="1001913"/>
                </a:cubicBezTo>
                <a:cubicBezTo>
                  <a:pt x="171381" y="981125"/>
                  <a:pt x="155575" y="963813"/>
                  <a:pt x="142875" y="944763"/>
                </a:cubicBezTo>
                <a:cubicBezTo>
                  <a:pt x="117475" y="906663"/>
                  <a:pt x="133350" y="922538"/>
                  <a:pt x="95250" y="897138"/>
                </a:cubicBezTo>
                <a:cubicBezTo>
                  <a:pt x="73800" y="832788"/>
                  <a:pt x="103548" y="902539"/>
                  <a:pt x="57150" y="849513"/>
                </a:cubicBezTo>
                <a:cubicBezTo>
                  <a:pt x="42073" y="832283"/>
                  <a:pt x="31750" y="811413"/>
                  <a:pt x="19050" y="792363"/>
                </a:cubicBezTo>
                <a:lnTo>
                  <a:pt x="0" y="763788"/>
                </a:lnTo>
                <a:cubicBezTo>
                  <a:pt x="3175" y="693938"/>
                  <a:pt x="3949" y="623937"/>
                  <a:pt x="9525" y="554238"/>
                </a:cubicBezTo>
                <a:cubicBezTo>
                  <a:pt x="10326" y="544230"/>
                  <a:pt x="16615" y="535403"/>
                  <a:pt x="19050" y="525663"/>
                </a:cubicBezTo>
                <a:cubicBezTo>
                  <a:pt x="22977" y="509957"/>
                  <a:pt x="24315" y="493657"/>
                  <a:pt x="28575" y="478038"/>
                </a:cubicBezTo>
                <a:cubicBezTo>
                  <a:pt x="33859" y="458665"/>
                  <a:pt x="36486" y="437596"/>
                  <a:pt x="47625" y="420888"/>
                </a:cubicBezTo>
                <a:cubicBezTo>
                  <a:pt x="67633" y="390876"/>
                  <a:pt x="67100" y="397106"/>
                  <a:pt x="76200" y="363738"/>
                </a:cubicBezTo>
                <a:cubicBezTo>
                  <a:pt x="83089" y="338479"/>
                  <a:pt x="95250" y="287538"/>
                  <a:pt x="95250" y="287538"/>
                </a:cubicBezTo>
                <a:cubicBezTo>
                  <a:pt x="98425" y="246263"/>
                  <a:pt x="99640" y="204790"/>
                  <a:pt x="104775" y="163713"/>
                </a:cubicBezTo>
                <a:cubicBezTo>
                  <a:pt x="106020" y="153750"/>
                  <a:pt x="108028" y="142978"/>
                  <a:pt x="114300" y="135138"/>
                </a:cubicBezTo>
                <a:cubicBezTo>
                  <a:pt x="121451" y="126199"/>
                  <a:pt x="132636" y="121208"/>
                  <a:pt x="142875" y="116088"/>
                </a:cubicBezTo>
                <a:cubicBezTo>
                  <a:pt x="158168" y="108442"/>
                  <a:pt x="174491" y="103041"/>
                  <a:pt x="190500" y="97038"/>
                </a:cubicBezTo>
                <a:cubicBezTo>
                  <a:pt x="199901" y="93513"/>
                  <a:pt x="209550" y="90688"/>
                  <a:pt x="219075" y="87513"/>
                </a:cubicBezTo>
                <a:cubicBezTo>
                  <a:pt x="227789" y="74441"/>
                  <a:pt x="250984" y="35602"/>
                  <a:pt x="266700" y="30363"/>
                </a:cubicBezTo>
                <a:lnTo>
                  <a:pt x="295275" y="39888"/>
                </a:lnTo>
                <a:cubicBezTo>
                  <a:pt x="352425" y="33538"/>
                  <a:pt x="410151" y="31124"/>
                  <a:pt x="466725" y="20838"/>
                </a:cubicBezTo>
                <a:cubicBezTo>
                  <a:pt x="480695" y="18298"/>
                  <a:pt x="490713" y="3356"/>
                  <a:pt x="504825" y="1788"/>
                </a:cubicBezTo>
                <a:cubicBezTo>
                  <a:pt x="520915" y="0"/>
                  <a:pt x="536675" y="7673"/>
                  <a:pt x="552450" y="11313"/>
                </a:cubicBezTo>
                <a:cubicBezTo>
                  <a:pt x="577961" y="17200"/>
                  <a:pt x="603812" y="22084"/>
                  <a:pt x="628650" y="30363"/>
                </a:cubicBezTo>
                <a:cubicBezTo>
                  <a:pt x="638175" y="33538"/>
                  <a:pt x="647424" y="37710"/>
                  <a:pt x="657225" y="39888"/>
                </a:cubicBezTo>
                <a:cubicBezTo>
                  <a:pt x="696433" y="48601"/>
                  <a:pt x="723864" y="48537"/>
                  <a:pt x="762000" y="58938"/>
                </a:cubicBezTo>
                <a:cubicBezTo>
                  <a:pt x="861284" y="86016"/>
                  <a:pt x="780921" y="66506"/>
                  <a:pt x="857250" y="97038"/>
                </a:cubicBezTo>
                <a:cubicBezTo>
                  <a:pt x="942263" y="131043"/>
                  <a:pt x="887999" y="98487"/>
                  <a:pt x="942975" y="135138"/>
                </a:cubicBezTo>
                <a:cubicBezTo>
                  <a:pt x="949325" y="144663"/>
                  <a:pt x="954696" y="154919"/>
                  <a:pt x="962025" y="163713"/>
                </a:cubicBezTo>
                <a:cubicBezTo>
                  <a:pt x="970649" y="174061"/>
                  <a:pt x="984058" y="180513"/>
                  <a:pt x="990600" y="192288"/>
                </a:cubicBezTo>
                <a:cubicBezTo>
                  <a:pt x="1037274" y="276301"/>
                  <a:pt x="979258" y="229177"/>
                  <a:pt x="1038225" y="268488"/>
                </a:cubicBezTo>
                <a:cubicBezTo>
                  <a:pt x="1044575" y="278013"/>
                  <a:pt x="1052155" y="286824"/>
                  <a:pt x="1057275" y="297063"/>
                </a:cubicBezTo>
                <a:cubicBezTo>
                  <a:pt x="1061765" y="306043"/>
                  <a:pt x="1060528" y="317798"/>
                  <a:pt x="1066800" y="325638"/>
                </a:cubicBezTo>
                <a:cubicBezTo>
                  <a:pt x="1073951" y="334577"/>
                  <a:pt x="1085850" y="338338"/>
                  <a:pt x="1095375" y="344688"/>
                </a:cubicBezTo>
                <a:cubicBezTo>
                  <a:pt x="1108075" y="363738"/>
                  <a:pt x="1126235" y="380118"/>
                  <a:pt x="1133475" y="401838"/>
                </a:cubicBezTo>
                <a:cubicBezTo>
                  <a:pt x="1136650" y="411363"/>
                  <a:pt x="1138510" y="421433"/>
                  <a:pt x="1143000" y="430413"/>
                </a:cubicBezTo>
                <a:cubicBezTo>
                  <a:pt x="1163422" y="471257"/>
                  <a:pt x="1161133" y="449645"/>
                  <a:pt x="1190625" y="487563"/>
                </a:cubicBezTo>
                <a:cubicBezTo>
                  <a:pt x="1204681" y="505635"/>
                  <a:pt x="1216025" y="525663"/>
                  <a:pt x="1228725" y="544713"/>
                </a:cubicBezTo>
                <a:lnTo>
                  <a:pt x="1266825" y="601863"/>
                </a:lnTo>
                <a:cubicBezTo>
                  <a:pt x="1280882" y="622948"/>
                  <a:pt x="1292448" y="644345"/>
                  <a:pt x="1314450" y="659013"/>
                </a:cubicBezTo>
                <a:cubicBezTo>
                  <a:pt x="1322804" y="664582"/>
                  <a:pt x="1334045" y="664048"/>
                  <a:pt x="1343025" y="668538"/>
                </a:cubicBezTo>
                <a:cubicBezTo>
                  <a:pt x="1353264" y="673658"/>
                  <a:pt x="1362075" y="681238"/>
                  <a:pt x="1371600" y="687588"/>
                </a:cubicBezTo>
                <a:cubicBezTo>
                  <a:pt x="1377950" y="697113"/>
                  <a:pt x="1382555" y="708068"/>
                  <a:pt x="1390650" y="716163"/>
                </a:cubicBezTo>
                <a:cubicBezTo>
                  <a:pt x="1398745" y="724258"/>
                  <a:pt x="1413158" y="725505"/>
                  <a:pt x="1419225" y="735213"/>
                </a:cubicBezTo>
                <a:cubicBezTo>
                  <a:pt x="1429868" y="752241"/>
                  <a:pt x="1431925" y="773313"/>
                  <a:pt x="1438275" y="792363"/>
                </a:cubicBezTo>
                <a:cubicBezTo>
                  <a:pt x="1441450" y="801888"/>
                  <a:pt x="1442231" y="812584"/>
                  <a:pt x="1447800" y="820938"/>
                </a:cubicBezTo>
                <a:cubicBezTo>
                  <a:pt x="1454150" y="830463"/>
                  <a:pt x="1461730" y="839274"/>
                  <a:pt x="1466850" y="849513"/>
                </a:cubicBezTo>
                <a:cubicBezTo>
                  <a:pt x="1471340" y="858493"/>
                  <a:pt x="1470103" y="870248"/>
                  <a:pt x="1476375" y="878088"/>
                </a:cubicBezTo>
                <a:cubicBezTo>
                  <a:pt x="1483526" y="887027"/>
                  <a:pt x="1495425" y="890788"/>
                  <a:pt x="1504950" y="897138"/>
                </a:cubicBezTo>
                <a:cubicBezTo>
                  <a:pt x="1559545" y="979030"/>
                  <a:pt x="1494090" y="875418"/>
                  <a:pt x="1533525" y="954288"/>
                </a:cubicBezTo>
                <a:cubicBezTo>
                  <a:pt x="1538645" y="964527"/>
                  <a:pt x="1547926" y="972402"/>
                  <a:pt x="1552575" y="982863"/>
                </a:cubicBezTo>
                <a:cubicBezTo>
                  <a:pt x="1560730" y="1001213"/>
                  <a:pt x="1571625" y="1040013"/>
                  <a:pt x="1571625" y="1040013"/>
                </a:cubicBezTo>
                <a:cubicBezTo>
                  <a:pt x="1565275" y="1055888"/>
                  <a:pt x="1565442" y="1076379"/>
                  <a:pt x="1552575" y="1087638"/>
                </a:cubicBezTo>
                <a:cubicBezTo>
                  <a:pt x="1528015" y="1109128"/>
                  <a:pt x="1429669" y="1113994"/>
                  <a:pt x="1409700" y="1116213"/>
                </a:cubicBezTo>
                <a:cubicBezTo>
                  <a:pt x="1390650" y="1122563"/>
                  <a:pt x="1370511" y="1126283"/>
                  <a:pt x="1352550" y="1135263"/>
                </a:cubicBezTo>
                <a:cubicBezTo>
                  <a:pt x="1302741" y="1160167"/>
                  <a:pt x="1328225" y="1150869"/>
                  <a:pt x="1276350" y="1163838"/>
                </a:cubicBezTo>
                <a:cubicBezTo>
                  <a:pt x="1266825" y="1170188"/>
                  <a:pt x="1258297" y="1178379"/>
                  <a:pt x="1247775" y="1182888"/>
                </a:cubicBezTo>
                <a:cubicBezTo>
                  <a:pt x="1205049" y="1201199"/>
                  <a:pt x="1218171" y="1183402"/>
                  <a:pt x="1181100" y="1201938"/>
                </a:cubicBezTo>
                <a:cubicBezTo>
                  <a:pt x="1170861" y="1207058"/>
                  <a:pt x="1162764" y="1215868"/>
                  <a:pt x="1152525" y="1220988"/>
                </a:cubicBezTo>
                <a:cubicBezTo>
                  <a:pt x="1137232" y="1228634"/>
                  <a:pt x="1120524" y="1233094"/>
                  <a:pt x="1104900" y="1240038"/>
                </a:cubicBezTo>
                <a:cubicBezTo>
                  <a:pt x="1068646" y="1256151"/>
                  <a:pt x="1068871" y="1257707"/>
                  <a:pt x="1038225" y="1278138"/>
                </a:cubicBezTo>
                <a:cubicBezTo>
                  <a:pt x="972327" y="1376986"/>
                  <a:pt x="1072634" y="1223965"/>
                  <a:pt x="1000125" y="1344813"/>
                </a:cubicBezTo>
                <a:cubicBezTo>
                  <a:pt x="988345" y="1364446"/>
                  <a:pt x="974725" y="1382913"/>
                  <a:pt x="962025" y="1401963"/>
                </a:cubicBezTo>
                <a:lnTo>
                  <a:pt x="942975" y="1430538"/>
                </a:lnTo>
                <a:cubicBezTo>
                  <a:pt x="986471" y="1474034"/>
                  <a:pt x="987028" y="1458519"/>
                  <a:pt x="952500" y="1544838"/>
                </a:cubicBezTo>
                <a:cubicBezTo>
                  <a:pt x="943997" y="1566096"/>
                  <a:pt x="927100" y="1582938"/>
                  <a:pt x="914400" y="1601988"/>
                </a:cubicBezTo>
                <a:lnTo>
                  <a:pt x="876300" y="1659138"/>
                </a:lnTo>
                <a:cubicBezTo>
                  <a:pt x="869950" y="1668663"/>
                  <a:pt x="862370" y="1677474"/>
                  <a:pt x="857250" y="1687713"/>
                </a:cubicBezTo>
                <a:cubicBezTo>
                  <a:pt x="852165" y="1697883"/>
                  <a:pt x="830690" y="1744771"/>
                  <a:pt x="819150" y="1754388"/>
                </a:cubicBezTo>
                <a:cubicBezTo>
                  <a:pt x="808242" y="1763478"/>
                  <a:pt x="793750" y="1767088"/>
                  <a:pt x="781050" y="1773438"/>
                </a:cubicBezTo>
                <a:cubicBezTo>
                  <a:pt x="793750" y="1792488"/>
                  <a:pt x="811910" y="1808868"/>
                  <a:pt x="819150" y="1830588"/>
                </a:cubicBezTo>
                <a:cubicBezTo>
                  <a:pt x="822325" y="1840113"/>
                  <a:pt x="825917" y="1849509"/>
                  <a:pt x="828675" y="1859163"/>
                </a:cubicBezTo>
                <a:cubicBezTo>
                  <a:pt x="832271" y="1871750"/>
                  <a:pt x="832346" y="1885554"/>
                  <a:pt x="838200" y="1897263"/>
                </a:cubicBezTo>
                <a:cubicBezTo>
                  <a:pt x="848439" y="1917741"/>
                  <a:pt x="869060" y="1932693"/>
                  <a:pt x="876300" y="1954413"/>
                </a:cubicBezTo>
                <a:cubicBezTo>
                  <a:pt x="879475" y="1963938"/>
                  <a:pt x="881335" y="1974008"/>
                  <a:pt x="885825" y="1982988"/>
                </a:cubicBezTo>
                <a:cubicBezTo>
                  <a:pt x="896595" y="2004529"/>
                  <a:pt x="922337" y="2003625"/>
                  <a:pt x="923925" y="2011563"/>
                </a:cubicBezTo>
                <a:close/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/>
                </a:solidFill>
              </a:rPr>
              <a:t>2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1714500" y="2478088"/>
            <a:ext cx="1185863" cy="1751012"/>
          </a:xfrm>
          <a:custGeom>
            <a:avLst/>
            <a:gdLst>
              <a:gd name="connsiteX0" fmla="*/ 428625 w 1123950"/>
              <a:gd name="connsiteY0" fmla="*/ 14199 h 1627542"/>
              <a:gd name="connsiteX1" fmla="*/ 466725 w 1123950"/>
              <a:gd name="connsiteY1" fmla="*/ 71349 h 1627542"/>
              <a:gd name="connsiteX2" fmla="*/ 504825 w 1123950"/>
              <a:gd name="connsiteY2" fmla="*/ 118974 h 1627542"/>
              <a:gd name="connsiteX3" fmla="*/ 571500 w 1123950"/>
              <a:gd name="connsiteY3" fmla="*/ 204699 h 1627542"/>
              <a:gd name="connsiteX4" fmla="*/ 600075 w 1123950"/>
              <a:gd name="connsiteY4" fmla="*/ 261849 h 1627542"/>
              <a:gd name="connsiteX5" fmla="*/ 628650 w 1123950"/>
              <a:gd name="connsiteY5" fmla="*/ 280899 h 1627542"/>
              <a:gd name="connsiteX6" fmla="*/ 676275 w 1123950"/>
              <a:gd name="connsiteY6" fmla="*/ 328524 h 1627542"/>
              <a:gd name="connsiteX7" fmla="*/ 695325 w 1123950"/>
              <a:gd name="connsiteY7" fmla="*/ 357099 h 1627542"/>
              <a:gd name="connsiteX8" fmla="*/ 752475 w 1123950"/>
              <a:gd name="connsiteY8" fmla="*/ 395199 h 1627542"/>
              <a:gd name="connsiteX9" fmla="*/ 800100 w 1123950"/>
              <a:gd name="connsiteY9" fmla="*/ 433299 h 1627542"/>
              <a:gd name="connsiteX10" fmla="*/ 828675 w 1123950"/>
              <a:gd name="connsiteY10" fmla="*/ 461874 h 1627542"/>
              <a:gd name="connsiteX11" fmla="*/ 885825 w 1123950"/>
              <a:gd name="connsiteY11" fmla="*/ 480924 h 1627542"/>
              <a:gd name="connsiteX12" fmla="*/ 914400 w 1123950"/>
              <a:gd name="connsiteY12" fmla="*/ 490449 h 1627542"/>
              <a:gd name="connsiteX13" fmla="*/ 952500 w 1123950"/>
              <a:gd name="connsiteY13" fmla="*/ 576174 h 1627542"/>
              <a:gd name="connsiteX14" fmla="*/ 962025 w 1123950"/>
              <a:gd name="connsiteY14" fmla="*/ 604749 h 1627542"/>
              <a:gd name="connsiteX15" fmla="*/ 1000125 w 1123950"/>
              <a:gd name="connsiteY15" fmla="*/ 661899 h 1627542"/>
              <a:gd name="connsiteX16" fmla="*/ 981075 w 1123950"/>
              <a:gd name="connsiteY16" fmla="*/ 709524 h 1627542"/>
              <a:gd name="connsiteX17" fmla="*/ 1009650 w 1123950"/>
              <a:gd name="connsiteY17" fmla="*/ 738099 h 1627542"/>
              <a:gd name="connsiteX18" fmla="*/ 1019175 w 1123950"/>
              <a:gd name="connsiteY18" fmla="*/ 766674 h 1627542"/>
              <a:gd name="connsiteX19" fmla="*/ 1038225 w 1123950"/>
              <a:gd name="connsiteY19" fmla="*/ 795249 h 1627542"/>
              <a:gd name="connsiteX20" fmla="*/ 1047750 w 1123950"/>
              <a:gd name="connsiteY20" fmla="*/ 823824 h 1627542"/>
              <a:gd name="connsiteX21" fmla="*/ 1076325 w 1123950"/>
              <a:gd name="connsiteY21" fmla="*/ 842874 h 1627542"/>
              <a:gd name="connsiteX22" fmla="*/ 1085850 w 1123950"/>
              <a:gd name="connsiteY22" fmla="*/ 871449 h 1627542"/>
              <a:gd name="connsiteX23" fmla="*/ 1104900 w 1123950"/>
              <a:gd name="connsiteY23" fmla="*/ 947649 h 1627542"/>
              <a:gd name="connsiteX24" fmla="*/ 1114425 w 1123950"/>
              <a:gd name="connsiteY24" fmla="*/ 976224 h 1627542"/>
              <a:gd name="connsiteX25" fmla="*/ 1095375 w 1123950"/>
              <a:gd name="connsiteY25" fmla="*/ 1138149 h 1627542"/>
              <a:gd name="connsiteX26" fmla="*/ 1076325 w 1123950"/>
              <a:gd name="connsiteY26" fmla="*/ 1214349 h 1627542"/>
              <a:gd name="connsiteX27" fmla="*/ 1085850 w 1123950"/>
              <a:gd name="connsiteY27" fmla="*/ 1490574 h 1627542"/>
              <a:gd name="connsiteX28" fmla="*/ 1104900 w 1123950"/>
              <a:gd name="connsiteY28" fmla="*/ 1566774 h 1627542"/>
              <a:gd name="connsiteX29" fmla="*/ 1123950 w 1123950"/>
              <a:gd name="connsiteY29" fmla="*/ 1595349 h 1627542"/>
              <a:gd name="connsiteX30" fmla="*/ 1057275 w 1123950"/>
              <a:gd name="connsiteY30" fmla="*/ 1623924 h 1627542"/>
              <a:gd name="connsiteX31" fmla="*/ 1028700 w 1123950"/>
              <a:gd name="connsiteY31" fmla="*/ 1604874 h 1627542"/>
              <a:gd name="connsiteX32" fmla="*/ 981075 w 1123950"/>
              <a:gd name="connsiteY32" fmla="*/ 1585824 h 1627542"/>
              <a:gd name="connsiteX33" fmla="*/ 952500 w 1123950"/>
              <a:gd name="connsiteY33" fmla="*/ 1557249 h 1627542"/>
              <a:gd name="connsiteX34" fmla="*/ 819150 w 1123950"/>
              <a:gd name="connsiteY34" fmla="*/ 1481049 h 1627542"/>
              <a:gd name="connsiteX35" fmla="*/ 733425 w 1123950"/>
              <a:gd name="connsiteY35" fmla="*/ 1442949 h 1627542"/>
              <a:gd name="connsiteX36" fmla="*/ 704850 w 1123950"/>
              <a:gd name="connsiteY36" fmla="*/ 1414374 h 1627542"/>
              <a:gd name="connsiteX37" fmla="*/ 647700 w 1123950"/>
              <a:gd name="connsiteY37" fmla="*/ 1376274 h 1627542"/>
              <a:gd name="connsiteX38" fmla="*/ 619125 w 1123950"/>
              <a:gd name="connsiteY38" fmla="*/ 1357224 h 1627542"/>
              <a:gd name="connsiteX39" fmla="*/ 590550 w 1123950"/>
              <a:gd name="connsiteY39" fmla="*/ 1319124 h 1627542"/>
              <a:gd name="connsiteX40" fmla="*/ 523875 w 1123950"/>
              <a:gd name="connsiteY40" fmla="*/ 1281024 h 1627542"/>
              <a:gd name="connsiteX41" fmla="*/ 400050 w 1123950"/>
              <a:gd name="connsiteY41" fmla="*/ 1223874 h 1627542"/>
              <a:gd name="connsiteX42" fmla="*/ 333375 w 1123950"/>
              <a:gd name="connsiteY42" fmla="*/ 1176249 h 1627542"/>
              <a:gd name="connsiteX43" fmla="*/ 304800 w 1123950"/>
              <a:gd name="connsiteY43" fmla="*/ 1166724 h 1627542"/>
              <a:gd name="connsiteX44" fmla="*/ 276225 w 1123950"/>
              <a:gd name="connsiteY44" fmla="*/ 1128624 h 1627542"/>
              <a:gd name="connsiteX45" fmla="*/ 257175 w 1123950"/>
              <a:gd name="connsiteY45" fmla="*/ 1100049 h 1627542"/>
              <a:gd name="connsiteX46" fmla="*/ 190500 w 1123950"/>
              <a:gd name="connsiteY46" fmla="*/ 1071474 h 1627542"/>
              <a:gd name="connsiteX47" fmla="*/ 133350 w 1123950"/>
              <a:gd name="connsiteY47" fmla="*/ 1033374 h 1627542"/>
              <a:gd name="connsiteX48" fmla="*/ 104775 w 1123950"/>
              <a:gd name="connsiteY48" fmla="*/ 1014324 h 1627542"/>
              <a:gd name="connsiteX49" fmla="*/ 76200 w 1123950"/>
              <a:gd name="connsiteY49" fmla="*/ 1004799 h 1627542"/>
              <a:gd name="connsiteX50" fmla="*/ 47625 w 1123950"/>
              <a:gd name="connsiteY50" fmla="*/ 966699 h 1627542"/>
              <a:gd name="connsiteX51" fmla="*/ 19050 w 1123950"/>
              <a:gd name="connsiteY51" fmla="*/ 938124 h 1627542"/>
              <a:gd name="connsiteX52" fmla="*/ 0 w 1123950"/>
              <a:gd name="connsiteY52" fmla="*/ 833349 h 1627542"/>
              <a:gd name="connsiteX53" fmla="*/ 9525 w 1123950"/>
              <a:gd name="connsiteY53" fmla="*/ 795249 h 1627542"/>
              <a:gd name="connsiteX54" fmla="*/ 66675 w 1123950"/>
              <a:gd name="connsiteY54" fmla="*/ 719049 h 1627542"/>
              <a:gd name="connsiteX55" fmla="*/ 85725 w 1123950"/>
              <a:gd name="connsiteY55" fmla="*/ 690474 h 1627542"/>
              <a:gd name="connsiteX56" fmla="*/ 95250 w 1123950"/>
              <a:gd name="connsiteY56" fmla="*/ 576174 h 1627542"/>
              <a:gd name="connsiteX57" fmla="*/ 114300 w 1123950"/>
              <a:gd name="connsiteY57" fmla="*/ 414249 h 1627542"/>
              <a:gd name="connsiteX58" fmla="*/ 142875 w 1123950"/>
              <a:gd name="connsiteY58" fmla="*/ 318999 h 1627542"/>
              <a:gd name="connsiteX59" fmla="*/ 200025 w 1123950"/>
              <a:gd name="connsiteY59" fmla="*/ 261849 h 1627542"/>
              <a:gd name="connsiteX60" fmla="*/ 257175 w 1123950"/>
              <a:gd name="connsiteY60" fmla="*/ 214224 h 1627542"/>
              <a:gd name="connsiteX61" fmla="*/ 285750 w 1123950"/>
              <a:gd name="connsiteY61" fmla="*/ 176124 h 1627542"/>
              <a:gd name="connsiteX62" fmla="*/ 304800 w 1123950"/>
              <a:gd name="connsiteY62" fmla="*/ 147549 h 1627542"/>
              <a:gd name="connsiteX63" fmla="*/ 333375 w 1123950"/>
              <a:gd name="connsiteY63" fmla="*/ 118974 h 1627542"/>
              <a:gd name="connsiteX64" fmla="*/ 361950 w 1123950"/>
              <a:gd name="connsiteY64" fmla="*/ 42774 h 1627542"/>
              <a:gd name="connsiteX65" fmla="*/ 428625 w 1123950"/>
              <a:gd name="connsiteY65" fmla="*/ 14199 h 1627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123950" h="1627542">
                <a:moveTo>
                  <a:pt x="428625" y="14199"/>
                </a:moveTo>
                <a:cubicBezTo>
                  <a:pt x="446088" y="18962"/>
                  <a:pt x="419159" y="0"/>
                  <a:pt x="466725" y="71349"/>
                </a:cubicBezTo>
                <a:cubicBezTo>
                  <a:pt x="503531" y="126558"/>
                  <a:pt x="440918" y="76369"/>
                  <a:pt x="504825" y="118974"/>
                </a:cubicBezTo>
                <a:cubicBezTo>
                  <a:pt x="550397" y="187332"/>
                  <a:pt x="526736" y="159935"/>
                  <a:pt x="571500" y="204699"/>
                </a:cubicBezTo>
                <a:cubicBezTo>
                  <a:pt x="579247" y="227940"/>
                  <a:pt x="581611" y="243385"/>
                  <a:pt x="600075" y="261849"/>
                </a:cubicBezTo>
                <a:cubicBezTo>
                  <a:pt x="608170" y="269944"/>
                  <a:pt x="619125" y="274549"/>
                  <a:pt x="628650" y="280899"/>
                </a:cubicBezTo>
                <a:cubicBezTo>
                  <a:pt x="679450" y="357099"/>
                  <a:pt x="612775" y="265024"/>
                  <a:pt x="676275" y="328524"/>
                </a:cubicBezTo>
                <a:cubicBezTo>
                  <a:pt x="684370" y="336619"/>
                  <a:pt x="686710" y="349561"/>
                  <a:pt x="695325" y="357099"/>
                </a:cubicBezTo>
                <a:cubicBezTo>
                  <a:pt x="712555" y="372176"/>
                  <a:pt x="752475" y="395199"/>
                  <a:pt x="752475" y="395199"/>
                </a:cubicBezTo>
                <a:cubicBezTo>
                  <a:pt x="795080" y="459106"/>
                  <a:pt x="744891" y="396493"/>
                  <a:pt x="800100" y="433299"/>
                </a:cubicBezTo>
                <a:cubicBezTo>
                  <a:pt x="811308" y="440771"/>
                  <a:pt x="816900" y="455332"/>
                  <a:pt x="828675" y="461874"/>
                </a:cubicBezTo>
                <a:cubicBezTo>
                  <a:pt x="846228" y="471626"/>
                  <a:pt x="866775" y="474574"/>
                  <a:pt x="885825" y="480924"/>
                </a:cubicBezTo>
                <a:lnTo>
                  <a:pt x="914400" y="490449"/>
                </a:lnTo>
                <a:cubicBezTo>
                  <a:pt x="944589" y="535732"/>
                  <a:pt x="929830" y="508164"/>
                  <a:pt x="952500" y="576174"/>
                </a:cubicBezTo>
                <a:cubicBezTo>
                  <a:pt x="955675" y="585699"/>
                  <a:pt x="956456" y="596395"/>
                  <a:pt x="962025" y="604749"/>
                </a:cubicBezTo>
                <a:lnTo>
                  <a:pt x="1000125" y="661899"/>
                </a:lnTo>
                <a:cubicBezTo>
                  <a:pt x="993775" y="677774"/>
                  <a:pt x="978954" y="692558"/>
                  <a:pt x="981075" y="709524"/>
                </a:cubicBezTo>
                <a:cubicBezTo>
                  <a:pt x="982746" y="722890"/>
                  <a:pt x="1002178" y="726891"/>
                  <a:pt x="1009650" y="738099"/>
                </a:cubicBezTo>
                <a:cubicBezTo>
                  <a:pt x="1015219" y="746453"/>
                  <a:pt x="1014685" y="757694"/>
                  <a:pt x="1019175" y="766674"/>
                </a:cubicBezTo>
                <a:cubicBezTo>
                  <a:pt x="1024295" y="776913"/>
                  <a:pt x="1033105" y="785010"/>
                  <a:pt x="1038225" y="795249"/>
                </a:cubicBezTo>
                <a:cubicBezTo>
                  <a:pt x="1042715" y="804229"/>
                  <a:pt x="1041478" y="815984"/>
                  <a:pt x="1047750" y="823824"/>
                </a:cubicBezTo>
                <a:cubicBezTo>
                  <a:pt x="1054901" y="832763"/>
                  <a:pt x="1066800" y="836524"/>
                  <a:pt x="1076325" y="842874"/>
                </a:cubicBezTo>
                <a:cubicBezTo>
                  <a:pt x="1079500" y="852399"/>
                  <a:pt x="1083208" y="861763"/>
                  <a:pt x="1085850" y="871449"/>
                </a:cubicBezTo>
                <a:cubicBezTo>
                  <a:pt x="1092739" y="896708"/>
                  <a:pt x="1096621" y="922811"/>
                  <a:pt x="1104900" y="947649"/>
                </a:cubicBezTo>
                <a:lnTo>
                  <a:pt x="1114425" y="976224"/>
                </a:lnTo>
                <a:cubicBezTo>
                  <a:pt x="1108075" y="1030199"/>
                  <a:pt x="1103961" y="1084484"/>
                  <a:pt x="1095375" y="1138149"/>
                </a:cubicBezTo>
                <a:cubicBezTo>
                  <a:pt x="1091239" y="1164002"/>
                  <a:pt x="1077032" y="1188177"/>
                  <a:pt x="1076325" y="1214349"/>
                </a:cubicBezTo>
                <a:cubicBezTo>
                  <a:pt x="1073836" y="1306445"/>
                  <a:pt x="1080440" y="1398603"/>
                  <a:pt x="1085850" y="1490574"/>
                </a:cubicBezTo>
                <a:cubicBezTo>
                  <a:pt x="1086575" y="1502892"/>
                  <a:pt x="1096934" y="1550843"/>
                  <a:pt x="1104900" y="1566774"/>
                </a:cubicBezTo>
                <a:cubicBezTo>
                  <a:pt x="1110020" y="1577013"/>
                  <a:pt x="1117600" y="1585824"/>
                  <a:pt x="1123950" y="1595349"/>
                </a:cubicBezTo>
                <a:cubicBezTo>
                  <a:pt x="1105365" y="1607739"/>
                  <a:pt x="1082602" y="1627542"/>
                  <a:pt x="1057275" y="1623924"/>
                </a:cubicBezTo>
                <a:cubicBezTo>
                  <a:pt x="1045942" y="1622305"/>
                  <a:pt x="1038939" y="1609994"/>
                  <a:pt x="1028700" y="1604874"/>
                </a:cubicBezTo>
                <a:cubicBezTo>
                  <a:pt x="1013407" y="1597228"/>
                  <a:pt x="996950" y="1592174"/>
                  <a:pt x="981075" y="1585824"/>
                </a:cubicBezTo>
                <a:cubicBezTo>
                  <a:pt x="971550" y="1576299"/>
                  <a:pt x="963133" y="1565519"/>
                  <a:pt x="952500" y="1557249"/>
                </a:cubicBezTo>
                <a:cubicBezTo>
                  <a:pt x="916112" y="1528947"/>
                  <a:pt x="860768" y="1497696"/>
                  <a:pt x="819150" y="1481049"/>
                </a:cubicBezTo>
                <a:cubicBezTo>
                  <a:pt x="802178" y="1474260"/>
                  <a:pt x="750414" y="1455084"/>
                  <a:pt x="733425" y="1442949"/>
                </a:cubicBezTo>
                <a:cubicBezTo>
                  <a:pt x="722464" y="1435119"/>
                  <a:pt x="715483" y="1422644"/>
                  <a:pt x="704850" y="1414374"/>
                </a:cubicBezTo>
                <a:cubicBezTo>
                  <a:pt x="686778" y="1400318"/>
                  <a:pt x="666750" y="1388974"/>
                  <a:pt x="647700" y="1376274"/>
                </a:cubicBezTo>
                <a:cubicBezTo>
                  <a:pt x="638175" y="1369924"/>
                  <a:pt x="625994" y="1366382"/>
                  <a:pt x="619125" y="1357224"/>
                </a:cubicBezTo>
                <a:cubicBezTo>
                  <a:pt x="609600" y="1344524"/>
                  <a:pt x="601775" y="1330349"/>
                  <a:pt x="590550" y="1319124"/>
                </a:cubicBezTo>
                <a:cubicBezTo>
                  <a:pt x="574075" y="1302649"/>
                  <a:pt x="542552" y="1292230"/>
                  <a:pt x="523875" y="1281024"/>
                </a:cubicBezTo>
                <a:cubicBezTo>
                  <a:pt x="431290" y="1225473"/>
                  <a:pt x="505097" y="1253887"/>
                  <a:pt x="400050" y="1223874"/>
                </a:cubicBezTo>
                <a:cubicBezTo>
                  <a:pt x="391421" y="1217402"/>
                  <a:pt x="347303" y="1183213"/>
                  <a:pt x="333375" y="1176249"/>
                </a:cubicBezTo>
                <a:cubicBezTo>
                  <a:pt x="324395" y="1171759"/>
                  <a:pt x="314325" y="1169899"/>
                  <a:pt x="304800" y="1166724"/>
                </a:cubicBezTo>
                <a:cubicBezTo>
                  <a:pt x="295275" y="1154024"/>
                  <a:pt x="285452" y="1141542"/>
                  <a:pt x="276225" y="1128624"/>
                </a:cubicBezTo>
                <a:cubicBezTo>
                  <a:pt x="269571" y="1119309"/>
                  <a:pt x="265969" y="1107378"/>
                  <a:pt x="257175" y="1100049"/>
                </a:cubicBezTo>
                <a:cubicBezTo>
                  <a:pt x="219022" y="1068255"/>
                  <a:pt x="226233" y="1091326"/>
                  <a:pt x="190500" y="1071474"/>
                </a:cubicBezTo>
                <a:cubicBezTo>
                  <a:pt x="170486" y="1060355"/>
                  <a:pt x="152400" y="1046074"/>
                  <a:pt x="133350" y="1033374"/>
                </a:cubicBezTo>
                <a:cubicBezTo>
                  <a:pt x="123825" y="1027024"/>
                  <a:pt x="115635" y="1017944"/>
                  <a:pt x="104775" y="1014324"/>
                </a:cubicBezTo>
                <a:lnTo>
                  <a:pt x="76200" y="1004799"/>
                </a:lnTo>
                <a:cubicBezTo>
                  <a:pt x="66675" y="992099"/>
                  <a:pt x="57956" y="978752"/>
                  <a:pt x="47625" y="966699"/>
                </a:cubicBezTo>
                <a:cubicBezTo>
                  <a:pt x="38859" y="956472"/>
                  <a:pt x="23581" y="950810"/>
                  <a:pt x="19050" y="938124"/>
                </a:cubicBezTo>
                <a:cubicBezTo>
                  <a:pt x="7111" y="904694"/>
                  <a:pt x="6350" y="868274"/>
                  <a:pt x="0" y="833349"/>
                </a:cubicBezTo>
                <a:cubicBezTo>
                  <a:pt x="3175" y="820649"/>
                  <a:pt x="2929" y="806557"/>
                  <a:pt x="9525" y="795249"/>
                </a:cubicBezTo>
                <a:cubicBezTo>
                  <a:pt x="25523" y="767824"/>
                  <a:pt x="49063" y="745467"/>
                  <a:pt x="66675" y="719049"/>
                </a:cubicBezTo>
                <a:lnTo>
                  <a:pt x="85725" y="690474"/>
                </a:lnTo>
                <a:cubicBezTo>
                  <a:pt x="88900" y="652374"/>
                  <a:pt x="91789" y="614249"/>
                  <a:pt x="95250" y="576174"/>
                </a:cubicBezTo>
                <a:cubicBezTo>
                  <a:pt x="99430" y="530197"/>
                  <a:pt x="105595" y="462126"/>
                  <a:pt x="114300" y="414249"/>
                </a:cubicBezTo>
                <a:cubicBezTo>
                  <a:pt x="117178" y="398421"/>
                  <a:pt x="137352" y="324522"/>
                  <a:pt x="142875" y="318999"/>
                </a:cubicBezTo>
                <a:cubicBezTo>
                  <a:pt x="161925" y="299949"/>
                  <a:pt x="179889" y="279747"/>
                  <a:pt x="200025" y="261849"/>
                </a:cubicBezTo>
                <a:cubicBezTo>
                  <a:pt x="252937" y="214817"/>
                  <a:pt x="205057" y="275028"/>
                  <a:pt x="257175" y="214224"/>
                </a:cubicBezTo>
                <a:cubicBezTo>
                  <a:pt x="267506" y="202171"/>
                  <a:pt x="276523" y="189042"/>
                  <a:pt x="285750" y="176124"/>
                </a:cubicBezTo>
                <a:cubicBezTo>
                  <a:pt x="292404" y="166809"/>
                  <a:pt x="297471" y="156343"/>
                  <a:pt x="304800" y="147549"/>
                </a:cubicBezTo>
                <a:cubicBezTo>
                  <a:pt x="313424" y="137201"/>
                  <a:pt x="323850" y="128499"/>
                  <a:pt x="333375" y="118974"/>
                </a:cubicBezTo>
                <a:cubicBezTo>
                  <a:pt x="334069" y="115504"/>
                  <a:pt x="341752" y="45659"/>
                  <a:pt x="361950" y="42774"/>
                </a:cubicBezTo>
                <a:cubicBezTo>
                  <a:pt x="415471" y="35128"/>
                  <a:pt x="411162" y="9436"/>
                  <a:pt x="428625" y="14199"/>
                </a:cubicBezTo>
                <a:close/>
              </a:path>
            </a:pathLst>
          </a:custGeom>
          <a:noFill/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/>
                </a:solidFill>
              </a:rPr>
              <a:t>3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874713" y="3016250"/>
            <a:ext cx="939800" cy="692150"/>
          </a:xfrm>
          <a:custGeom>
            <a:avLst/>
            <a:gdLst>
              <a:gd name="connsiteX0" fmla="*/ 528810 w 826265"/>
              <a:gd name="connsiteY0" fmla="*/ 77118 h 622017"/>
              <a:gd name="connsiteX1" fmla="*/ 583894 w 826265"/>
              <a:gd name="connsiteY1" fmla="*/ 165253 h 622017"/>
              <a:gd name="connsiteX2" fmla="*/ 638978 w 826265"/>
              <a:gd name="connsiteY2" fmla="*/ 231354 h 622017"/>
              <a:gd name="connsiteX3" fmla="*/ 672029 w 826265"/>
              <a:gd name="connsiteY3" fmla="*/ 242371 h 622017"/>
              <a:gd name="connsiteX4" fmla="*/ 716096 w 826265"/>
              <a:gd name="connsiteY4" fmla="*/ 308472 h 622017"/>
              <a:gd name="connsiteX5" fmla="*/ 738130 w 826265"/>
              <a:gd name="connsiteY5" fmla="*/ 341523 h 622017"/>
              <a:gd name="connsiteX6" fmla="*/ 771181 w 826265"/>
              <a:gd name="connsiteY6" fmla="*/ 407624 h 622017"/>
              <a:gd name="connsiteX7" fmla="*/ 782198 w 826265"/>
              <a:gd name="connsiteY7" fmla="*/ 440675 h 622017"/>
              <a:gd name="connsiteX8" fmla="*/ 804231 w 826265"/>
              <a:gd name="connsiteY8" fmla="*/ 473725 h 622017"/>
              <a:gd name="connsiteX9" fmla="*/ 826265 w 826265"/>
              <a:gd name="connsiteY9" fmla="*/ 550843 h 622017"/>
              <a:gd name="connsiteX10" fmla="*/ 793214 w 826265"/>
              <a:gd name="connsiteY10" fmla="*/ 616945 h 622017"/>
              <a:gd name="connsiteX11" fmla="*/ 716096 w 826265"/>
              <a:gd name="connsiteY11" fmla="*/ 561860 h 622017"/>
              <a:gd name="connsiteX12" fmla="*/ 683046 w 826265"/>
              <a:gd name="connsiteY12" fmla="*/ 550843 h 622017"/>
              <a:gd name="connsiteX13" fmla="*/ 572877 w 826265"/>
              <a:gd name="connsiteY13" fmla="*/ 495759 h 622017"/>
              <a:gd name="connsiteX14" fmla="*/ 495759 w 826265"/>
              <a:gd name="connsiteY14" fmla="*/ 473725 h 622017"/>
              <a:gd name="connsiteX15" fmla="*/ 429658 w 826265"/>
              <a:gd name="connsiteY15" fmla="*/ 429658 h 622017"/>
              <a:gd name="connsiteX16" fmla="*/ 374574 w 826265"/>
              <a:gd name="connsiteY16" fmla="*/ 440675 h 622017"/>
              <a:gd name="connsiteX17" fmla="*/ 341523 w 826265"/>
              <a:gd name="connsiteY17" fmla="*/ 451692 h 622017"/>
              <a:gd name="connsiteX18" fmla="*/ 308472 w 826265"/>
              <a:gd name="connsiteY18" fmla="*/ 440675 h 622017"/>
              <a:gd name="connsiteX19" fmla="*/ 209321 w 826265"/>
              <a:gd name="connsiteY19" fmla="*/ 418641 h 622017"/>
              <a:gd name="connsiteX20" fmla="*/ 176270 w 826265"/>
              <a:gd name="connsiteY20" fmla="*/ 385590 h 622017"/>
              <a:gd name="connsiteX21" fmla="*/ 143219 w 826265"/>
              <a:gd name="connsiteY21" fmla="*/ 363557 h 622017"/>
              <a:gd name="connsiteX22" fmla="*/ 88135 w 826265"/>
              <a:gd name="connsiteY22" fmla="*/ 308472 h 622017"/>
              <a:gd name="connsiteX23" fmla="*/ 22034 w 826265"/>
              <a:gd name="connsiteY23" fmla="*/ 209320 h 622017"/>
              <a:gd name="connsiteX24" fmla="*/ 0 w 826265"/>
              <a:gd name="connsiteY24" fmla="*/ 176270 h 622017"/>
              <a:gd name="connsiteX25" fmla="*/ 33051 w 826265"/>
              <a:gd name="connsiteY25" fmla="*/ 165253 h 622017"/>
              <a:gd name="connsiteX26" fmla="*/ 121186 w 826265"/>
              <a:gd name="connsiteY26" fmla="*/ 187287 h 622017"/>
              <a:gd name="connsiteX27" fmla="*/ 154236 w 826265"/>
              <a:gd name="connsiteY27" fmla="*/ 198304 h 622017"/>
              <a:gd name="connsiteX28" fmla="*/ 187287 w 826265"/>
              <a:gd name="connsiteY28" fmla="*/ 220337 h 622017"/>
              <a:gd name="connsiteX29" fmla="*/ 286439 w 826265"/>
              <a:gd name="connsiteY29" fmla="*/ 187287 h 622017"/>
              <a:gd name="connsiteX30" fmla="*/ 385590 w 826265"/>
              <a:gd name="connsiteY30" fmla="*/ 132202 h 622017"/>
              <a:gd name="connsiteX31" fmla="*/ 396607 w 826265"/>
              <a:gd name="connsiteY31" fmla="*/ 88135 h 622017"/>
              <a:gd name="connsiteX32" fmla="*/ 429658 w 826265"/>
              <a:gd name="connsiteY32" fmla="*/ 77118 h 622017"/>
              <a:gd name="connsiteX33" fmla="*/ 462708 w 826265"/>
              <a:gd name="connsiteY33" fmla="*/ 55084 h 622017"/>
              <a:gd name="connsiteX34" fmla="*/ 495759 w 826265"/>
              <a:gd name="connsiteY34" fmla="*/ 66101 h 622017"/>
              <a:gd name="connsiteX35" fmla="*/ 517793 w 826265"/>
              <a:gd name="connsiteY35" fmla="*/ 33051 h 622017"/>
              <a:gd name="connsiteX36" fmla="*/ 528810 w 826265"/>
              <a:gd name="connsiteY36" fmla="*/ 0 h 622017"/>
              <a:gd name="connsiteX37" fmla="*/ 528810 w 826265"/>
              <a:gd name="connsiteY37" fmla="*/ 77118 h 622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26265" h="622017">
                <a:moveTo>
                  <a:pt x="528810" y="77118"/>
                </a:moveTo>
                <a:cubicBezTo>
                  <a:pt x="555030" y="155780"/>
                  <a:pt x="531518" y="130336"/>
                  <a:pt x="583894" y="165253"/>
                </a:cubicBezTo>
                <a:cubicBezTo>
                  <a:pt x="600152" y="189640"/>
                  <a:pt x="613531" y="214389"/>
                  <a:pt x="638978" y="231354"/>
                </a:cubicBezTo>
                <a:cubicBezTo>
                  <a:pt x="648641" y="237796"/>
                  <a:pt x="661012" y="238699"/>
                  <a:pt x="672029" y="242371"/>
                </a:cubicBezTo>
                <a:lnTo>
                  <a:pt x="716096" y="308472"/>
                </a:lnTo>
                <a:cubicBezTo>
                  <a:pt x="723441" y="319489"/>
                  <a:pt x="733943" y="328962"/>
                  <a:pt x="738130" y="341523"/>
                </a:cubicBezTo>
                <a:cubicBezTo>
                  <a:pt x="765822" y="424598"/>
                  <a:pt x="728466" y="322195"/>
                  <a:pt x="771181" y="407624"/>
                </a:cubicBezTo>
                <a:cubicBezTo>
                  <a:pt x="776374" y="418011"/>
                  <a:pt x="777005" y="430288"/>
                  <a:pt x="782198" y="440675"/>
                </a:cubicBezTo>
                <a:cubicBezTo>
                  <a:pt x="788119" y="452518"/>
                  <a:pt x="798310" y="461882"/>
                  <a:pt x="804231" y="473725"/>
                </a:cubicBezTo>
                <a:cubicBezTo>
                  <a:pt x="812133" y="489530"/>
                  <a:pt x="822735" y="536724"/>
                  <a:pt x="826265" y="550843"/>
                </a:cubicBezTo>
                <a:cubicBezTo>
                  <a:pt x="822814" y="561197"/>
                  <a:pt x="808289" y="614432"/>
                  <a:pt x="793214" y="616945"/>
                </a:cubicBezTo>
                <a:cubicBezTo>
                  <a:pt x="762783" y="622017"/>
                  <a:pt x="734603" y="574198"/>
                  <a:pt x="716096" y="561860"/>
                </a:cubicBezTo>
                <a:cubicBezTo>
                  <a:pt x="706434" y="555418"/>
                  <a:pt x="693197" y="556483"/>
                  <a:pt x="683046" y="550843"/>
                </a:cubicBezTo>
                <a:cubicBezTo>
                  <a:pt x="575730" y="491223"/>
                  <a:pt x="658998" y="517289"/>
                  <a:pt x="572877" y="495759"/>
                </a:cubicBezTo>
                <a:cubicBezTo>
                  <a:pt x="504500" y="512854"/>
                  <a:pt x="548977" y="515117"/>
                  <a:pt x="495759" y="473725"/>
                </a:cubicBezTo>
                <a:cubicBezTo>
                  <a:pt x="474856" y="457467"/>
                  <a:pt x="429658" y="429658"/>
                  <a:pt x="429658" y="429658"/>
                </a:cubicBezTo>
                <a:cubicBezTo>
                  <a:pt x="411297" y="433330"/>
                  <a:pt x="392740" y="436133"/>
                  <a:pt x="374574" y="440675"/>
                </a:cubicBezTo>
                <a:cubicBezTo>
                  <a:pt x="363308" y="443492"/>
                  <a:pt x="353136" y="451692"/>
                  <a:pt x="341523" y="451692"/>
                </a:cubicBezTo>
                <a:cubicBezTo>
                  <a:pt x="329910" y="451692"/>
                  <a:pt x="319738" y="443492"/>
                  <a:pt x="308472" y="440675"/>
                </a:cubicBezTo>
                <a:cubicBezTo>
                  <a:pt x="275626" y="432463"/>
                  <a:pt x="242371" y="425986"/>
                  <a:pt x="209321" y="418641"/>
                </a:cubicBezTo>
                <a:cubicBezTo>
                  <a:pt x="198304" y="407624"/>
                  <a:pt x="188239" y="395564"/>
                  <a:pt x="176270" y="385590"/>
                </a:cubicBezTo>
                <a:cubicBezTo>
                  <a:pt x="166098" y="377114"/>
                  <a:pt x="152582" y="372920"/>
                  <a:pt x="143219" y="363557"/>
                </a:cubicBezTo>
                <a:cubicBezTo>
                  <a:pt x="69769" y="290107"/>
                  <a:pt x="176276" y="367232"/>
                  <a:pt x="88135" y="308472"/>
                </a:cubicBezTo>
                <a:lnTo>
                  <a:pt x="22034" y="209320"/>
                </a:lnTo>
                <a:lnTo>
                  <a:pt x="0" y="176270"/>
                </a:lnTo>
                <a:cubicBezTo>
                  <a:pt x="11017" y="172598"/>
                  <a:pt x="21486" y="164202"/>
                  <a:pt x="33051" y="165253"/>
                </a:cubicBezTo>
                <a:cubicBezTo>
                  <a:pt x="63209" y="167995"/>
                  <a:pt x="92458" y="177711"/>
                  <a:pt x="121186" y="187287"/>
                </a:cubicBezTo>
                <a:cubicBezTo>
                  <a:pt x="132203" y="190959"/>
                  <a:pt x="143849" y="193111"/>
                  <a:pt x="154236" y="198304"/>
                </a:cubicBezTo>
                <a:cubicBezTo>
                  <a:pt x="166079" y="204225"/>
                  <a:pt x="176270" y="212993"/>
                  <a:pt x="187287" y="220337"/>
                </a:cubicBezTo>
                <a:cubicBezTo>
                  <a:pt x="224474" y="211040"/>
                  <a:pt x="251340" y="206432"/>
                  <a:pt x="286439" y="187287"/>
                </a:cubicBezTo>
                <a:cubicBezTo>
                  <a:pt x="405503" y="122343"/>
                  <a:pt x="308429" y="157923"/>
                  <a:pt x="385590" y="132202"/>
                </a:cubicBezTo>
                <a:cubicBezTo>
                  <a:pt x="389262" y="117513"/>
                  <a:pt x="387148" y="99958"/>
                  <a:pt x="396607" y="88135"/>
                </a:cubicBezTo>
                <a:cubicBezTo>
                  <a:pt x="403862" y="79067"/>
                  <a:pt x="419271" y="82312"/>
                  <a:pt x="429658" y="77118"/>
                </a:cubicBezTo>
                <a:cubicBezTo>
                  <a:pt x="441501" y="71197"/>
                  <a:pt x="451691" y="62429"/>
                  <a:pt x="462708" y="55084"/>
                </a:cubicBezTo>
                <a:cubicBezTo>
                  <a:pt x="473725" y="58756"/>
                  <a:pt x="484977" y="70414"/>
                  <a:pt x="495759" y="66101"/>
                </a:cubicBezTo>
                <a:cubicBezTo>
                  <a:pt x="508053" y="61184"/>
                  <a:pt x="511872" y="44894"/>
                  <a:pt x="517793" y="33051"/>
                </a:cubicBezTo>
                <a:cubicBezTo>
                  <a:pt x="522987" y="22664"/>
                  <a:pt x="528810" y="0"/>
                  <a:pt x="528810" y="0"/>
                </a:cubicBezTo>
                <a:lnTo>
                  <a:pt x="528810" y="77118"/>
                </a:lnTo>
                <a:close/>
              </a:path>
            </a:pathLst>
          </a:cu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/>
                </a:solidFill>
              </a:rPr>
              <a:t>4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9" name="4-конечная звезда 8"/>
          <p:cNvSpPr/>
          <p:nvPr/>
        </p:nvSpPr>
        <p:spPr>
          <a:xfrm>
            <a:off x="1516063" y="3971925"/>
            <a:ext cx="104775" cy="134938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одержимое 9"/>
          <p:cNvSpPr txBox="1">
            <a:spLocks/>
          </p:cNvSpPr>
          <p:nvPr/>
        </p:nvSpPr>
        <p:spPr>
          <a:xfrm>
            <a:off x="4595813" y="5235575"/>
            <a:ext cx="4548187" cy="1441450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charset="0"/>
              <a:buNone/>
              <a:defRPr/>
            </a:pPr>
            <a:r>
              <a:rPr lang="uk-UA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Поновив </a:t>
            </a:r>
            <a:r>
              <a:rPr lang="uk-UA" sz="20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Галицько</a:t>
            </a:r>
            <a:r>
              <a:rPr lang="uk-UA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– Волинське князівства.</a:t>
            </a:r>
          </a:p>
          <a:p>
            <a:pPr marL="0" indent="0" algn="ctr">
              <a:spcBef>
                <a:spcPts val="0"/>
              </a:spcBef>
              <a:buFont typeface="Arial" charset="0"/>
              <a:buNone/>
              <a:defRPr/>
            </a:pPr>
            <a:r>
              <a:rPr lang="uk-UA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З</a:t>
            </a:r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`</a:t>
            </a:r>
            <a:r>
              <a:rPr lang="uk-UA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єднав майже всі землі  </a:t>
            </a:r>
            <a:r>
              <a:rPr lang="uk-UA" sz="20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Південно</a:t>
            </a:r>
            <a:r>
              <a:rPr lang="uk-UA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– Західної Русі</a:t>
            </a:r>
          </a:p>
          <a:p>
            <a:pPr marL="0" indent="0">
              <a:buFont typeface="Arial" charset="0"/>
              <a:buNone/>
              <a:defRPr/>
            </a:pPr>
            <a:r>
              <a:rPr lang="uk-UA" b="1" dirty="0" smtClean="0">
                <a:solidFill>
                  <a:srgbClr val="3C065E"/>
                </a:solidFill>
              </a:rPr>
              <a:t> </a:t>
            </a:r>
          </a:p>
          <a:p>
            <a:pPr>
              <a:defRPr/>
            </a:pPr>
            <a:endParaRPr lang="ru-RU" dirty="0" smtClean="0"/>
          </a:p>
        </p:txBody>
      </p:sp>
      <p:sp>
        <p:nvSpPr>
          <p:cNvPr id="11" name="Стрелка вниз 10"/>
          <p:cNvSpPr/>
          <p:nvPr/>
        </p:nvSpPr>
        <p:spPr>
          <a:xfrm flipH="1">
            <a:off x="6697663" y="4762500"/>
            <a:ext cx="349250" cy="473075"/>
          </a:xfrm>
          <a:prstGeom prst="downArrow">
            <a:avLst>
              <a:gd name="adj1" fmla="val 50000"/>
              <a:gd name="adj2" fmla="val 7103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 flipH="1">
            <a:off x="4037013" y="3062288"/>
            <a:ext cx="174625" cy="103187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415616"/>
              </p:ext>
            </p:extLst>
          </p:nvPr>
        </p:nvGraphicFramePr>
        <p:xfrm>
          <a:off x="4581246" y="1556792"/>
          <a:ext cx="4467225" cy="30350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1596"/>
                <a:gridCol w="3405629"/>
              </a:tblGrid>
              <a:tr h="701137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1214 р.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26" marB="45726"/>
                </a:tc>
              </a:tr>
              <a:tr h="1005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Об</a:t>
                      </a:r>
                      <a:r>
                        <a:rPr lang="en-US" sz="2000" b="1" dirty="0" smtClean="0"/>
                        <a:t>`</a:t>
                      </a:r>
                      <a:r>
                        <a:rPr lang="uk-UA" sz="2000" b="1" dirty="0" smtClean="0"/>
                        <a:t>єднання Волинського 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uk-UA" sz="2000" b="1" dirty="0" smtClean="0"/>
                        <a:t>князівства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26" marB="45726"/>
                </a:tc>
              </a:tr>
              <a:tr h="590886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1238 р.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26" marB="45726"/>
                </a:tc>
              </a:tr>
              <a:tr h="737052"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Данило  Романович зайняв Київ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28" marR="91428" marT="45726" marB="45726"/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5613400" y="1585913"/>
            <a:ext cx="3357563" cy="67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cs typeface="Times New Roman" pitchFamily="18" charset="0"/>
              </a:rPr>
              <a:t>Утвердження Данила у Володимирі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535479" y="2276872"/>
            <a:ext cx="1041400" cy="936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Середина 30-х років</a:t>
            </a:r>
            <a:endParaRPr lang="ru-RU" sz="20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637213" y="3275013"/>
            <a:ext cx="3252787" cy="498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2000" b="1" dirty="0"/>
              <a:t>Данило увійшов до Галича </a:t>
            </a:r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525963" y="3808413"/>
            <a:ext cx="1076325" cy="450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2000" b="1" dirty="0"/>
              <a:t>1240  р.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67983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/>
              <a:t>План </a:t>
            </a:r>
            <a:r>
              <a:rPr lang="uk-UA" dirty="0" smtClean="0"/>
              <a:t>уроку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uk-UA" dirty="0" smtClean="0"/>
          </a:p>
          <a:p>
            <a:pPr marL="457200" indent="-457200">
              <a:buFont typeface="+mj-lt"/>
              <a:buAutoNum type="arabicPeriod"/>
            </a:pPr>
            <a:r>
              <a:rPr lang="uk-UA" dirty="0" smtClean="0"/>
              <a:t>Боротьба </a:t>
            </a:r>
            <a:r>
              <a:rPr lang="uk-UA" dirty="0"/>
              <a:t>Данила Галицького за відродження держави</a:t>
            </a:r>
            <a:r>
              <a:rPr lang="uk-UA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endParaRPr lang="uk-UA" dirty="0" smtClean="0"/>
          </a:p>
          <a:p>
            <a:pPr marL="457200" indent="-457200">
              <a:buFont typeface="+mj-lt"/>
              <a:buAutoNum type="arabicPeriod"/>
            </a:pPr>
            <a:r>
              <a:rPr lang="uk-UA" dirty="0"/>
              <a:t>Внутрішня </a:t>
            </a:r>
            <a:r>
              <a:rPr lang="uk-UA" dirty="0" smtClean="0"/>
              <a:t>політика </a:t>
            </a:r>
            <a:r>
              <a:rPr lang="uk-UA" dirty="0"/>
              <a:t>Данила Галицького</a:t>
            </a:r>
            <a:r>
              <a:rPr lang="uk-UA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r>
              <a:rPr lang="uk-UA" dirty="0" smtClean="0"/>
              <a:t>Зовнішня </a:t>
            </a:r>
            <a:r>
              <a:rPr lang="uk-UA" dirty="0"/>
              <a:t>політика Данила Галицького.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202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/>
              <a:t>2</a:t>
            </a:r>
            <a:r>
              <a:rPr lang="uk-UA" dirty="0" smtClean="0"/>
              <a:t>. </a:t>
            </a:r>
            <a:r>
              <a:rPr lang="uk-UA" dirty="0"/>
              <a:t>Внутрішня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</a:t>
            </a:r>
            <a:r>
              <a:rPr lang="uk-UA" dirty="0"/>
              <a:t>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uk-UA" dirty="0" smtClean="0"/>
              <a:t>Розбудова міст та церков</a:t>
            </a: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560" y="2348880"/>
            <a:ext cx="2016224" cy="3888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dirty="0" smtClean="0"/>
              <a:t>Міста</a:t>
            </a:r>
          </a:p>
          <a:p>
            <a:r>
              <a:rPr lang="uk-UA" dirty="0" smtClean="0"/>
              <a:t>Львів</a:t>
            </a:r>
          </a:p>
          <a:p>
            <a:r>
              <a:rPr lang="uk-UA" dirty="0" err="1" smtClean="0"/>
              <a:t>Холм</a:t>
            </a:r>
            <a:endParaRPr lang="uk-UA" dirty="0" smtClean="0"/>
          </a:p>
          <a:p>
            <a:r>
              <a:rPr lang="uk-UA" dirty="0" err="1" smtClean="0"/>
              <a:t>Угровеськ</a:t>
            </a:r>
            <a:endParaRPr lang="uk-UA" dirty="0" smtClean="0"/>
          </a:p>
          <a:p>
            <a:r>
              <a:rPr lang="uk-UA" dirty="0" smtClean="0"/>
              <a:t>Данилів</a:t>
            </a:r>
          </a:p>
          <a:p>
            <a:r>
              <a:rPr lang="uk-UA" dirty="0" smtClean="0"/>
              <a:t>Стіжок</a:t>
            </a:r>
          </a:p>
          <a:p>
            <a:r>
              <a:rPr lang="uk-UA" dirty="0" err="1" smtClean="0"/>
              <a:t>Кам</a:t>
            </a:r>
            <a:r>
              <a:rPr lang="en-US" dirty="0" smtClean="0"/>
              <a:t>’</a:t>
            </a:r>
            <a:r>
              <a:rPr lang="uk-UA" dirty="0" err="1" smtClean="0"/>
              <a:t>янець</a:t>
            </a:r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707904" y="2348880"/>
            <a:ext cx="5256584" cy="3888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dirty="0" smtClean="0"/>
              <a:t>Церкви</a:t>
            </a:r>
          </a:p>
          <a:p>
            <a:r>
              <a:rPr lang="uk-UA" dirty="0" smtClean="0"/>
              <a:t>Пресвятої Богородиці (</a:t>
            </a:r>
            <a:r>
              <a:rPr lang="uk-UA" dirty="0" err="1" smtClean="0"/>
              <a:t>м.Холм</a:t>
            </a:r>
            <a:r>
              <a:rPr lang="uk-UA" dirty="0" smtClean="0"/>
              <a:t>)</a:t>
            </a:r>
          </a:p>
          <a:p>
            <a:r>
              <a:rPr lang="uk-UA" dirty="0" err="1" smtClean="0"/>
              <a:t>Косьми</a:t>
            </a:r>
            <a:r>
              <a:rPr lang="uk-UA" dirty="0" smtClean="0"/>
              <a:t> і </a:t>
            </a:r>
            <a:r>
              <a:rPr lang="uk-UA" dirty="0" err="1" smtClean="0"/>
              <a:t>Дем</a:t>
            </a:r>
            <a:r>
              <a:rPr lang="en-US" dirty="0" smtClean="0"/>
              <a:t>’</a:t>
            </a:r>
            <a:r>
              <a:rPr lang="uk-UA" dirty="0" err="1" smtClean="0"/>
              <a:t>яна</a:t>
            </a:r>
            <a:r>
              <a:rPr lang="uk-UA" dirty="0" smtClean="0"/>
              <a:t> (</a:t>
            </a:r>
            <a:r>
              <a:rPr lang="uk-UA" dirty="0" err="1" smtClean="0"/>
              <a:t>м.Холм</a:t>
            </a:r>
            <a:r>
              <a:rPr lang="uk-UA" dirty="0" smtClean="0"/>
              <a:t>)</a:t>
            </a:r>
          </a:p>
          <a:p>
            <a:r>
              <a:rPr lang="uk-UA" dirty="0" smtClean="0"/>
              <a:t>Іоанна </a:t>
            </a:r>
            <a:r>
              <a:rPr lang="uk-UA" dirty="0" err="1" smtClean="0"/>
              <a:t>Златоустого</a:t>
            </a:r>
            <a:r>
              <a:rPr lang="uk-UA" dirty="0" smtClean="0"/>
              <a:t> (</a:t>
            </a:r>
            <a:r>
              <a:rPr lang="uk-UA" dirty="0" err="1" smtClean="0"/>
              <a:t>м.Холм</a:t>
            </a:r>
            <a:r>
              <a:rPr lang="uk-UA" dirty="0" smtClean="0"/>
              <a:t>)</a:t>
            </a:r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6" name="Picture 4" descr="POL Church of St. Mary in Chełm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67409"/>
            <a:ext cx="1696096" cy="239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Руїни вежі у Столп'є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67409"/>
            <a:ext cx="1826231" cy="239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18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/>
              <a:t>2</a:t>
            </a:r>
            <a:r>
              <a:rPr lang="uk-UA" dirty="0" smtClean="0"/>
              <a:t>. </a:t>
            </a:r>
            <a:r>
              <a:rPr lang="uk-UA" dirty="0"/>
              <a:t>Внутрішня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</a:t>
            </a:r>
            <a:r>
              <a:rPr lang="uk-UA" dirty="0"/>
              <a:t>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uk-UA" dirty="0" smtClean="0"/>
              <a:t>Реформа </a:t>
            </a:r>
            <a:r>
              <a:rPr lang="uk-UA" dirty="0"/>
              <a:t>державного </a:t>
            </a:r>
            <a:r>
              <a:rPr lang="uk-UA" dirty="0" smtClean="0"/>
              <a:t>управління</a:t>
            </a:r>
          </a:p>
          <a:p>
            <a:pPr marL="0" lvl="0" indent="0">
              <a:buNone/>
            </a:pPr>
            <a:endParaRPr lang="ru-RU" dirty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560" y="2636912"/>
            <a:ext cx="4680520" cy="3888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Знищив боярську опозицію</a:t>
            </a:r>
          </a:p>
          <a:p>
            <a:r>
              <a:rPr lang="uk-UA" dirty="0" smtClean="0"/>
              <a:t>Заснував Галицьку Митрополію</a:t>
            </a:r>
          </a:p>
          <a:p>
            <a:r>
              <a:rPr lang="uk-UA" dirty="0" smtClean="0"/>
              <a:t>Опирався на шляхту</a:t>
            </a:r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13314" name="Picture 2" descr="http://vgolos.com.ua/media/gallery/full/a/r/articleimages_2267_photos_upload_watermarks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80928"/>
            <a:ext cx="3907119" cy="393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78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/>
              <a:t>2</a:t>
            </a:r>
            <a:r>
              <a:rPr lang="uk-UA" dirty="0" smtClean="0"/>
              <a:t>. </a:t>
            </a:r>
            <a:r>
              <a:rPr lang="uk-UA" dirty="0"/>
              <a:t>Внутрішня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</a:t>
            </a:r>
            <a:r>
              <a:rPr lang="uk-UA" dirty="0"/>
              <a:t>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5"/>
            <a:ext cx="8229600" cy="828092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uk-UA" dirty="0" smtClean="0"/>
              <a:t>Економічна реформа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560" y="2204864"/>
            <a:ext cx="7488832" cy="1224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2000" dirty="0" smtClean="0"/>
              <a:t>Зміна податкової системи</a:t>
            </a:r>
          </a:p>
          <a:p>
            <a:r>
              <a:rPr lang="uk-UA" sz="2000" dirty="0" smtClean="0"/>
              <a:t>Організував зовнішню і внутрішню торгівлю</a:t>
            </a:r>
          </a:p>
          <a:p>
            <a:r>
              <a:rPr lang="uk-UA" sz="2000" dirty="0" smtClean="0"/>
              <a:t>Розвивав промисловість</a:t>
            </a:r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5" name="Picture 12" descr="http://galslovo.if.ua/image/statti/2010/15/05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72816"/>
            <a:ext cx="216024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s://upload.wikimedia.org/wikipedia/commons/e/ef/Lwow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065" y="3418075"/>
            <a:ext cx="5962859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6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/>
              <a:t>2</a:t>
            </a:r>
            <a:r>
              <a:rPr lang="uk-UA" dirty="0" smtClean="0"/>
              <a:t>. </a:t>
            </a:r>
            <a:r>
              <a:rPr lang="uk-UA" dirty="0"/>
              <a:t>Внутрішня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</a:t>
            </a:r>
            <a:r>
              <a:rPr lang="uk-UA" dirty="0"/>
              <a:t>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uk-UA" dirty="0" smtClean="0"/>
              <a:t>Військова </a:t>
            </a:r>
            <a:r>
              <a:rPr lang="uk-UA" dirty="0"/>
              <a:t>реформа</a:t>
            </a:r>
            <a:endParaRPr lang="uk-UA" dirty="0" smtClean="0"/>
          </a:p>
          <a:p>
            <a:pPr lvl="0"/>
            <a:endParaRPr lang="ru-RU" dirty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560" y="2636912"/>
            <a:ext cx="7488832" cy="3888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Сформував постійне ополчення</a:t>
            </a:r>
          </a:p>
          <a:p>
            <a:r>
              <a:rPr lang="uk-UA" dirty="0" smtClean="0"/>
              <a:t>Розділив селян на піхоту, бояр на кінноту</a:t>
            </a:r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3076" name="Picture 4" descr="http://ukrmap.su/program2010/uh7/history7_files/image20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872479"/>
            <a:ext cx="2128443" cy="245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shkola.ua/web/uploads/book/70/images/gXGGk53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89040"/>
            <a:ext cx="4608512" cy="265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35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3. </a:t>
            </a:r>
            <a:r>
              <a:rPr lang="uk-UA" dirty="0"/>
              <a:t>Зовнішня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uk-UA" dirty="0" smtClean="0"/>
          </a:p>
          <a:p>
            <a:pPr lvl="0">
              <a:lnSpc>
                <a:spcPct val="200000"/>
              </a:lnSpc>
            </a:pPr>
            <a:r>
              <a:rPr lang="uk-UA" dirty="0"/>
              <a:t>Військові </a:t>
            </a:r>
            <a:r>
              <a:rPr lang="uk-UA" dirty="0" smtClean="0"/>
              <a:t>походи</a:t>
            </a:r>
          </a:p>
          <a:p>
            <a:pPr lvl="0">
              <a:lnSpc>
                <a:spcPct val="200000"/>
              </a:lnSpc>
            </a:pPr>
            <a:r>
              <a:rPr lang="uk-UA" dirty="0"/>
              <a:t>Укладення мирних </a:t>
            </a:r>
            <a:r>
              <a:rPr lang="uk-UA" dirty="0" smtClean="0"/>
              <a:t>договорів</a:t>
            </a:r>
          </a:p>
          <a:p>
            <a:pPr lvl="0">
              <a:lnSpc>
                <a:spcPct val="200000"/>
              </a:lnSpc>
            </a:pPr>
            <a:r>
              <a:rPr lang="uk-UA" dirty="0" smtClean="0"/>
              <a:t>Зміцнення міжнародного авторитету</a:t>
            </a:r>
          </a:p>
          <a:p>
            <a:pPr lvl="0"/>
            <a:endParaRPr lang="uk-UA" dirty="0" smtClean="0"/>
          </a:p>
          <a:p>
            <a:pPr lvl="0"/>
            <a:endParaRPr lang="ru-RU" dirty="0"/>
          </a:p>
          <a:p>
            <a:pPr lvl="0"/>
            <a:endParaRPr lang="uk-UA" dirty="0" smtClean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pic>
        <p:nvPicPr>
          <p:cNvPr id="2050" name="Picture 2" descr="http://vip.volyn.ua/sites/default/files/styles/voda_full/public/field/image/korona_1_5.jpg?itok=-0c5ASR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470648"/>
            <a:ext cx="2232248" cy="200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meest-online.com/wp-content/uploads/2012/12/demotivators.org_.ua-220516-3-450x3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81872"/>
            <a:ext cx="3052600" cy="208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29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Боротьба з монголо-татарами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4"/>
          </a:xfrm>
        </p:spPr>
        <p:txBody>
          <a:bodyPr/>
          <a:lstStyle/>
          <a:p>
            <a:pPr lvl="0"/>
            <a:endParaRPr lang="ru-RU" dirty="0"/>
          </a:p>
          <a:p>
            <a:pPr lvl="0"/>
            <a:endParaRPr lang="uk-UA" dirty="0" smtClean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pic>
        <p:nvPicPr>
          <p:cNvPr id="12290" name="Picture 2" descr="width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587" y="1196752"/>
            <a:ext cx="9415740" cy="546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08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3. </a:t>
            </a:r>
            <a:r>
              <a:rPr lang="uk-UA" dirty="0"/>
              <a:t>Зовнішня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uk-UA" dirty="0" smtClean="0"/>
              <a:t>Військові походи</a:t>
            </a:r>
          </a:p>
          <a:p>
            <a:pPr lvl="0"/>
            <a:endParaRPr lang="ru-RU" dirty="0"/>
          </a:p>
          <a:p>
            <a:pPr lvl="0"/>
            <a:endParaRPr lang="uk-UA" dirty="0" smtClean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560" y="2636912"/>
            <a:ext cx="748883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1223р. – </a:t>
            </a:r>
            <a:r>
              <a:rPr lang="uk-UA" dirty="0" smtClean="0"/>
              <a:t>битва на </a:t>
            </a:r>
            <a:r>
              <a:rPr lang="uk-UA" dirty="0" err="1"/>
              <a:t>р.Калка</a:t>
            </a:r>
            <a:endParaRPr lang="ru-RU" dirty="0"/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4100" name="Picture 4" descr="http://litopys.com.ua/img/tmp/slider-back_02_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10" y="3212976"/>
            <a:ext cx="7044374" cy="341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4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3. </a:t>
            </a:r>
            <a:r>
              <a:rPr lang="uk-UA" dirty="0"/>
              <a:t>Зовнішня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uk-UA" dirty="0" smtClean="0"/>
              <a:t>Військові походи</a:t>
            </a:r>
          </a:p>
          <a:p>
            <a:pPr lvl="0"/>
            <a:endParaRPr lang="ru-RU" dirty="0"/>
          </a:p>
          <a:p>
            <a:pPr lvl="0"/>
            <a:endParaRPr lang="uk-UA" dirty="0" smtClean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560" y="2636912"/>
            <a:ext cx="748883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 smtClean="0"/>
              <a:t>1238р</a:t>
            </a:r>
            <a:r>
              <a:rPr lang="uk-UA" dirty="0"/>
              <a:t>. – битва під </a:t>
            </a:r>
            <a:r>
              <a:rPr lang="uk-UA" dirty="0" err="1" smtClean="0"/>
              <a:t>Дорогочином</a:t>
            </a:r>
            <a:endParaRPr lang="ru-RU" dirty="0"/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7170" name="Picture 2" descr="http://portsou.at.ua/_pu/2/528314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068960"/>
            <a:ext cx="6102920" cy="358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6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3. </a:t>
            </a:r>
            <a:r>
              <a:rPr lang="uk-UA" dirty="0"/>
              <a:t>Зовнішня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uk-UA" dirty="0" smtClean="0"/>
              <a:t>Військові походи</a:t>
            </a:r>
          </a:p>
          <a:p>
            <a:pPr lvl="0"/>
            <a:endParaRPr lang="ru-RU" dirty="0"/>
          </a:p>
          <a:p>
            <a:pPr lvl="0"/>
            <a:endParaRPr lang="uk-UA" dirty="0" smtClean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560" y="2636912"/>
            <a:ext cx="748883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 smtClean="0"/>
              <a:t>1245р</a:t>
            </a:r>
            <a:r>
              <a:rPr lang="uk-UA" dirty="0"/>
              <a:t>. – бій під Ярославом</a:t>
            </a:r>
            <a:endParaRPr lang="ru-RU" dirty="0"/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4098" name="Picture 2" descr="Medieval near Jarosla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178264"/>
            <a:ext cx="4680520" cy="323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16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3. </a:t>
            </a:r>
            <a:r>
              <a:rPr lang="uk-UA" dirty="0"/>
              <a:t>Зовнішня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uk-UA" dirty="0" smtClean="0"/>
              <a:t>Військові походи</a:t>
            </a:r>
          </a:p>
          <a:p>
            <a:pPr lvl="0"/>
            <a:endParaRPr lang="ru-RU" dirty="0"/>
          </a:p>
          <a:p>
            <a:pPr lvl="0"/>
            <a:endParaRPr lang="uk-UA" dirty="0" smtClean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23528" y="2636912"/>
            <a:ext cx="3672408" cy="3888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 smtClean="0"/>
              <a:t>1243-1252рр. – підкорив Люблінські землі</a:t>
            </a:r>
            <a:endParaRPr lang="ru-RU" dirty="0" smtClean="0"/>
          </a:p>
          <a:p>
            <a:pPr lvl="0"/>
            <a:r>
              <a:rPr lang="uk-UA" dirty="0" smtClean="0"/>
              <a:t>1250-1252рр</a:t>
            </a:r>
            <a:r>
              <a:rPr lang="uk-UA" dirty="0"/>
              <a:t>. – підкорив литовські </a:t>
            </a:r>
            <a:r>
              <a:rPr lang="uk-UA" dirty="0" smtClean="0"/>
              <a:t>племена</a:t>
            </a:r>
            <a:endParaRPr lang="ru-RU" dirty="0"/>
          </a:p>
          <a:p>
            <a:pPr lvl="0"/>
            <a:r>
              <a:rPr lang="uk-UA" dirty="0" smtClean="0"/>
              <a:t>1254-1255рр. – розгром війська хана </a:t>
            </a:r>
            <a:r>
              <a:rPr lang="uk-UA" dirty="0" err="1" smtClean="0"/>
              <a:t>Куремси</a:t>
            </a:r>
            <a:r>
              <a:rPr lang="uk-UA" dirty="0" smtClean="0"/>
              <a:t> під </a:t>
            </a:r>
            <a:r>
              <a:rPr lang="uk-UA" dirty="0" err="1" smtClean="0"/>
              <a:t>Кременцем</a:t>
            </a:r>
            <a:endParaRPr lang="ru-RU" dirty="0" smtClean="0"/>
          </a:p>
          <a:p>
            <a:pPr lvl="0"/>
            <a:r>
              <a:rPr lang="uk-UA" dirty="0" smtClean="0"/>
              <a:t>1259-1263рр. – боротьба з литовцями</a:t>
            </a:r>
            <a:endParaRPr lang="ru-RU" dirty="0" smtClean="0"/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6" name="Picture 2" descr="http://i100rik.com.ua/wp-content/uploads/2014/05/Karta_Gal_Vol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349" b="218"/>
          <a:stretch/>
        </p:blipFill>
        <p:spPr bwMode="auto">
          <a:xfrm>
            <a:off x="4139952" y="1844824"/>
            <a:ext cx="4928831" cy="482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77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38538"/>
          </a:xfrm>
        </p:spPr>
        <p:txBody>
          <a:bodyPr>
            <a:normAutofit/>
          </a:bodyPr>
          <a:lstStyle/>
          <a:p>
            <a:pPr algn="ctr"/>
            <a:r>
              <a:rPr lang="uk-UA" sz="4000" dirty="0">
                <a:latin typeface="Monotype Corsiva" panose="03010101010201010101" pitchFamily="66" charset="0"/>
              </a:rPr>
              <a:t>Епіграф: </a:t>
            </a:r>
            <a:r>
              <a:rPr lang="uk-UA" sz="4000" dirty="0" smtClean="0">
                <a:latin typeface="Monotype Corsiva" panose="03010101010201010101" pitchFamily="66" charset="0"/>
              </a:rPr>
              <a:t/>
            </a:r>
            <a:br>
              <a:rPr lang="uk-UA" sz="4000" dirty="0" smtClean="0">
                <a:latin typeface="Monotype Corsiva" panose="03010101010201010101" pitchFamily="66" charset="0"/>
              </a:rPr>
            </a:br>
            <a:r>
              <a:rPr lang="uk-UA" sz="4000" dirty="0">
                <a:latin typeface="Monotype Corsiva" panose="03010101010201010101" pitchFamily="66" charset="0"/>
              </a:rPr>
              <a:t/>
            </a:r>
            <a:br>
              <a:rPr lang="uk-UA" sz="4000" dirty="0">
                <a:latin typeface="Monotype Corsiva" panose="03010101010201010101" pitchFamily="66" charset="0"/>
              </a:rPr>
            </a:br>
            <a:r>
              <a:rPr lang="uk-UA" sz="4000" dirty="0" smtClean="0">
                <a:latin typeface="Monotype Corsiva" panose="03010101010201010101" pitchFamily="66" charset="0"/>
              </a:rPr>
              <a:t>«</a:t>
            </a:r>
            <a:r>
              <a:rPr lang="uk-UA" sz="4000" dirty="0">
                <a:latin typeface="Monotype Corsiva" panose="03010101010201010101" pitchFamily="66" charset="0"/>
              </a:rPr>
              <a:t>Цього князя можна вважати другим після біблійського Соломона» </a:t>
            </a:r>
            <a:r>
              <a:rPr lang="uk-UA" sz="4000" dirty="0" smtClean="0">
                <a:latin typeface="Monotype Corsiva" panose="03010101010201010101" pitchFamily="66" charset="0"/>
              </a:rPr>
              <a:t/>
            </a:r>
            <a:br>
              <a:rPr lang="uk-UA" sz="4000" dirty="0" smtClean="0">
                <a:latin typeface="Monotype Corsiva" panose="03010101010201010101" pitchFamily="66" charset="0"/>
              </a:rPr>
            </a:br>
            <a:r>
              <a:rPr lang="uk-UA" sz="4000" dirty="0" smtClean="0">
                <a:latin typeface="Monotype Corsiva" panose="03010101010201010101" pitchFamily="66" charset="0"/>
              </a:rPr>
              <a:t/>
            </a:r>
            <a:br>
              <a:rPr lang="uk-UA" sz="4000" dirty="0" smtClean="0">
                <a:latin typeface="Monotype Corsiva" panose="03010101010201010101" pitchFamily="66" charset="0"/>
              </a:rPr>
            </a:br>
            <a:r>
              <a:rPr lang="uk-UA" sz="4000" dirty="0" smtClean="0">
                <a:latin typeface="Monotype Corsiva" panose="03010101010201010101" pitchFamily="66" charset="0"/>
              </a:rPr>
              <a:t>(</a:t>
            </a:r>
            <a:r>
              <a:rPr lang="uk-UA" sz="4000" dirty="0">
                <a:latin typeface="Monotype Corsiva" panose="03010101010201010101" pitchFamily="66" charset="0"/>
              </a:rPr>
              <a:t>І.Крип’якевич</a:t>
            </a:r>
            <a:r>
              <a:rPr lang="uk-UA" sz="4000" dirty="0" smtClean="0">
                <a:latin typeface="Monotype Corsiva" panose="03010101010201010101" pitchFamily="66" charset="0"/>
              </a:rPr>
              <a:t>)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74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3. </a:t>
            </a:r>
            <a:r>
              <a:rPr lang="uk-UA" dirty="0"/>
              <a:t>Зовнішня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4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uk-UA" dirty="0"/>
              <a:t>Укладення мирних договорів</a:t>
            </a:r>
            <a:endParaRPr lang="ru-RU" dirty="0"/>
          </a:p>
          <a:p>
            <a:pPr lvl="0"/>
            <a:endParaRPr lang="uk-UA" dirty="0" smtClean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560" y="2636912"/>
            <a:ext cx="7488832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1245р. – </a:t>
            </a:r>
            <a:r>
              <a:rPr lang="uk-UA" dirty="0" smtClean="0"/>
              <a:t>поїздка </a:t>
            </a:r>
            <a:r>
              <a:rPr lang="uk-UA" dirty="0"/>
              <a:t>до Золотої Орди (за ярликом</a:t>
            </a:r>
            <a:r>
              <a:rPr lang="uk-UA" dirty="0" smtClean="0"/>
              <a:t>) в ставку хана Батия</a:t>
            </a:r>
          </a:p>
          <a:p>
            <a:endParaRPr lang="ru-RU" dirty="0"/>
          </a:p>
        </p:txBody>
      </p:sp>
      <p:pic>
        <p:nvPicPr>
          <p:cNvPr id="10242" name="Picture 2" descr="http://2.bp.blogspot.com/-NNE3vntUH9Y/VQB_AcKvFiI/AAAAAAAACZA/BT9hfsiGbAI/s1600/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01008"/>
            <a:ext cx="4267200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11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3. </a:t>
            </a:r>
            <a:r>
              <a:rPr lang="uk-UA" dirty="0"/>
              <a:t>Зовнішня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4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uk-UA" dirty="0"/>
              <a:t>Зміцнення міжнародного авторитету</a:t>
            </a:r>
          </a:p>
          <a:p>
            <a:pPr lvl="0"/>
            <a:endParaRPr lang="ru-RU" dirty="0"/>
          </a:p>
          <a:p>
            <a:pPr lvl="0"/>
            <a:endParaRPr lang="uk-UA" dirty="0" smtClean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560" y="2636912"/>
            <a:ext cx="8064896" cy="720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1253р. – прийняття корони від Папи Римського Інокентія </a:t>
            </a:r>
            <a:r>
              <a:rPr lang="en-US" dirty="0" smtClean="0"/>
              <a:t>IV</a:t>
            </a:r>
            <a:endParaRPr lang="uk-UA" dirty="0" smtClean="0"/>
          </a:p>
          <a:p>
            <a:endParaRPr lang="ru-RU" dirty="0"/>
          </a:p>
        </p:txBody>
      </p:sp>
      <p:pic>
        <p:nvPicPr>
          <p:cNvPr id="11266" name="Picture 2" descr="http://s.fraza.ua/images/Korona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7099"/>
            <a:ext cx="5093522" cy="3457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kolomyya.org/images/2009/001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997099"/>
            <a:ext cx="2160240" cy="342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82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3. </a:t>
            </a:r>
            <a:r>
              <a:rPr lang="uk-UA" dirty="0"/>
              <a:t>Зовнішня політика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Данила Галицького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4"/>
          </a:xfrm>
        </p:spPr>
        <p:txBody>
          <a:bodyPr/>
          <a:lstStyle/>
          <a:p>
            <a:pPr lvl="0">
              <a:lnSpc>
                <a:spcPct val="200000"/>
              </a:lnSpc>
            </a:pPr>
            <a:r>
              <a:rPr lang="uk-UA" dirty="0"/>
              <a:t>Зміцнення міжнародного авторитету</a:t>
            </a:r>
          </a:p>
          <a:p>
            <a:pPr lvl="0"/>
            <a:endParaRPr lang="ru-RU" dirty="0"/>
          </a:p>
          <a:p>
            <a:pPr lvl="0"/>
            <a:endParaRPr lang="uk-UA" dirty="0" smtClean="0"/>
          </a:p>
          <a:p>
            <a:pPr marL="457200" indent="-457200">
              <a:buFont typeface="+mj-lt"/>
              <a:buAutoNum type="arabicPeriod"/>
            </a:pPr>
            <a:endParaRPr lang="uk-UA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1560" y="2492896"/>
            <a:ext cx="8208912" cy="40324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Дипломатичні </a:t>
            </a:r>
            <a:r>
              <a:rPr lang="uk-UA" dirty="0"/>
              <a:t>шлюби </a:t>
            </a:r>
            <a:r>
              <a:rPr lang="uk-UA" dirty="0" smtClean="0"/>
              <a:t>дітей </a:t>
            </a:r>
          </a:p>
          <a:p>
            <a:pPr lvl="2"/>
            <a:r>
              <a:rPr lang="uk-UA" dirty="0" smtClean="0"/>
              <a:t>Лев </a:t>
            </a:r>
            <a:r>
              <a:rPr lang="en-US" dirty="0"/>
              <a:t>I </a:t>
            </a:r>
            <a:r>
              <a:rPr lang="uk-UA" dirty="0" smtClean="0"/>
              <a:t>Данилович — князь </a:t>
            </a:r>
            <a:r>
              <a:rPr lang="uk-UA" dirty="0" err="1" smtClean="0"/>
              <a:t>Белзький</a:t>
            </a:r>
            <a:r>
              <a:rPr lang="uk-UA" dirty="0" smtClean="0"/>
              <a:t> (1245–1264), Галицький (1264–1301); переніс столицю до Львова</a:t>
            </a:r>
          </a:p>
          <a:p>
            <a:pPr lvl="2"/>
            <a:r>
              <a:rPr lang="uk-UA" dirty="0" smtClean="0"/>
              <a:t>Роман Данилович — </a:t>
            </a:r>
            <a:r>
              <a:rPr lang="uk-UA" dirty="0"/>
              <a:t>князь Луцький (1265–1289), Волинський (з 1289)</a:t>
            </a:r>
          </a:p>
          <a:p>
            <a:pPr lvl="2"/>
            <a:r>
              <a:rPr lang="uk-UA" dirty="0" err="1"/>
              <a:t>Шварно</a:t>
            </a:r>
            <a:r>
              <a:rPr lang="uk-UA" dirty="0"/>
              <a:t> Данилович —  Король Галицький і Великий князь Литовський, 1264–1267 (1268–1269)).</a:t>
            </a:r>
          </a:p>
          <a:p>
            <a:pPr lvl="2"/>
            <a:r>
              <a:rPr lang="uk-UA" dirty="0"/>
              <a:t>Переяслава Данилівна — одружена з князем </a:t>
            </a:r>
            <a:r>
              <a:rPr lang="uk-UA" dirty="0" err="1"/>
              <a:t>Мазовії</a:t>
            </a:r>
            <a:r>
              <a:rPr lang="uk-UA" dirty="0"/>
              <a:t> </a:t>
            </a:r>
            <a:r>
              <a:rPr lang="uk-UA" dirty="0" err="1"/>
              <a:t>Земовитом</a:t>
            </a:r>
            <a:r>
              <a:rPr lang="uk-UA" dirty="0"/>
              <a:t> </a:t>
            </a:r>
            <a:r>
              <a:rPr lang="en-US" dirty="0"/>
              <a:t>I</a:t>
            </a:r>
          </a:p>
          <a:p>
            <a:pPr lvl="2"/>
            <a:r>
              <a:rPr lang="uk-UA" dirty="0" err="1"/>
              <a:t>Устинія</a:t>
            </a:r>
            <a:r>
              <a:rPr lang="uk-UA" dirty="0"/>
              <a:t> Данилівна — одружена з князем Андрієм Ярославичем з 1250 (1251).</a:t>
            </a:r>
          </a:p>
          <a:p>
            <a:pPr lvl="2"/>
            <a:r>
              <a:rPr lang="uk-UA" dirty="0"/>
              <a:t>Софія Данилівна — одружена з Генріхом </a:t>
            </a:r>
            <a:r>
              <a:rPr lang="en-US" dirty="0"/>
              <a:t>V, </a:t>
            </a:r>
            <a:r>
              <a:rPr lang="uk-UA" dirty="0"/>
              <a:t>графом </a:t>
            </a:r>
            <a:r>
              <a:rPr lang="uk-UA" dirty="0" err="1" smtClean="0"/>
              <a:t>Шварцбург-Бланкенбургським</a:t>
            </a:r>
            <a:r>
              <a:rPr lang="uk-UA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96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altLang="ru-RU" dirty="0" smtClean="0"/>
          </a:p>
        </p:txBody>
      </p:sp>
      <p:sp>
        <p:nvSpPr>
          <p:cNvPr id="22531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altLang="ru-RU" smtClean="0"/>
          </a:p>
        </p:txBody>
      </p:sp>
      <p:pic>
        <p:nvPicPr>
          <p:cNvPr id="2052" name="Picture 4" descr="C:\Documents and Settings\User\Рабочий стол\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414338" y="785813"/>
            <a:ext cx="85105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Monotype Corsiva" pitchFamily="66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Monotype Corsiva" pitchFamily="66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Monotype Corsiva" pitchFamily="66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uk-UA" alt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Вадим\Desktop\413022193_tonne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9088" y="3231390"/>
            <a:ext cx="2409899" cy="32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7" name="Прямоугольник 6"/>
          <p:cNvSpPr/>
          <p:nvPr/>
        </p:nvSpPr>
        <p:spPr>
          <a:xfrm>
            <a:off x="414338" y="166688"/>
            <a:ext cx="7993062" cy="6499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sz="2000" b="1" dirty="0"/>
          </a:p>
          <a:p>
            <a:pPr algn="ctr">
              <a:defRPr/>
            </a:pPr>
            <a:endParaRPr lang="uk-UA" sz="3200" dirty="0"/>
          </a:p>
          <a:p>
            <a:pPr algn="ctr">
              <a:defRPr/>
            </a:pPr>
            <a:r>
              <a:rPr lang="uk-UA" sz="3200" b="1" dirty="0">
                <a:solidFill>
                  <a:srgbClr val="0070C0"/>
                </a:solidFill>
              </a:rPr>
              <a:t>Князь Данило Галицький відігравав велику роль в історії України. Діючи в надзвичайних обставинах, перший український король відстояв свою державу. Галицько-Волинське князівство (Руське королівство) за часів Данила Романовича стало спадкоємцем </a:t>
            </a:r>
            <a:r>
              <a:rPr lang="uk-UA" sz="3200" b="1" dirty="0" err="1">
                <a:solidFill>
                  <a:srgbClr val="0070C0"/>
                </a:solidFill>
              </a:rPr>
              <a:t>Києвської</a:t>
            </a:r>
            <a:r>
              <a:rPr lang="uk-UA" sz="3200" b="1" dirty="0">
                <a:solidFill>
                  <a:srgbClr val="0070C0"/>
                </a:solidFill>
              </a:rPr>
              <a:t> Русі, продовжувало її політичні традиції.  </a:t>
            </a:r>
          </a:p>
          <a:p>
            <a:pPr algn="ctr">
              <a:defRPr/>
            </a:pPr>
            <a:endParaRPr lang="uk-UA" sz="3200" b="1" dirty="0">
              <a:solidFill>
                <a:srgbClr val="0070C0"/>
              </a:solidFill>
            </a:endParaRPr>
          </a:p>
          <a:p>
            <a:pPr algn="ctr">
              <a:defRPr/>
            </a:pPr>
            <a:endParaRPr lang="uk-UA" sz="2000" b="1" dirty="0"/>
          </a:p>
          <a:p>
            <a:pPr algn="ctr">
              <a:defRPr/>
            </a:pPr>
            <a:endParaRPr lang="uk-UA" sz="2000" b="1" dirty="0"/>
          </a:p>
          <a:p>
            <a:pPr algn="ctr">
              <a:defRPr/>
            </a:pPr>
            <a:endParaRPr lang="uk-UA" sz="2000" b="1" dirty="0"/>
          </a:p>
          <a:p>
            <a:pPr algn="ctr">
              <a:defRPr/>
            </a:pPr>
            <a:endParaRPr lang="uk-UA" sz="2000" b="1" dirty="0"/>
          </a:p>
          <a:p>
            <a:pPr algn="ctr">
              <a:defRPr/>
            </a:pPr>
            <a:endParaRPr lang="uk-UA" sz="2000" b="1" dirty="0"/>
          </a:p>
          <a:p>
            <a:pPr algn="ctr">
              <a:defRPr/>
            </a:pPr>
            <a:endParaRPr lang="uk-UA" sz="2000" b="1" dirty="0"/>
          </a:p>
          <a:p>
            <a:pPr algn="ctr">
              <a:defRPr/>
            </a:pPr>
            <a:endParaRPr lang="uk-UA" sz="2000" b="1" dirty="0"/>
          </a:p>
          <a:p>
            <a:pPr algn="ctr">
              <a:defRPr/>
            </a:pPr>
            <a:endParaRPr lang="uk-UA" sz="2000" b="1" dirty="0"/>
          </a:p>
          <a:p>
            <a:pPr algn="ctr">
              <a:defRPr/>
            </a:pPr>
            <a:endParaRPr lang="uk-UA" sz="2000" b="1" dirty="0"/>
          </a:p>
          <a:p>
            <a:pPr algn="ctr">
              <a:defRPr/>
            </a:pPr>
            <a:endParaRPr lang="uk-UA" sz="2000" b="1" dirty="0"/>
          </a:p>
          <a:p>
            <a:pPr algn="ctr">
              <a:defRPr/>
            </a:pP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39081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926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Підсумки уроку</a:t>
            </a: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1626607" y="1645459"/>
            <a:ext cx="2080567" cy="474527"/>
            <a:chOff x="1573167" y="726"/>
            <a:chExt cx="2080567" cy="654057"/>
          </a:xfrm>
          <a:scene3d>
            <a:camera prst="orthographicFront"/>
            <a:lightRig rig="threePt" dir="t"/>
          </a:scene3d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1573167" y="726"/>
              <a:ext cx="2080567" cy="654057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5" name="Скругленный прямоугольник 4"/>
            <p:cNvSpPr/>
            <p:nvPr/>
          </p:nvSpPr>
          <p:spPr>
            <a:xfrm>
              <a:off x="1592324" y="19883"/>
              <a:ext cx="2042253" cy="61574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0485" tIns="46990" rIns="70485" bIns="46990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700" kern="1200" dirty="0" smtClean="0"/>
                <a:t>+</a:t>
              </a:r>
              <a:endParaRPr lang="ru-RU" sz="3700" kern="1200" dirty="0"/>
            </a:p>
          </p:txBody>
        </p:sp>
      </p:grpSp>
      <p:sp>
        <p:nvSpPr>
          <p:cNvPr id="9" name="Прямая соединительная линия 5"/>
          <p:cNvSpPr/>
          <p:nvPr/>
        </p:nvSpPr>
        <p:spPr>
          <a:xfrm>
            <a:off x="1834664" y="2299517"/>
            <a:ext cx="208056" cy="69807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962184"/>
                </a:lnTo>
                <a:lnTo>
                  <a:pt x="208056" y="962184"/>
                </a:lnTo>
              </a:path>
            </a:pathLst>
          </a:custGeom>
          <a:noFill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Группа 9"/>
          <p:cNvGrpSpPr/>
          <p:nvPr/>
        </p:nvGrpSpPr>
        <p:grpSpPr>
          <a:xfrm>
            <a:off x="2042721" y="2559588"/>
            <a:ext cx="2733067" cy="1301459"/>
            <a:chOff x="1989281" y="914855"/>
            <a:chExt cx="2733067" cy="1404227"/>
          </a:xfrm>
          <a:scene3d>
            <a:camera prst="orthographicFront"/>
            <a:lightRig rig="threePt" dir="t"/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1989281" y="914855"/>
              <a:ext cx="2733067" cy="1404227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60000"/>
                <a:lumOff val="40000"/>
                <a:alpha val="90000"/>
              </a:schemeClr>
            </a:solidFill>
            <a:sp3d>
              <a:bevelT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7"/>
            <p:cNvSpPr/>
            <p:nvPr/>
          </p:nvSpPr>
          <p:spPr>
            <a:xfrm>
              <a:off x="2030409" y="955983"/>
              <a:ext cx="2650811" cy="132197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815" tIns="29210" rIns="43815" bIns="2921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i="0" u="none" kern="1200" dirty="0" smtClean="0"/>
                <a:t>Відновлення і зміцнення Галицько-Волинської держави (Руського королівства) </a:t>
              </a:r>
              <a:endParaRPr lang="ru-RU" sz="2000" kern="1200" dirty="0"/>
            </a:p>
          </p:txBody>
        </p:sp>
      </p:grpSp>
      <p:sp>
        <p:nvSpPr>
          <p:cNvPr id="11" name="Прямая соединительная линия 8"/>
          <p:cNvSpPr/>
          <p:nvPr/>
        </p:nvSpPr>
        <p:spPr>
          <a:xfrm>
            <a:off x="1834664" y="2299517"/>
            <a:ext cx="208056" cy="175479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418696"/>
                </a:lnTo>
                <a:lnTo>
                  <a:pt x="208056" y="2418696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Группа 11"/>
          <p:cNvGrpSpPr/>
          <p:nvPr/>
        </p:nvGrpSpPr>
        <p:grpSpPr>
          <a:xfrm>
            <a:off x="2042721" y="4223886"/>
            <a:ext cx="2802142" cy="717282"/>
            <a:chOff x="1989281" y="2579153"/>
            <a:chExt cx="2802142" cy="988654"/>
          </a:xfrm>
          <a:scene3d>
            <a:camera prst="orthographicFront"/>
            <a:lightRig rig="threePt" dir="t"/>
          </a:scene3d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1989281" y="2579153"/>
              <a:ext cx="2802142" cy="988654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60000"/>
                <a:lumOff val="40000"/>
                <a:alpha val="90000"/>
              </a:schemeClr>
            </a:solidFill>
            <a:sp3d>
              <a:bevelT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10"/>
            <p:cNvSpPr/>
            <p:nvPr/>
          </p:nvSpPr>
          <p:spPr>
            <a:xfrm>
              <a:off x="2018238" y="2608110"/>
              <a:ext cx="2744228" cy="93074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815" tIns="29210" rIns="43815" bIns="2921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300" b="1" i="0" u="none" kern="1200" dirty="0" smtClean="0"/>
                <a:t>Розширення її кордонів</a:t>
              </a:r>
              <a:endParaRPr lang="ru-RU" sz="23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879816" y="1645459"/>
            <a:ext cx="2080567" cy="450775"/>
            <a:chOff x="4826376" y="726"/>
            <a:chExt cx="2080567" cy="621319"/>
          </a:xfrm>
          <a:scene3d>
            <a:camera prst="orthographicFront"/>
            <a:lightRig rig="threePt" dir="t"/>
          </a:scene3d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826376" y="726"/>
              <a:ext cx="2080567" cy="621319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9" name="Скругленный прямоугольник 12"/>
            <p:cNvSpPr/>
            <p:nvPr/>
          </p:nvSpPr>
          <p:spPr>
            <a:xfrm>
              <a:off x="4844574" y="18924"/>
              <a:ext cx="2044171" cy="58492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0485" tIns="46990" rIns="70485" bIns="46990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700" b="1" kern="1200" dirty="0" smtClean="0"/>
                <a:t>-</a:t>
              </a:r>
              <a:endParaRPr lang="ru-RU" sz="3700" b="1" kern="1200" dirty="0"/>
            </a:p>
          </p:txBody>
        </p:sp>
      </p:grpSp>
      <p:sp>
        <p:nvSpPr>
          <p:cNvPr id="14" name="Прямая соединительная линия 13"/>
          <p:cNvSpPr/>
          <p:nvPr/>
        </p:nvSpPr>
        <p:spPr>
          <a:xfrm>
            <a:off x="5087873" y="2266779"/>
            <a:ext cx="208056" cy="56605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780212"/>
                </a:lnTo>
                <a:lnTo>
                  <a:pt x="208056" y="780212"/>
                </a:lnTo>
              </a:path>
            </a:pathLst>
          </a:custGeom>
          <a:noFill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5" name="Группа 14"/>
          <p:cNvGrpSpPr/>
          <p:nvPr/>
        </p:nvGrpSpPr>
        <p:grpSpPr>
          <a:xfrm>
            <a:off x="5295930" y="2526850"/>
            <a:ext cx="2221463" cy="974157"/>
            <a:chOff x="5242490" y="882117"/>
            <a:chExt cx="2221463" cy="1040283"/>
          </a:xfrm>
          <a:scene3d>
            <a:camera prst="orthographicFront"/>
            <a:lightRig rig="threePt" dir="t"/>
          </a:scene3d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5242490" y="882117"/>
              <a:ext cx="2221463" cy="1040283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60000"/>
                <a:lumOff val="40000"/>
                <a:alpha val="90000"/>
              </a:schemeClr>
            </a:solidFill>
            <a:sp3d>
              <a:bevelT prst="angle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кругленный прямоугольник 15"/>
            <p:cNvSpPr/>
            <p:nvPr/>
          </p:nvSpPr>
          <p:spPr>
            <a:xfrm>
              <a:off x="5272959" y="912586"/>
              <a:ext cx="2160525" cy="97934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815" tIns="29210" rIns="43815" bIns="2921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b="1" i="0" u="none" kern="1200" dirty="0" smtClean="0"/>
                <a:t>Не зміг позбутися залежності від Золотої Орди.</a:t>
              </a:r>
              <a:endParaRPr lang="ru-RU" sz="2000" kern="1200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27000" y="5445224"/>
            <a:ext cx="8778875" cy="1169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82563" algn="just">
              <a:buFont typeface="Arial" charset="0"/>
              <a:buNone/>
              <a:defRPr/>
            </a:pPr>
            <a:r>
              <a:rPr lang="uk-UA" sz="2000" b="1" dirty="0" smtClean="0"/>
              <a:t>	</a:t>
            </a:r>
            <a:endParaRPr lang="ru-RU" sz="2000" b="1" dirty="0"/>
          </a:p>
          <a:p>
            <a:pPr indent="182563" algn="just">
              <a:buFont typeface="Arial" charset="0"/>
              <a:buNone/>
              <a:defRPr/>
            </a:pPr>
            <a:endParaRPr lang="ru-RU" sz="2000" b="1" dirty="0"/>
          </a:p>
          <a:p>
            <a:pPr indent="182563" algn="just">
              <a:buFont typeface="Arial" charset="0"/>
              <a:buNone/>
              <a:defRPr/>
            </a:pPr>
            <a:endParaRPr lang="ru-RU" sz="2000" b="1" dirty="0"/>
          </a:p>
          <a:p>
            <a:pPr indent="182563" algn="just">
              <a:buFont typeface="Arial" charset="0"/>
              <a:buNone/>
              <a:defRPr/>
            </a:pPr>
            <a:endParaRPr lang="ru-RU" sz="2000" b="1" dirty="0"/>
          </a:p>
          <a:p>
            <a:pPr indent="182563" algn="just">
              <a:buFont typeface="Arial" charset="0"/>
              <a:buNone/>
              <a:defRPr/>
            </a:pPr>
            <a:endParaRPr lang="ru-RU" sz="2000" b="1" dirty="0"/>
          </a:p>
          <a:p>
            <a:pPr indent="182563" algn="just">
              <a:buFont typeface="Arial" charset="0"/>
              <a:buNone/>
              <a:defRPr/>
            </a:pPr>
            <a:endParaRPr lang="ru-RU" sz="2000" b="1" dirty="0"/>
          </a:p>
          <a:p>
            <a:pPr indent="182563" algn="just">
              <a:buFont typeface="Arial" charset="0"/>
              <a:buNone/>
              <a:defRPr/>
            </a:pPr>
            <a:r>
              <a:rPr lang="ru-RU" b="1" dirty="0"/>
              <a:t>Доля </a:t>
            </a:r>
            <a:r>
              <a:rPr lang="ru-RU" b="1" dirty="0" err="1"/>
              <a:t>цього</a:t>
            </a:r>
            <a:r>
              <a:rPr lang="ru-RU" b="1" dirty="0"/>
              <a:t> князя мала в </a:t>
            </a:r>
            <a:r>
              <a:rPr lang="ru-RU" b="1" dirty="0" err="1"/>
              <a:t>собі</a:t>
            </a:r>
            <a:r>
              <a:rPr lang="ru-RU" b="1" dirty="0"/>
              <a:t> </a:t>
            </a:r>
            <a:r>
              <a:rPr lang="ru-RU" b="1" dirty="0" err="1"/>
              <a:t>щось</a:t>
            </a:r>
            <a:r>
              <a:rPr lang="ru-RU" b="1" dirty="0"/>
              <a:t> </a:t>
            </a:r>
            <a:r>
              <a:rPr lang="ru-RU" b="1" dirty="0" err="1"/>
              <a:t>трагічного</a:t>
            </a:r>
            <a:r>
              <a:rPr lang="ru-RU" b="1" dirty="0"/>
              <a:t>. </a:t>
            </a:r>
            <a:r>
              <a:rPr lang="ru-RU" b="1" dirty="0" err="1"/>
              <a:t>Досяг</a:t>
            </a:r>
            <a:r>
              <a:rPr lang="ru-RU" b="1" dirty="0"/>
              <a:t> </a:t>
            </a:r>
            <a:r>
              <a:rPr lang="ru-RU" b="1" dirty="0" err="1"/>
              <a:t>він</a:t>
            </a:r>
            <a:r>
              <a:rPr lang="ru-RU" b="1" dirty="0"/>
              <a:t> </a:t>
            </a:r>
            <a:r>
              <a:rPr lang="ru-RU" b="1" dirty="0" err="1"/>
              <a:t>багато</a:t>
            </a:r>
            <a:r>
              <a:rPr lang="ru-RU" b="1" dirty="0"/>
              <a:t> такого, </a:t>
            </a:r>
            <a:r>
              <a:rPr lang="ru-RU" b="1" dirty="0" err="1"/>
              <a:t>чого</a:t>
            </a:r>
            <a:r>
              <a:rPr lang="ru-RU" b="1" dirty="0"/>
              <a:t> не </a:t>
            </a:r>
            <a:r>
              <a:rPr lang="ru-RU" b="1" dirty="0" err="1"/>
              <a:t>досяг</a:t>
            </a:r>
            <a:r>
              <a:rPr lang="ru-RU" b="1" dirty="0"/>
              <a:t> </a:t>
            </a:r>
            <a:r>
              <a:rPr lang="ru-RU" b="1" dirty="0" err="1"/>
              <a:t>ні</a:t>
            </a:r>
            <a:r>
              <a:rPr lang="ru-RU" b="1" dirty="0"/>
              <a:t> один з </a:t>
            </a:r>
            <a:r>
              <a:rPr lang="ru-RU" b="1" dirty="0" err="1"/>
              <a:t>українських</a:t>
            </a:r>
            <a:r>
              <a:rPr lang="ru-RU" b="1" dirty="0"/>
              <a:t> </a:t>
            </a:r>
            <a:r>
              <a:rPr lang="ru-RU" b="1" dirty="0" err="1"/>
              <a:t>князів</a:t>
            </a:r>
            <a:r>
              <a:rPr lang="ru-RU" b="1" dirty="0"/>
              <a:t>, та </a:t>
            </a:r>
            <a:r>
              <a:rPr lang="ru-RU" b="1" dirty="0" err="1"/>
              <a:t>ще</a:t>
            </a:r>
            <a:r>
              <a:rPr lang="ru-RU" b="1" dirty="0"/>
              <a:t> </a:t>
            </a:r>
            <a:r>
              <a:rPr lang="ru-RU" b="1" dirty="0" err="1"/>
              <a:t>серед</a:t>
            </a:r>
            <a:r>
              <a:rPr lang="ru-RU" b="1" dirty="0"/>
              <a:t> такого </a:t>
            </a:r>
            <a:r>
              <a:rPr lang="ru-RU" b="1" dirty="0" err="1"/>
              <a:t>напруження</a:t>
            </a:r>
            <a:r>
              <a:rPr lang="ru-RU" b="1" dirty="0"/>
              <a:t>, </a:t>
            </a:r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інший</a:t>
            </a:r>
            <a:r>
              <a:rPr lang="ru-RU" b="1" dirty="0"/>
              <a:t> не </a:t>
            </a:r>
            <a:r>
              <a:rPr lang="ru-RU" b="1" dirty="0" err="1"/>
              <a:t>переніс</a:t>
            </a:r>
            <a:r>
              <a:rPr lang="ru-RU" b="1" dirty="0"/>
              <a:t> </a:t>
            </a:r>
            <a:r>
              <a:rPr lang="ru-RU" b="1" dirty="0" err="1"/>
              <a:t>би</a:t>
            </a:r>
            <a:r>
              <a:rPr lang="ru-RU" b="1" dirty="0"/>
              <a:t>. </a:t>
            </a:r>
            <a:r>
              <a:rPr lang="ru-RU" b="1" dirty="0" err="1"/>
              <a:t>Майже</a:t>
            </a:r>
            <a:r>
              <a:rPr lang="ru-RU" b="1" dirty="0"/>
              <a:t> вся </a:t>
            </a:r>
            <a:r>
              <a:rPr lang="ru-RU" b="1" dirty="0" err="1"/>
              <a:t>Україна</a:t>
            </a:r>
            <a:r>
              <a:rPr lang="ru-RU" b="1" dirty="0"/>
              <a:t>, весь край заселений </a:t>
            </a:r>
            <a:r>
              <a:rPr lang="ru-RU" b="1" dirty="0" err="1"/>
              <a:t>українським</a:t>
            </a:r>
            <a:r>
              <a:rPr lang="ru-RU" b="1" dirty="0"/>
              <a:t> племенем, </a:t>
            </a:r>
            <a:r>
              <a:rPr lang="ru-RU" b="1" dirty="0" err="1"/>
              <a:t>опинився</a:t>
            </a:r>
            <a:r>
              <a:rPr lang="ru-RU" b="1" dirty="0"/>
              <a:t> </a:t>
            </a:r>
            <a:r>
              <a:rPr lang="ru-RU" b="1" dirty="0" err="1"/>
              <a:t>під</a:t>
            </a:r>
            <a:r>
              <a:rPr lang="ru-RU" b="1" dirty="0"/>
              <a:t> </a:t>
            </a:r>
            <a:r>
              <a:rPr lang="ru-RU" b="1" dirty="0" err="1"/>
              <a:t>його</a:t>
            </a:r>
            <a:r>
              <a:rPr lang="ru-RU" b="1" dirty="0"/>
              <a:t> </a:t>
            </a:r>
            <a:r>
              <a:rPr lang="ru-RU" b="1" dirty="0" err="1"/>
              <a:t>владою</a:t>
            </a:r>
            <a:r>
              <a:rPr lang="ru-RU" b="1" dirty="0"/>
              <a:t>. Але не </a:t>
            </a:r>
            <a:r>
              <a:rPr lang="ru-RU" b="1" dirty="0" err="1"/>
              <a:t>встигнувши</a:t>
            </a:r>
            <a:r>
              <a:rPr lang="ru-RU" b="1" dirty="0"/>
              <a:t> </a:t>
            </a:r>
            <a:r>
              <a:rPr lang="ru-RU" b="1" dirty="0" err="1"/>
              <a:t>визволитися</a:t>
            </a:r>
            <a:r>
              <a:rPr lang="ru-RU" b="1" dirty="0"/>
              <a:t> з </a:t>
            </a:r>
            <a:r>
              <a:rPr lang="ru-RU" b="1" dirty="0" err="1"/>
              <a:t>під</a:t>
            </a:r>
            <a:r>
              <a:rPr lang="ru-RU" b="1" dirty="0"/>
              <a:t> </a:t>
            </a:r>
            <a:r>
              <a:rPr lang="ru-RU" b="1" dirty="0" err="1"/>
              <a:t>татарського</a:t>
            </a:r>
            <a:r>
              <a:rPr lang="ru-RU" b="1" dirty="0"/>
              <a:t> ярма, Данило не </a:t>
            </a:r>
            <a:r>
              <a:rPr lang="ru-RU" b="1" dirty="0" err="1"/>
              <a:t>залишив</a:t>
            </a:r>
            <a:r>
              <a:rPr lang="ru-RU" b="1" dirty="0"/>
              <a:t> </a:t>
            </a:r>
            <a:r>
              <a:rPr lang="ru-RU" b="1" dirty="0" err="1"/>
              <a:t>запоруки</a:t>
            </a:r>
            <a:r>
              <a:rPr lang="ru-RU" b="1" dirty="0"/>
              <a:t> </a:t>
            </a:r>
            <a:r>
              <a:rPr lang="ru-RU" b="1" dirty="0" err="1"/>
              <a:t>самостійности</a:t>
            </a:r>
            <a:r>
              <a:rPr lang="ru-RU" b="1" dirty="0"/>
              <a:t> </a:t>
            </a:r>
            <a:r>
              <a:rPr lang="ru-RU" b="1" dirty="0" err="1"/>
              <a:t>своїй</a:t>
            </a:r>
            <a:r>
              <a:rPr lang="ru-RU" b="1" dirty="0"/>
              <a:t> </a:t>
            </a:r>
            <a:r>
              <a:rPr lang="ru-RU" b="1" dirty="0" err="1"/>
              <a:t>державі</a:t>
            </a:r>
            <a:r>
              <a:rPr lang="ru-RU" b="1" dirty="0"/>
              <a:t> на </a:t>
            </a:r>
            <a:r>
              <a:rPr lang="ru-RU" b="1" dirty="0" err="1"/>
              <a:t>майбутнє</a:t>
            </a:r>
            <a:r>
              <a:rPr lang="ru-RU" b="1" dirty="0"/>
              <a:t>.</a:t>
            </a:r>
          </a:p>
          <a:p>
            <a:pPr algn="r">
              <a:buFont typeface="Arial" charset="0"/>
              <a:buNone/>
              <a:defRPr/>
            </a:pPr>
            <a:r>
              <a:rPr lang="ru-RU" sz="2000" dirty="0" err="1"/>
              <a:t>Микола</a:t>
            </a:r>
            <a:r>
              <a:rPr lang="ru-RU" sz="2000" dirty="0"/>
              <a:t> Костомаров</a:t>
            </a:r>
          </a:p>
          <a:p>
            <a:pPr algn="r">
              <a:defRPr/>
            </a:pPr>
            <a:endParaRPr lang="ru-RU" sz="2000" dirty="0"/>
          </a:p>
          <a:p>
            <a:pPr algn="r">
              <a:defRPr/>
            </a:pPr>
            <a:endParaRPr lang="ru-RU" sz="2000" dirty="0"/>
          </a:p>
          <a:p>
            <a:pPr algn="r">
              <a:defRPr/>
            </a:pPr>
            <a:endParaRPr lang="uk-UA" sz="2000" dirty="0"/>
          </a:p>
          <a:p>
            <a:pPr algn="r">
              <a:defRPr/>
            </a:pPr>
            <a:endParaRPr lang="uk-UA" sz="2000" dirty="0"/>
          </a:p>
          <a:p>
            <a:pPr algn="r">
              <a:defRPr/>
            </a:pPr>
            <a:endParaRPr lang="ru-RU" sz="2000" dirty="0"/>
          </a:p>
          <a:p>
            <a:pPr algn="ctr">
              <a:defRPr/>
            </a:pP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3151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900" y="449263"/>
            <a:ext cx="2054225" cy="263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65113"/>
            <a:ext cx="2089150" cy="279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8" t="2" r="15166"/>
          <a:stretch>
            <a:fillRect/>
          </a:stretch>
        </p:blipFill>
        <p:spPr bwMode="auto">
          <a:xfrm>
            <a:off x="139700" y="255588"/>
            <a:ext cx="2090738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3" descr="750-ті роковини смерті короля Данила Галицьког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9" t="1338" r="25105"/>
          <a:stretch>
            <a:fillRect/>
          </a:stretch>
        </p:blipFill>
        <p:spPr bwMode="auto">
          <a:xfrm>
            <a:off x="2425700" y="449263"/>
            <a:ext cx="2073275" cy="263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6983413" y="3181350"/>
            <a:ext cx="2160587" cy="1830388"/>
          </a:xfrm>
          <a:prstGeom prst="rect">
            <a:avLst/>
          </a:prstGeom>
          <a:noFill/>
          <a:ln w="15875" cap="flat" cmpd="sng" algn="ctr">
            <a:noFill/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smtClean="0">
                <a:solidFill>
                  <a:srgbClr val="FFFF00"/>
                </a:solidFill>
              </a:rPr>
              <a:t>м. Терноп</a:t>
            </a:r>
            <a:r>
              <a:rPr lang="uk-UA" sz="1400" smtClean="0">
                <a:solidFill>
                  <a:srgbClr val="FFFF00"/>
                </a:solidFill>
              </a:rPr>
              <a:t>іль, </a:t>
            </a:r>
            <a:br>
              <a:rPr lang="uk-UA" sz="1400" smtClean="0">
                <a:solidFill>
                  <a:srgbClr val="FFFF00"/>
                </a:solidFill>
              </a:rPr>
            </a:br>
            <a:r>
              <a:rPr lang="ru-RU" sz="1400" smtClean="0">
                <a:solidFill>
                  <a:srgbClr val="FFFF00"/>
                </a:solidFill>
              </a:rPr>
              <a:t>Майдан Волі </a:t>
            </a:r>
            <a:br>
              <a:rPr lang="ru-RU" sz="1400" smtClean="0">
                <a:solidFill>
                  <a:srgbClr val="FFFF00"/>
                </a:solidFill>
              </a:rPr>
            </a:br>
            <a:r>
              <a:rPr lang="ru-RU" sz="1400" smtClean="0">
                <a:solidFill>
                  <a:srgbClr val="FFFF00"/>
                </a:solidFill>
              </a:rPr>
              <a:t> Встановлений у 2002 р. Автори — скульптори Борис і Богдан Руді, </a:t>
            </a:r>
            <a:br>
              <a:rPr lang="ru-RU" sz="1400" smtClean="0">
                <a:solidFill>
                  <a:srgbClr val="FFFF00"/>
                </a:solidFill>
              </a:rPr>
            </a:br>
            <a:r>
              <a:rPr lang="ru-RU" sz="1400" smtClean="0">
                <a:solidFill>
                  <a:srgbClr val="FFFF00"/>
                </a:solidFill>
              </a:rPr>
              <a:t>Олександр Міщук.</a:t>
            </a:r>
            <a:r>
              <a:rPr lang="en-US" sz="1400" smtClean="0">
                <a:solidFill>
                  <a:srgbClr val="FFFF00"/>
                </a:solidFill>
              </a:rPr>
              <a:t/>
            </a:r>
            <a:br>
              <a:rPr lang="en-US" sz="1400" smtClean="0">
                <a:solidFill>
                  <a:srgbClr val="FFFF00"/>
                </a:solidFill>
              </a:rPr>
            </a:br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4643438" y="3181351"/>
            <a:ext cx="2089150" cy="210661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uk-UA" sz="1400" b="1" dirty="0" err="1">
                <a:solidFill>
                  <a:srgbClr val="FFFF00"/>
                </a:solidFill>
              </a:rPr>
              <a:t>м.Львів</a:t>
            </a:r>
            <a:r>
              <a:rPr lang="uk-UA" sz="1400" b="1" dirty="0">
                <a:solidFill>
                  <a:srgbClr val="FFFF00"/>
                </a:solidFill>
              </a:rPr>
              <a:t>, </a:t>
            </a:r>
          </a:p>
          <a:p>
            <a:pPr algn="ctr">
              <a:defRPr/>
            </a:pPr>
            <a:r>
              <a:rPr lang="uk-UA" sz="1400" b="1" dirty="0">
                <a:solidFill>
                  <a:srgbClr val="FFFF00"/>
                </a:solidFill>
              </a:rPr>
              <a:t>Площа Галицька </a:t>
            </a:r>
          </a:p>
          <a:p>
            <a:pPr algn="ctr">
              <a:defRPr/>
            </a:pPr>
            <a:r>
              <a:rPr lang="ru-RU" sz="1400" b="1" dirty="0" err="1">
                <a:solidFill>
                  <a:srgbClr val="FFFF00"/>
                </a:solidFill>
              </a:rPr>
              <a:t>Відкритий</a:t>
            </a:r>
            <a:r>
              <a:rPr lang="ru-RU" sz="1400" b="1" dirty="0">
                <a:solidFill>
                  <a:srgbClr val="FFFF00"/>
                </a:solidFill>
              </a:rPr>
              <a:t> у 2001 р., </a:t>
            </a:r>
            <a:r>
              <a:rPr lang="ru-RU" sz="1400" b="1" dirty="0" err="1">
                <a:solidFill>
                  <a:srgbClr val="FFFF00"/>
                </a:solidFill>
              </a:rPr>
              <a:t>скульптори</a:t>
            </a:r>
            <a:r>
              <a:rPr lang="ru-RU" sz="1400" b="1" dirty="0">
                <a:solidFill>
                  <a:srgbClr val="FFFF00"/>
                </a:solidFill>
              </a:rPr>
              <a:t>: 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В. </a:t>
            </a:r>
            <a:r>
              <a:rPr lang="ru-RU" sz="1400" b="1" dirty="0" err="1">
                <a:solidFill>
                  <a:srgbClr val="FFFF00"/>
                </a:solidFill>
              </a:rPr>
              <a:t>Ярич</a:t>
            </a:r>
            <a:r>
              <a:rPr lang="ru-RU" sz="1400" b="1" dirty="0">
                <a:solidFill>
                  <a:srgbClr val="FFFF00"/>
                </a:solidFill>
              </a:rPr>
              <a:t> ,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Р. Романович, </a:t>
            </a:r>
            <a:r>
              <a:rPr lang="ru-RU" sz="1400" b="1" dirty="0" err="1">
                <a:solidFill>
                  <a:srgbClr val="FFFF00"/>
                </a:solidFill>
              </a:rPr>
              <a:t>архітектор</a:t>
            </a:r>
            <a:r>
              <a:rPr lang="ru-RU" sz="1400" b="1" dirty="0">
                <a:solidFill>
                  <a:srgbClr val="FFFF00"/>
                </a:solidFill>
              </a:rPr>
              <a:t> —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Я. </a:t>
            </a:r>
            <a:r>
              <a:rPr lang="ru-RU" sz="1400" b="1" dirty="0" err="1">
                <a:solidFill>
                  <a:srgbClr val="FFFF00"/>
                </a:solidFill>
              </a:rPr>
              <a:t>Чурилик</a:t>
            </a:r>
            <a:r>
              <a:rPr lang="ru-RU" sz="1400" b="1" dirty="0">
                <a:solidFill>
                  <a:srgbClr val="FFFF00"/>
                </a:solidFill>
              </a:rPr>
              <a:t>.</a:t>
            </a:r>
          </a:p>
          <a:p>
            <a:pPr algn="ctr">
              <a:defRPr/>
            </a:pPr>
            <a:endParaRPr lang="ru-RU" sz="1400" b="1" dirty="0">
              <a:solidFill>
                <a:srgbClr val="FFFF00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39700" y="3181350"/>
            <a:ext cx="2090738" cy="210661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b">
            <a:normAutofit fontScale="92500" lnSpcReduction="10000"/>
          </a:bodyPr>
          <a:lstStyle/>
          <a:p>
            <a:pPr algn="ctr">
              <a:lnSpc>
                <a:spcPct val="90000"/>
              </a:lnSpc>
              <a:defRPr/>
            </a:pPr>
            <a:endParaRPr lang="ru-RU" sz="1400" b="1" dirty="0">
              <a:solidFill>
                <a:srgbClr val="FFFF00"/>
              </a:solidFill>
            </a:endParaRPr>
          </a:p>
          <a:p>
            <a:pPr algn="ctr">
              <a:lnSpc>
                <a:spcPct val="120000"/>
              </a:lnSpc>
              <a:defRPr/>
            </a:pPr>
            <a:endParaRPr lang="ru-RU" sz="1400" b="1" dirty="0">
              <a:solidFill>
                <a:srgbClr val="FFFF00"/>
              </a:solidFill>
            </a:endParaRPr>
          </a:p>
          <a:p>
            <a:pPr algn="ctr">
              <a:lnSpc>
                <a:spcPct val="120000"/>
              </a:lnSpc>
              <a:defRPr/>
            </a:pPr>
            <a:r>
              <a:rPr lang="ru-RU" sz="1400" b="1" dirty="0" err="1">
                <a:solidFill>
                  <a:srgbClr val="FFFF00"/>
                </a:solidFill>
              </a:rPr>
              <a:t>Івано-Франківська</a:t>
            </a:r>
            <a:r>
              <a:rPr lang="ru-RU" sz="1400" b="1" dirty="0">
                <a:solidFill>
                  <a:srgbClr val="FFFF00"/>
                </a:solidFill>
              </a:rPr>
              <a:t> область , 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1400" b="1" dirty="0">
                <a:solidFill>
                  <a:srgbClr val="FFFF00"/>
                </a:solidFill>
              </a:rPr>
              <a:t>м. Галич,  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1400" b="1" dirty="0">
                <a:solidFill>
                  <a:srgbClr val="FFFF00"/>
                </a:solidFill>
              </a:rPr>
              <a:t>Майдан  </a:t>
            </a:r>
            <a:r>
              <a:rPr lang="ru-RU" sz="1400" b="1" dirty="0" err="1">
                <a:solidFill>
                  <a:srgbClr val="FFFF00"/>
                </a:solidFill>
              </a:rPr>
              <a:t>Різдва</a:t>
            </a:r>
            <a:endParaRPr lang="ru-RU" sz="1400" b="1" dirty="0">
              <a:solidFill>
                <a:srgbClr val="FFFF00"/>
              </a:solidFill>
            </a:endParaRPr>
          </a:p>
          <a:p>
            <a:pPr algn="ctr">
              <a:lnSpc>
                <a:spcPct val="120000"/>
              </a:lnSpc>
              <a:defRPr/>
            </a:pPr>
            <a:r>
              <a:rPr lang="ru-RU" sz="1400" b="1" dirty="0" err="1">
                <a:solidFill>
                  <a:srgbClr val="FFFF00"/>
                </a:solidFill>
              </a:rPr>
              <a:t>Встановлений</a:t>
            </a:r>
            <a:r>
              <a:rPr lang="ru-RU" sz="1400" b="1" dirty="0">
                <a:solidFill>
                  <a:srgbClr val="FFFF00"/>
                </a:solidFill>
              </a:rPr>
              <a:t>  у 1998 р.</a:t>
            </a:r>
            <a:endParaRPr lang="uk-UA" sz="1400" b="1" dirty="0">
              <a:solidFill>
                <a:srgbClr val="FFFF00"/>
              </a:solidFill>
            </a:endParaRPr>
          </a:p>
          <a:p>
            <a:pPr algn="ctr">
              <a:lnSpc>
                <a:spcPct val="120000"/>
              </a:lnSpc>
              <a:defRPr/>
            </a:pPr>
            <a:r>
              <a:rPr lang="ru-RU" sz="1400" b="1" dirty="0">
                <a:solidFill>
                  <a:srgbClr val="FFFF00"/>
                </a:solidFill>
              </a:rPr>
              <a:t>Скульптор О. </a:t>
            </a:r>
            <a:r>
              <a:rPr lang="ru-RU" sz="1400" b="1" dirty="0" err="1">
                <a:solidFill>
                  <a:srgbClr val="FFFF00"/>
                </a:solidFill>
              </a:rPr>
              <a:t>Пилєв</a:t>
            </a:r>
            <a:r>
              <a:rPr lang="ru-RU" sz="1400" b="1" dirty="0">
                <a:solidFill>
                  <a:srgbClr val="FFFF00"/>
                </a:solidFill>
              </a:rPr>
              <a:t> , </a:t>
            </a:r>
            <a:r>
              <a:rPr lang="ru-RU" sz="1400" b="1" dirty="0" err="1">
                <a:solidFill>
                  <a:srgbClr val="FFFF00"/>
                </a:solidFill>
              </a:rPr>
              <a:t>архітектор</a:t>
            </a:r>
            <a:r>
              <a:rPr lang="ru-RU" sz="1400" b="1" dirty="0">
                <a:solidFill>
                  <a:srgbClr val="FFFF00"/>
                </a:solidFill>
              </a:rPr>
              <a:t> О. </a:t>
            </a:r>
            <a:r>
              <a:rPr lang="ru-RU" sz="1400" b="1" dirty="0" err="1">
                <a:solidFill>
                  <a:srgbClr val="FFFF00"/>
                </a:solidFill>
              </a:rPr>
              <a:t>Чамара</a:t>
            </a:r>
            <a:r>
              <a:rPr lang="ru-RU" sz="1400" b="1" dirty="0">
                <a:solidFill>
                  <a:srgbClr val="FFFF00"/>
                </a:solidFill>
              </a:rPr>
              <a:t>.</a:t>
            </a:r>
          </a:p>
          <a:p>
            <a:pPr algn="ctr">
              <a:lnSpc>
                <a:spcPct val="120000"/>
              </a:lnSpc>
              <a:defRPr/>
            </a:pPr>
            <a:endParaRPr lang="uk-UA" sz="1400" b="1" dirty="0">
              <a:solidFill>
                <a:srgbClr val="FFFF00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ru-RU" sz="1400" b="1" dirty="0">
              <a:solidFill>
                <a:srgbClr val="FFFF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81263" y="3181350"/>
            <a:ext cx="1962150" cy="2151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rgbClr val="FFFF00"/>
              </a:solidFill>
            </a:endParaRPr>
          </a:p>
          <a:p>
            <a:pPr algn="ctr">
              <a:defRPr/>
            </a:pPr>
            <a:endParaRPr lang="ru-RU" sz="1400" b="1" dirty="0">
              <a:solidFill>
                <a:srgbClr val="FFFF00"/>
              </a:solidFill>
            </a:endParaRPr>
          </a:p>
          <a:p>
            <a:pPr algn="ctr">
              <a:defRPr/>
            </a:pPr>
            <a:r>
              <a:rPr lang="ru-RU" sz="1400" b="1" dirty="0" err="1">
                <a:solidFill>
                  <a:srgbClr val="FFFF00"/>
                </a:solidFill>
              </a:rPr>
              <a:t>Волинська</a:t>
            </a:r>
            <a:r>
              <a:rPr lang="ru-RU" sz="1400" b="1" dirty="0">
                <a:solidFill>
                  <a:srgbClr val="FFFF00"/>
                </a:solidFill>
              </a:rPr>
              <a:t> область,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м. </a:t>
            </a:r>
            <a:r>
              <a:rPr lang="ru-RU" sz="1400" b="1" dirty="0" err="1">
                <a:solidFill>
                  <a:srgbClr val="FFFF00"/>
                </a:solidFill>
              </a:rPr>
              <a:t>Володимир-Волинський</a:t>
            </a:r>
            <a:endParaRPr lang="ru-RU" sz="1400" b="1" dirty="0">
              <a:solidFill>
                <a:srgbClr val="FFFF00"/>
              </a:solidFill>
            </a:endParaRPr>
          </a:p>
          <a:p>
            <a:pPr algn="ctr">
              <a:defRPr/>
            </a:pPr>
            <a:r>
              <a:rPr lang="ru-RU" sz="1400" b="1" dirty="0" err="1">
                <a:solidFill>
                  <a:srgbClr val="FFFF00"/>
                </a:solidFill>
              </a:rPr>
              <a:t>Відкрийти</a:t>
            </a:r>
            <a:r>
              <a:rPr lang="ru-RU" sz="1400" b="1" dirty="0">
                <a:solidFill>
                  <a:srgbClr val="FFFF00"/>
                </a:solidFill>
              </a:rPr>
              <a:t> у 2001 р. Скульптор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Ф. М. </a:t>
            </a:r>
            <a:r>
              <a:rPr lang="ru-RU" sz="1400" b="1" dirty="0" err="1">
                <a:solidFill>
                  <a:srgbClr val="FFFF00"/>
                </a:solidFill>
              </a:rPr>
              <a:t>Бриж</a:t>
            </a:r>
            <a:r>
              <a:rPr lang="ru-RU" sz="1400" b="1" dirty="0">
                <a:solidFill>
                  <a:srgbClr val="FFFF00"/>
                </a:solidFill>
              </a:rPr>
              <a:t>, </a:t>
            </a:r>
            <a:r>
              <a:rPr lang="ru-RU" sz="1400" b="1" dirty="0" err="1">
                <a:solidFill>
                  <a:srgbClr val="FFFF00"/>
                </a:solidFill>
              </a:rPr>
              <a:t>архітектори</a:t>
            </a:r>
            <a:r>
              <a:rPr lang="ru-RU" sz="1400" b="1" dirty="0">
                <a:solidFill>
                  <a:srgbClr val="FFFF00"/>
                </a:solidFill>
              </a:rPr>
              <a:t>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К.В. </a:t>
            </a:r>
            <a:r>
              <a:rPr lang="ru-RU" sz="1400" b="1" dirty="0" err="1">
                <a:solidFill>
                  <a:srgbClr val="FFFF00"/>
                </a:solidFill>
              </a:rPr>
              <a:t>Присяжний</a:t>
            </a:r>
            <a:r>
              <a:rPr lang="ru-RU" sz="1400" b="1" dirty="0">
                <a:solidFill>
                  <a:srgbClr val="FFFF00"/>
                </a:solidFill>
              </a:rPr>
              <a:t>,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С.Р. Кравцов</a:t>
            </a:r>
          </a:p>
          <a:p>
            <a:pPr algn="ctr">
              <a:defRPr/>
            </a:pPr>
            <a:endParaRPr lang="ru-RU" sz="1400" b="1" dirty="0">
              <a:solidFill>
                <a:srgbClr val="FFFF00"/>
              </a:solidFill>
            </a:endParaRPr>
          </a:p>
          <a:p>
            <a:pPr algn="ctr">
              <a:defRPr/>
            </a:pPr>
            <a:r>
              <a:rPr lang="ru-RU" sz="1400" b="1" dirty="0">
                <a:solidFill>
                  <a:srgbClr val="FFFF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014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239713"/>
            <a:ext cx="1481137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Прямоугольник 6"/>
          <p:cNvSpPr>
            <a:spLocks noChangeArrowheads="1"/>
          </p:cNvSpPr>
          <p:nvPr/>
        </p:nvSpPr>
        <p:spPr bwMode="auto">
          <a:xfrm>
            <a:off x="842963" y="3225800"/>
            <a:ext cx="344100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Monotype Corsiva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onotype Corsiva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onotype Corsiva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onotype Corsiva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onotype Corsiva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itchFamily="66" charset="0"/>
              </a:defRPr>
            </a:lvl9pPr>
          </a:lstStyle>
          <a:p>
            <a:pPr algn="ctr"/>
            <a:r>
              <a:rPr lang="ru-RU" altLang="ru-RU" b="1" dirty="0" err="1">
                <a:latin typeface="+mn-lt"/>
              </a:rPr>
              <a:t>Пам'ятна</a:t>
            </a:r>
            <a:r>
              <a:rPr lang="ru-RU" altLang="ru-RU" b="1" dirty="0">
                <a:latin typeface="+mn-lt"/>
              </a:rPr>
              <a:t> монета </a:t>
            </a:r>
            <a:r>
              <a:rPr lang="ru-RU" altLang="ru-RU" b="1" dirty="0" err="1">
                <a:latin typeface="+mn-lt"/>
              </a:rPr>
              <a:t>номіналом</a:t>
            </a:r>
            <a:r>
              <a:rPr lang="ru-RU" altLang="ru-RU" b="1" dirty="0">
                <a:latin typeface="+mn-lt"/>
              </a:rPr>
              <a:t> 10 </a:t>
            </a:r>
            <a:r>
              <a:rPr lang="ru-RU" altLang="ru-RU" b="1" dirty="0" err="1">
                <a:latin typeface="+mn-lt"/>
              </a:rPr>
              <a:t>гривень</a:t>
            </a:r>
            <a:r>
              <a:rPr lang="ru-RU" altLang="ru-RU" b="1" dirty="0">
                <a:latin typeface="+mn-lt"/>
              </a:rPr>
              <a:t>, </a:t>
            </a:r>
            <a:r>
              <a:rPr lang="ru-RU" altLang="ru-RU" b="1" dirty="0" err="1">
                <a:latin typeface="+mn-lt"/>
              </a:rPr>
              <a:t>присвячена</a:t>
            </a:r>
            <a:r>
              <a:rPr lang="ru-RU" altLang="ru-RU" b="1" dirty="0">
                <a:latin typeface="+mn-lt"/>
              </a:rPr>
              <a:t> </a:t>
            </a:r>
            <a:r>
              <a:rPr lang="ru-RU" altLang="ru-RU" b="1" dirty="0" err="1">
                <a:latin typeface="+mn-lt"/>
              </a:rPr>
              <a:t>галицько-волинському</a:t>
            </a:r>
            <a:r>
              <a:rPr lang="ru-RU" altLang="ru-RU" b="1" dirty="0">
                <a:latin typeface="+mn-lt"/>
              </a:rPr>
              <a:t> князю і </a:t>
            </a:r>
            <a:r>
              <a:rPr lang="ru-RU" altLang="ru-RU" b="1" dirty="0" err="1">
                <a:latin typeface="+mn-lt"/>
              </a:rPr>
              <a:t>полководцю</a:t>
            </a:r>
            <a:r>
              <a:rPr lang="ru-RU" altLang="ru-RU" b="1" dirty="0">
                <a:latin typeface="+mn-lt"/>
              </a:rPr>
              <a:t> Данилу Романовичу (1201-1264) </a:t>
            </a:r>
            <a:r>
              <a:rPr lang="ru-RU" altLang="ru-RU" dirty="0" err="1">
                <a:latin typeface="+mn-lt"/>
              </a:rPr>
              <a:t>Знаходиться</a:t>
            </a:r>
            <a:r>
              <a:rPr lang="ru-RU" altLang="ru-RU" dirty="0">
                <a:latin typeface="+mn-lt"/>
              </a:rPr>
              <a:t> в </a:t>
            </a:r>
            <a:r>
              <a:rPr lang="ru-RU" altLang="ru-RU" dirty="0" err="1">
                <a:latin typeface="+mn-lt"/>
              </a:rPr>
              <a:t>обігу</a:t>
            </a:r>
            <a:r>
              <a:rPr lang="ru-RU" altLang="ru-RU" dirty="0">
                <a:latin typeface="+mn-lt"/>
              </a:rPr>
              <a:t> з </a:t>
            </a:r>
          </a:p>
          <a:p>
            <a:pPr algn="ctr"/>
            <a:r>
              <a:rPr lang="ru-RU" altLang="ru-RU" dirty="0">
                <a:latin typeface="+mn-lt"/>
              </a:rPr>
              <a:t>1 </a:t>
            </a:r>
            <a:r>
              <a:rPr lang="ru-RU" altLang="ru-RU" dirty="0" err="1">
                <a:latin typeface="+mn-lt"/>
              </a:rPr>
              <a:t>липня</a:t>
            </a:r>
            <a:r>
              <a:rPr lang="ru-RU" altLang="ru-RU" dirty="0">
                <a:latin typeface="+mn-lt"/>
              </a:rPr>
              <a:t> 1998 року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32413" y="3217863"/>
            <a:ext cx="3432175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Орден   Данила  </a:t>
            </a:r>
            <a:r>
              <a:rPr lang="ru-RU" b="1" dirty="0" err="1"/>
              <a:t>Галицького</a:t>
            </a:r>
            <a:r>
              <a:rPr lang="ru-RU" b="1" dirty="0"/>
              <a:t>  </a:t>
            </a:r>
            <a:r>
              <a:rPr lang="ru-RU" b="1" dirty="0" err="1"/>
              <a:t>встановлено</a:t>
            </a:r>
            <a:r>
              <a:rPr lang="ru-RU" b="1" dirty="0"/>
              <a:t>  для  </a:t>
            </a:r>
            <a:r>
              <a:rPr lang="ru-RU" b="1" dirty="0" err="1"/>
              <a:t>нагородження</a:t>
            </a:r>
            <a:r>
              <a:rPr lang="ru-RU" b="1" dirty="0"/>
              <a:t> </a:t>
            </a:r>
            <a:br>
              <a:rPr lang="ru-RU" b="1" dirty="0"/>
            </a:br>
            <a:r>
              <a:rPr lang="ru-RU" b="1" dirty="0" err="1"/>
              <a:t>військовослужбовців</a:t>
            </a:r>
            <a:r>
              <a:rPr lang="ru-RU" b="1" dirty="0"/>
              <a:t> </a:t>
            </a:r>
            <a:r>
              <a:rPr lang="en-US" b="1" dirty="0"/>
              <a:t> </a:t>
            </a:r>
            <a:r>
              <a:rPr lang="uk-UA" b="1" dirty="0"/>
              <a:t>З</a:t>
            </a:r>
            <a:r>
              <a:rPr lang="ru-RU" b="1" dirty="0" err="1"/>
              <a:t>бройних</a:t>
            </a:r>
            <a:r>
              <a:rPr lang="ru-RU" b="1" dirty="0"/>
              <a:t>  Сил  </a:t>
            </a:r>
            <a:r>
              <a:rPr lang="ru-RU" b="1" dirty="0" err="1"/>
              <a:t>України</a:t>
            </a:r>
            <a:r>
              <a:rPr lang="ru-RU" b="1" dirty="0"/>
              <a:t> .</a:t>
            </a:r>
          </a:p>
          <a:p>
            <a:pPr algn="ctr">
              <a:defRPr/>
            </a:pPr>
            <a:r>
              <a:rPr lang="ru-RU" dirty="0" err="1">
                <a:latin typeface="+mn-lt"/>
              </a:rPr>
              <a:t>Затверджено</a:t>
            </a:r>
            <a:r>
              <a:rPr lang="ru-RU" dirty="0">
                <a:latin typeface="+mn-lt"/>
              </a:rPr>
              <a:t> Указом Президента </a:t>
            </a:r>
            <a:r>
              <a:rPr lang="ru-RU" dirty="0" err="1">
                <a:latin typeface="+mn-lt"/>
              </a:rPr>
              <a:t>України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від</a:t>
            </a:r>
            <a:r>
              <a:rPr lang="ru-RU" dirty="0">
                <a:latin typeface="+mn-lt"/>
              </a:rPr>
              <a:t> 30 </a:t>
            </a:r>
            <a:r>
              <a:rPr lang="ru-RU" dirty="0" err="1">
                <a:latin typeface="+mn-lt"/>
              </a:rPr>
              <a:t>липня</a:t>
            </a:r>
            <a:r>
              <a:rPr lang="ru-RU" dirty="0">
                <a:latin typeface="+mn-lt"/>
              </a:rPr>
              <a:t> 2003 року </a:t>
            </a:r>
          </a:p>
          <a:p>
            <a:pPr algn="ctr">
              <a:defRPr/>
            </a:pPr>
            <a:r>
              <a:rPr lang="ru-RU" dirty="0">
                <a:latin typeface="+mn-lt"/>
              </a:rPr>
              <a:t>N 769/2003 </a:t>
            </a:r>
            <a:endParaRPr lang="ru-RU" b="1" dirty="0">
              <a:latin typeface="+mn-lt"/>
            </a:endParaRPr>
          </a:p>
        </p:txBody>
      </p:sp>
      <p:pic>
        <p:nvPicPr>
          <p:cNvPr id="4101" name="Picture 2" descr="C:\Documents and Settings\User\Рабочий стол\danylo_monet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38820"/>
            <a:ext cx="3816423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798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700088" y="973138"/>
            <a:ext cx="7626350" cy="4740275"/>
          </a:xfrm>
        </p:spPr>
        <p:txBody>
          <a:bodyPr/>
          <a:lstStyle/>
          <a:p>
            <a:pPr marL="0" indent="0" algn="ctr">
              <a:buFont typeface="Arial" charset="0"/>
              <a:buNone/>
              <a:defRPr/>
            </a:pPr>
            <a:r>
              <a:rPr lang="uk-UA" b="1" dirty="0" smtClean="0">
                <a:solidFill>
                  <a:srgbClr val="FFFF00"/>
                </a:solidFill>
              </a:rPr>
              <a:t>Домашнє завдання: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uk-UA" b="1" dirty="0" smtClean="0">
                <a:solidFill>
                  <a:srgbClr val="FFFF00"/>
                </a:solidFill>
              </a:rPr>
              <a:t>  </a:t>
            </a:r>
          </a:p>
          <a:p>
            <a:pPr>
              <a:defRPr/>
            </a:pPr>
            <a:r>
              <a:rPr lang="uk-UA" b="1" dirty="0" smtClean="0">
                <a:solidFill>
                  <a:srgbClr val="FFFF00"/>
                </a:solidFill>
              </a:rPr>
              <a:t>Повторити  </a:t>
            </a: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b="1" dirty="0" smtClean="0">
                <a:solidFill>
                  <a:srgbClr val="FFFF00"/>
                </a:solidFill>
              </a:rPr>
              <a:t>прочитати</a:t>
            </a: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§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b="1" dirty="0">
              <a:solidFill>
                <a:srgbClr val="FFFF00"/>
              </a:solidFill>
            </a:endParaRPr>
          </a:p>
          <a:p>
            <a:pPr>
              <a:defRPr/>
            </a:pPr>
            <a:r>
              <a:rPr lang="uk-UA" b="1" dirty="0" smtClean="0">
                <a:solidFill>
                  <a:srgbClr val="FFFF00"/>
                </a:solidFill>
              </a:rPr>
              <a:t>Скласти історичний портрет Данила Галицького.</a:t>
            </a:r>
          </a:p>
          <a:p>
            <a:pPr>
              <a:defRPr/>
            </a:pPr>
            <a:r>
              <a:rPr lang="uk-UA" b="1" dirty="0" smtClean="0">
                <a:solidFill>
                  <a:srgbClr val="FFFF00"/>
                </a:solidFill>
              </a:rPr>
              <a:t>Позначити на стрічці часу важливі дати з життя Данила Галицького.</a:t>
            </a:r>
            <a:endParaRPr lang="uk-UA" b="1" dirty="0">
              <a:solidFill>
                <a:srgbClr val="FFFF00"/>
              </a:solidFill>
            </a:endParaRPr>
          </a:p>
          <a:p>
            <a:pPr marL="0" indent="0" algn="ctr">
              <a:buFont typeface="Arial" charset="0"/>
              <a:buNone/>
              <a:defRPr/>
            </a:pPr>
            <a:endParaRPr lang="uk-UA" b="1" dirty="0"/>
          </a:p>
          <a:p>
            <a:pPr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9520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smtClean="0"/>
              <a:t>Проблемне завдання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420888"/>
            <a:ext cx="8229600" cy="32403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uk-UA" sz="4000" dirty="0"/>
              <a:t>Визначити роль і </a:t>
            </a:r>
            <a:r>
              <a:rPr lang="uk-UA" sz="4000" dirty="0" smtClean="0"/>
              <a:t>місце </a:t>
            </a:r>
          </a:p>
          <a:p>
            <a:pPr algn="ctr">
              <a:lnSpc>
                <a:spcPct val="200000"/>
              </a:lnSpc>
            </a:pPr>
            <a:r>
              <a:rPr lang="uk-UA" sz="4000" dirty="0" smtClean="0"/>
              <a:t>Данила </a:t>
            </a:r>
            <a:r>
              <a:rPr lang="uk-UA" sz="4000" dirty="0"/>
              <a:t>Галицького </a:t>
            </a:r>
          </a:p>
          <a:p>
            <a:pPr algn="ctr">
              <a:lnSpc>
                <a:spcPct val="200000"/>
              </a:lnSpc>
            </a:pPr>
            <a:r>
              <a:rPr lang="uk-UA" sz="4000" dirty="0" smtClean="0"/>
              <a:t>в </a:t>
            </a:r>
            <a:r>
              <a:rPr lang="uk-UA" sz="4000" dirty="0"/>
              <a:t>історії України</a:t>
            </a:r>
          </a:p>
        </p:txBody>
      </p:sp>
    </p:spTree>
    <p:extLst>
      <p:ext uri="{BB962C8B-B14F-4D97-AF65-F5344CB8AC3E}">
        <p14:creationId xmlns:p14="http://schemas.microsoft.com/office/powerpoint/2010/main" val="354894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1296144"/>
          </a:xfrm>
        </p:spPr>
        <p:txBody>
          <a:bodyPr>
            <a:normAutofit lnSpcReduction="10000"/>
          </a:bodyPr>
          <a:lstStyle/>
          <a:p>
            <a:pPr marL="1163638" indent="-1163638" algn="ctr">
              <a:buNone/>
            </a:pPr>
            <a:r>
              <a:rPr lang="uk-UA" dirty="0">
                <a:solidFill>
                  <a:srgbClr val="FFFF00"/>
                </a:solidFill>
              </a:rPr>
              <a:t>Поняття</a:t>
            </a:r>
            <a:r>
              <a:rPr lang="uk-UA" dirty="0"/>
              <a:t>: </a:t>
            </a:r>
            <a:endParaRPr lang="uk-UA" dirty="0" smtClean="0"/>
          </a:p>
          <a:p>
            <a:pPr marL="0" indent="0" algn="ctr">
              <a:buNone/>
            </a:pPr>
            <a:r>
              <a:rPr lang="uk-UA" dirty="0" smtClean="0"/>
              <a:t>вотчина</a:t>
            </a:r>
            <a:r>
              <a:rPr lang="uk-UA" dirty="0"/>
              <a:t>, ясир, дворянська шляхта, ярлик, </a:t>
            </a:r>
            <a:endParaRPr lang="uk-UA" dirty="0" smtClean="0"/>
          </a:p>
          <a:p>
            <a:pPr marL="0" indent="0" algn="ctr">
              <a:buNone/>
            </a:pPr>
            <a:r>
              <a:rPr lang="uk-UA" dirty="0" smtClean="0"/>
              <a:t>баскаки</a:t>
            </a:r>
            <a:r>
              <a:rPr lang="uk-UA" dirty="0"/>
              <a:t>, боярська опозиція.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84431" y="1772816"/>
            <a:ext cx="8229600" cy="33123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dirty="0" smtClean="0">
                <a:solidFill>
                  <a:srgbClr val="FFFF00"/>
                </a:solidFill>
              </a:rPr>
              <a:t>Дати</a:t>
            </a:r>
            <a:r>
              <a:rPr lang="uk-UA" dirty="0" smtClean="0"/>
              <a:t>:</a:t>
            </a:r>
          </a:p>
          <a:p>
            <a:r>
              <a:rPr lang="uk-UA" dirty="0" smtClean="0"/>
              <a:t>1205р</a:t>
            </a:r>
            <a:r>
              <a:rPr lang="uk-UA" dirty="0"/>
              <a:t>. – загибель Романа Мстиславича;</a:t>
            </a:r>
            <a:endParaRPr lang="ru-RU" dirty="0"/>
          </a:p>
          <a:p>
            <a:r>
              <a:rPr lang="uk-UA" dirty="0"/>
              <a:t>1223р. – битва на </a:t>
            </a:r>
            <a:r>
              <a:rPr lang="uk-UA" dirty="0" err="1"/>
              <a:t>р.Калка</a:t>
            </a:r>
            <a:r>
              <a:rPr lang="uk-UA" dirty="0"/>
              <a:t>;</a:t>
            </a:r>
            <a:endParaRPr lang="ru-RU" dirty="0"/>
          </a:p>
          <a:p>
            <a:r>
              <a:rPr lang="uk-UA" dirty="0"/>
              <a:t>1238р. – битва під </a:t>
            </a:r>
            <a:r>
              <a:rPr lang="uk-UA" dirty="0" err="1" smtClean="0"/>
              <a:t>м.Дорогочином</a:t>
            </a:r>
            <a:r>
              <a:rPr lang="uk-UA" dirty="0"/>
              <a:t>;</a:t>
            </a:r>
            <a:endParaRPr lang="ru-RU" dirty="0"/>
          </a:p>
          <a:p>
            <a:r>
              <a:rPr lang="uk-UA" dirty="0"/>
              <a:t>1240р. – захоплення </a:t>
            </a:r>
            <a:r>
              <a:rPr lang="uk-UA" dirty="0" err="1"/>
              <a:t>м.Києва</a:t>
            </a:r>
            <a:r>
              <a:rPr lang="uk-UA" dirty="0"/>
              <a:t> монголо-татарами;</a:t>
            </a:r>
            <a:endParaRPr lang="ru-RU" dirty="0"/>
          </a:p>
          <a:p>
            <a:r>
              <a:rPr lang="uk-UA" dirty="0"/>
              <a:t>1245р. – поїздка князя до Золотої Орди;</a:t>
            </a:r>
            <a:endParaRPr lang="ru-RU" dirty="0"/>
          </a:p>
          <a:p>
            <a:r>
              <a:rPr lang="uk-UA" dirty="0"/>
              <a:t>1254р. – коронація Данила Галицького;</a:t>
            </a:r>
            <a:endParaRPr lang="ru-RU" dirty="0"/>
          </a:p>
          <a:p>
            <a:r>
              <a:rPr lang="uk-UA" dirty="0"/>
              <a:t>1264р. – смерть короля Данила Галицького.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5085184"/>
            <a:ext cx="8229600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3638" indent="-1163638" algn="ctr">
              <a:buFont typeface="Arial" pitchFamily="34" charset="0"/>
              <a:buNone/>
            </a:pPr>
            <a:r>
              <a:rPr lang="uk-UA" dirty="0" smtClean="0">
                <a:solidFill>
                  <a:srgbClr val="FFFF00"/>
                </a:solidFill>
              </a:rPr>
              <a:t>Персоналії</a:t>
            </a:r>
            <a:r>
              <a:rPr lang="uk-UA" dirty="0" smtClean="0"/>
              <a:t>:</a:t>
            </a:r>
          </a:p>
          <a:p>
            <a:pPr marL="0" indent="0" algn="ctr">
              <a:buNone/>
            </a:pPr>
            <a:r>
              <a:rPr lang="uk-UA" dirty="0"/>
              <a:t>Роман Мстиславич, Данило Галицький, князь Василько</a:t>
            </a:r>
            <a:r>
              <a:rPr lang="uk-UA" dirty="0" smtClean="0"/>
              <a:t>,</a:t>
            </a:r>
          </a:p>
          <a:p>
            <a:pPr marL="0" indent="0" algn="ctr">
              <a:buNone/>
            </a:pPr>
            <a:r>
              <a:rPr lang="uk-UA" dirty="0" smtClean="0"/>
              <a:t>Батий</a:t>
            </a:r>
            <a:r>
              <a:rPr lang="uk-UA" dirty="0"/>
              <a:t>, </a:t>
            </a:r>
            <a:r>
              <a:rPr lang="uk-UA" dirty="0" err="1"/>
              <a:t>Бурундай</a:t>
            </a:r>
            <a:r>
              <a:rPr lang="uk-UA" dirty="0"/>
              <a:t>, </a:t>
            </a:r>
            <a:r>
              <a:rPr lang="uk-UA" dirty="0" err="1"/>
              <a:t>Куремса</a:t>
            </a:r>
            <a:r>
              <a:rPr lang="uk-UA" dirty="0"/>
              <a:t>. Папа Інокентій </a:t>
            </a:r>
            <a:r>
              <a:rPr lang="en-US" dirty="0"/>
              <a:t>IV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772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Розгадайте кросворд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8501602"/>
              </p:ext>
            </p:extLst>
          </p:nvPr>
        </p:nvGraphicFramePr>
        <p:xfrm>
          <a:off x="2051720" y="836712"/>
          <a:ext cx="5112575" cy="50405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467544" y="6021288"/>
            <a:ext cx="8229600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3638" indent="-1163638">
              <a:buFont typeface="Arial" pitchFamily="34" charset="0"/>
              <a:buNone/>
            </a:pPr>
            <a:r>
              <a:rPr lang="uk-UA" dirty="0" smtClean="0">
                <a:solidFill>
                  <a:srgbClr val="FFFF00"/>
                </a:solidFill>
              </a:rPr>
              <a:t>1. </a:t>
            </a:r>
            <a:r>
              <a:rPr lang="uk-UA" dirty="0" err="1" smtClean="0">
                <a:solidFill>
                  <a:srgbClr val="FFFF00"/>
                </a:solidFill>
              </a:rPr>
              <a:t>Ім</a:t>
            </a:r>
            <a:r>
              <a:rPr lang="en-US" dirty="0" smtClean="0">
                <a:solidFill>
                  <a:srgbClr val="FFFF00"/>
                </a:solidFill>
              </a:rPr>
              <a:t>’</a:t>
            </a:r>
            <a:r>
              <a:rPr lang="uk-UA" dirty="0" smtClean="0">
                <a:solidFill>
                  <a:srgbClr val="FFFF00"/>
                </a:solidFill>
              </a:rPr>
              <a:t>я угорського королевича, який став королем Галича.</a:t>
            </a: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234390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Розгадайте кросворд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2825210"/>
              </p:ext>
            </p:extLst>
          </p:nvPr>
        </p:nvGraphicFramePr>
        <p:xfrm>
          <a:off x="2051720" y="836712"/>
          <a:ext cx="5112575" cy="50405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7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467544" y="6021288"/>
            <a:ext cx="8229600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3638" indent="-1163638">
              <a:buFont typeface="Arial" pitchFamily="34" charset="0"/>
              <a:buNone/>
            </a:pPr>
            <a:r>
              <a:rPr lang="uk-UA" dirty="0" smtClean="0">
                <a:solidFill>
                  <a:srgbClr val="FFFF00"/>
                </a:solidFill>
              </a:rPr>
              <a:t>2. Як називали короля Данила?</a:t>
            </a: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51970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Розгадайте кросворд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1823521"/>
              </p:ext>
            </p:extLst>
          </p:nvPr>
        </p:nvGraphicFramePr>
        <p:xfrm>
          <a:off x="2051720" y="836712"/>
          <a:ext cx="5112575" cy="50405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7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Ц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467544" y="6021288"/>
            <a:ext cx="8229600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3638" indent="-1163638">
              <a:buFont typeface="Arial" pitchFamily="34" charset="0"/>
              <a:buNone/>
            </a:pPr>
            <a:r>
              <a:rPr lang="uk-UA" dirty="0" smtClean="0">
                <a:solidFill>
                  <a:srgbClr val="FFFF00"/>
                </a:solidFill>
              </a:rPr>
              <a:t>3. Куди рушив Батий у 1241 році?</a:t>
            </a: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236400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Розгадайте кросворд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5435726"/>
              </p:ext>
            </p:extLst>
          </p:nvPr>
        </p:nvGraphicFramePr>
        <p:xfrm>
          <a:off x="2051720" y="836712"/>
          <a:ext cx="5112575" cy="50405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  <a:gridCol w="393275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В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О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Г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А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Л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Н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7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Ц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Ь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К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Л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И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Й</a:t>
                      </a: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Н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400" b="1" dirty="0">
                        <a:solidFill>
                          <a:srgbClr val="FFFF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467544" y="6021288"/>
            <a:ext cx="8229600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3638" indent="-1163638">
              <a:buFont typeface="Arial" pitchFamily="34" charset="0"/>
              <a:buNone/>
            </a:pPr>
            <a:r>
              <a:rPr lang="uk-UA" dirty="0" smtClean="0">
                <a:solidFill>
                  <a:srgbClr val="FFFF00"/>
                </a:solidFill>
              </a:rPr>
              <a:t>4. Хто став волинським князем після смерті Романа Мстиславича?</a:t>
            </a: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7504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341</TotalTime>
  <Words>1168</Words>
  <Application>Microsoft Office PowerPoint</Application>
  <PresentationFormat>Экран (4:3)</PresentationFormat>
  <Paragraphs>1877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Паркет</vt:lpstr>
      <vt:lpstr>Данило Галицький – людина і державотворець </vt:lpstr>
      <vt:lpstr>План уроку</vt:lpstr>
      <vt:lpstr>Епіграф:   «Цього князя можна вважати другим після біблійського Соломона»   (І.Крип’якевич)</vt:lpstr>
      <vt:lpstr>Проблемне завдання</vt:lpstr>
      <vt:lpstr>Презентация PowerPoint</vt:lpstr>
      <vt:lpstr>Розгадайте кросворд</vt:lpstr>
      <vt:lpstr>Розгадайте кросворд</vt:lpstr>
      <vt:lpstr>Розгадайте кросворд</vt:lpstr>
      <vt:lpstr>Розгадайте кросворд</vt:lpstr>
      <vt:lpstr>Розгадайте кросворд</vt:lpstr>
      <vt:lpstr>Розгадайте кросворд</vt:lpstr>
      <vt:lpstr>Розгадайте кросворд</vt:lpstr>
      <vt:lpstr>Розгадайте кросворд</vt:lpstr>
      <vt:lpstr>Розгадайте кросворд</vt:lpstr>
      <vt:lpstr>Гра «Так чи ні»</vt:lpstr>
      <vt:lpstr>План уроку</vt:lpstr>
      <vt:lpstr>1. Боротьба Данила Галицького за відродження держави</vt:lpstr>
      <vt:lpstr>2. Внутрішня політика  Данила Галицького</vt:lpstr>
      <vt:lpstr>Презентация PowerPoint</vt:lpstr>
      <vt:lpstr>2. Внутрішня політика  Данила Галицького</vt:lpstr>
      <vt:lpstr>2. Внутрішня політика  Данила Галицького</vt:lpstr>
      <vt:lpstr>2. Внутрішня політика  Данила Галицького</vt:lpstr>
      <vt:lpstr>2. Внутрішня політика  Данила Галицького</vt:lpstr>
      <vt:lpstr>3. Зовнішня політика  Данила Галицького</vt:lpstr>
      <vt:lpstr>Боротьба з монголо-татарами</vt:lpstr>
      <vt:lpstr>3. Зовнішня політика  Данила Галицького</vt:lpstr>
      <vt:lpstr>3. Зовнішня політика  Данила Галицького</vt:lpstr>
      <vt:lpstr>3. Зовнішня політика  Данила Галицького</vt:lpstr>
      <vt:lpstr>3. Зовнішня політика  Данила Галицького</vt:lpstr>
      <vt:lpstr>3. Зовнішня політика  Данила Галицького</vt:lpstr>
      <vt:lpstr>3. Зовнішня політика  Данила Галицького</vt:lpstr>
      <vt:lpstr>3. Зовнішня політика  Данила Галицького</vt:lpstr>
      <vt:lpstr>Презентация PowerPoint</vt:lpstr>
      <vt:lpstr>Підсумки уроку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Данило Галицький – людина і державотворець</dc:title>
  <dc:creator>Andriy</dc:creator>
  <cp:lastModifiedBy>Andriy</cp:lastModifiedBy>
  <cp:revision>26</cp:revision>
  <dcterms:created xsi:type="dcterms:W3CDTF">2016-02-20T13:42:18Z</dcterms:created>
  <dcterms:modified xsi:type="dcterms:W3CDTF">2021-01-18T12:39:57Z</dcterms:modified>
</cp:coreProperties>
</file>