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72" r:id="rId5"/>
    <p:sldId id="279" r:id="rId6"/>
    <p:sldId id="260" r:id="rId7"/>
    <p:sldId id="259" r:id="rId8"/>
    <p:sldId id="263" r:id="rId9"/>
    <p:sldId id="266" r:id="rId10"/>
    <p:sldId id="264" r:id="rId11"/>
    <p:sldId id="265" r:id="rId12"/>
    <p:sldId id="268" r:id="rId13"/>
    <p:sldId id="267" r:id="rId14"/>
    <p:sldId id="275" r:id="rId15"/>
    <p:sldId id="258" r:id="rId16"/>
    <p:sldId id="271" r:id="rId17"/>
    <p:sldId id="281" r:id="rId18"/>
    <p:sldId id="270" r:id="rId19"/>
    <p:sldId id="273" r:id="rId20"/>
    <p:sldId id="283" r:id="rId21"/>
    <p:sldId id="269" r:id="rId22"/>
    <p:sldId id="274" r:id="rId23"/>
    <p:sldId id="276" r:id="rId24"/>
    <p:sldId id="282" r:id="rId25"/>
    <p:sldId id="278" r:id="rId26"/>
    <p:sldId id="277" r:id="rId27"/>
    <p:sldId id="284" r:id="rId28"/>
    <p:sldId id="280" r:id="rId29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join.naurok.ua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A4%D0%B0%D0%B9%D0%BB:Coin_of_Ukraine_Dan_gal_R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\Desktop\imag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87" y="811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В</a:t>
            </a:r>
            <a:r>
              <a:rPr lang="uk-UA" sz="7200" b="1" dirty="0" err="1" smtClean="0">
                <a:solidFill>
                  <a:srgbClr val="FFFF00"/>
                </a:solidFill>
                <a:latin typeface="Monotype Corsiva" panose="03010101010201010101" pitchFamily="66" charset="0"/>
              </a:rPr>
              <a:t>ітаю</a:t>
            </a:r>
            <a:r>
              <a:rPr lang="uk-UA" sz="7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Вас на </a:t>
            </a:r>
            <a:r>
              <a:rPr lang="uk-UA" sz="7200" b="1" dirty="0" err="1" smtClean="0">
                <a:solidFill>
                  <a:srgbClr val="FFFF00"/>
                </a:solidFill>
                <a:latin typeface="Monotype Corsiva" panose="03010101010201010101" pitchFamily="66" charset="0"/>
              </a:rPr>
              <a:t>уроці</a:t>
            </a:r>
            <a:r>
              <a:rPr lang="uk-UA" sz="7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endParaRPr lang="ru-RU" sz="72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3861048"/>
            <a:ext cx="8496944" cy="2232248"/>
          </a:xfrm>
        </p:spPr>
        <p:txBody>
          <a:bodyPr>
            <a:normAutofit/>
          </a:bodyPr>
          <a:lstStyle/>
          <a:p>
            <a:r>
              <a:rPr lang="uk-UA" sz="72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історії  </a:t>
            </a:r>
            <a:r>
              <a:rPr lang="uk-UA" sz="10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України</a:t>
            </a:r>
            <a:r>
              <a:rPr lang="uk-UA" sz="10400" b="1" dirty="0" smtClean="0">
                <a:latin typeface="Monotype Corsiva" panose="03010101010201010101" pitchFamily="66" charset="0"/>
              </a:rPr>
              <a:t> </a:t>
            </a:r>
            <a:endParaRPr lang="ru-RU" sz="10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47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0586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Тема: </a:t>
            </a: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6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Галицько - Волинське князівство за князя Данила Галицького </a:t>
            </a:r>
            <a:endParaRPr lang="ru-RU" sz="66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961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b="1" dirty="0" smtClean="0">
                <a:latin typeface="Monotype Corsiva" panose="03010101010201010101" pitchFamily="66" charset="0"/>
              </a:rPr>
              <a:t>Мета : </a:t>
            </a:r>
            <a:endParaRPr lang="ru-RU" sz="6600" b="1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k-UA" dirty="0" smtClean="0"/>
              <a:t>     </a:t>
            </a:r>
            <a:r>
              <a:rPr lang="uk-UA" b="1" dirty="0" smtClean="0"/>
              <a:t>ознайомити учнів з історичною постаттю                  Данила Галицького; </a:t>
            </a:r>
          </a:p>
          <a:p>
            <a:pPr marL="0" indent="0">
              <a:buNone/>
            </a:pPr>
            <a:r>
              <a:rPr lang="uk-UA" b="1" dirty="0"/>
              <a:t> </a:t>
            </a:r>
            <a:r>
              <a:rPr lang="uk-UA" b="1" dirty="0" smtClean="0"/>
              <a:t>       розкрити основні напрями внутрішньої та зовнішньої політики Данила Галицького;</a:t>
            </a:r>
          </a:p>
          <a:p>
            <a:pPr marL="0" indent="0" algn="ctr">
              <a:buNone/>
            </a:pPr>
            <a:r>
              <a:rPr lang="uk-UA" b="1" dirty="0" smtClean="0"/>
              <a:t>        формувати навички самостійної роботи та аналізувати отриману інформацію;    </a:t>
            </a:r>
          </a:p>
          <a:p>
            <a:pPr marL="0" indent="0">
              <a:buNone/>
            </a:pPr>
            <a:r>
              <a:rPr lang="uk-UA" b="1" dirty="0"/>
              <a:t> </a:t>
            </a:r>
            <a:r>
              <a:rPr lang="uk-UA" b="1" dirty="0" smtClean="0"/>
              <a:t>        виховувати повагу  до історичного </a:t>
            </a:r>
          </a:p>
          <a:p>
            <a:pPr marL="0" indent="0">
              <a:buNone/>
            </a:pPr>
            <a:r>
              <a:rPr lang="uk-UA" b="1" dirty="0"/>
              <a:t> </a:t>
            </a:r>
            <a:r>
              <a:rPr lang="uk-UA" b="1" dirty="0" smtClean="0"/>
              <a:t>                            минулого.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19282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/>
          </a:bodyPr>
          <a:lstStyle/>
          <a:p>
            <a:r>
              <a:rPr lang="uk-UA" b="1" i="1" dirty="0" smtClean="0"/>
              <a:t>Кого б з князів ви записали, </a:t>
            </a:r>
            <a:br>
              <a:rPr lang="uk-UA" b="1" i="1" dirty="0" smtClean="0"/>
            </a:br>
            <a:r>
              <a:rPr lang="uk-UA" b="1" i="1" dirty="0" smtClean="0"/>
              <a:t> як особу,</a:t>
            </a:r>
            <a:br>
              <a:rPr lang="uk-UA" b="1" i="1" dirty="0" smtClean="0"/>
            </a:br>
            <a:r>
              <a:rPr lang="uk-UA" b="1" i="1" dirty="0" smtClean="0"/>
              <a:t> яка вплинула на історію України?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uk-UA" sz="6000" b="1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uk-UA" sz="7200" b="1" dirty="0" smtClean="0">
                <a:solidFill>
                  <a:srgbClr val="FFFF00"/>
                </a:solidFill>
                <a:latin typeface="Monotype Corsiva" pitchFamily="66" charset="0"/>
              </a:rPr>
              <a:t>Проблемне питання</a:t>
            </a:r>
            <a:endParaRPr lang="ru-RU" sz="72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2625155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7200" b="1" i="1" dirty="0" smtClean="0">
                <a:solidFill>
                  <a:srgbClr val="002060"/>
                </a:solidFill>
              </a:rPr>
              <a:t>«</a:t>
            </a:r>
            <a:r>
              <a:rPr lang="ru-RU" sz="7200" b="1" i="1" dirty="0" err="1" smtClean="0">
                <a:solidFill>
                  <a:srgbClr val="002060"/>
                </a:solidFill>
              </a:rPr>
              <a:t>Чи</a:t>
            </a:r>
            <a:r>
              <a:rPr lang="ru-RU" sz="7200" b="1" i="1" dirty="0" smtClean="0">
                <a:solidFill>
                  <a:srgbClr val="002060"/>
                </a:solidFill>
              </a:rPr>
              <a:t>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є</a:t>
            </a:r>
            <a:r>
              <a:rPr lang="ru-RU" sz="7200" b="1" i="1" dirty="0" smtClean="0">
                <a:solidFill>
                  <a:srgbClr val="002060"/>
                </a:solidFill>
              </a:rPr>
              <a:t> Данило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Галицький</a:t>
            </a:r>
            <a:r>
              <a:rPr lang="ru-RU" sz="7200" b="1" i="1" dirty="0" smtClean="0">
                <a:solidFill>
                  <a:srgbClr val="002060"/>
                </a:solidFill>
              </a:rPr>
              <a:t> одним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з</a:t>
            </a:r>
            <a:r>
              <a:rPr lang="ru-RU" sz="7200" b="1" i="1" dirty="0" smtClean="0">
                <a:solidFill>
                  <a:srgbClr val="002060"/>
                </a:solidFill>
              </a:rPr>
              <a:t>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найбільш</a:t>
            </a:r>
            <a:r>
              <a:rPr lang="ru-RU" sz="7200" b="1" i="1" dirty="0" smtClean="0">
                <a:solidFill>
                  <a:srgbClr val="002060"/>
                </a:solidFill>
              </a:rPr>
              <a:t>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впливових</a:t>
            </a:r>
            <a:r>
              <a:rPr lang="ru-RU" sz="7200" b="1" i="1" dirty="0" smtClean="0">
                <a:solidFill>
                  <a:srgbClr val="002060"/>
                </a:solidFill>
              </a:rPr>
              <a:t>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князів</a:t>
            </a:r>
            <a:r>
              <a:rPr lang="ru-RU" sz="7200" b="1" i="1" dirty="0" smtClean="0">
                <a:solidFill>
                  <a:srgbClr val="002060"/>
                </a:solidFill>
              </a:rPr>
              <a:t> в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історії</a:t>
            </a:r>
            <a:r>
              <a:rPr lang="ru-RU" sz="7200" b="1" i="1" dirty="0" smtClean="0">
                <a:solidFill>
                  <a:srgbClr val="002060"/>
                </a:solidFill>
              </a:rPr>
              <a:t>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України</a:t>
            </a:r>
            <a:r>
              <a:rPr lang="ru-RU" sz="7200" b="1" i="1" dirty="0" smtClean="0">
                <a:solidFill>
                  <a:srgbClr val="002060"/>
                </a:solidFill>
              </a:rPr>
              <a:t>? І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чому</a:t>
            </a:r>
            <a:r>
              <a:rPr lang="ru-RU" sz="7200" b="1" i="1" dirty="0" smtClean="0">
                <a:solidFill>
                  <a:srgbClr val="002060"/>
                </a:solidFill>
              </a:rPr>
              <a:t>?»</a:t>
            </a:r>
            <a:endParaRPr lang="ru-RU" sz="7200" b="1" i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Monotype Corsiva" pitchFamily="66" charset="0"/>
              </a:rPr>
              <a:t>Вправа  «Розминки»</a:t>
            </a:r>
            <a:endParaRPr lang="uk-UA" b="1" dirty="0"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Char char="-"/>
            </a:pPr>
            <a:r>
              <a:rPr lang="uk-UA" dirty="0" smtClean="0"/>
              <a:t>Асоціативний кущ </a:t>
            </a:r>
          </a:p>
          <a:p>
            <a:pPr algn="ctr">
              <a:buNone/>
            </a:pPr>
            <a:r>
              <a:rPr lang="uk-UA" dirty="0" smtClean="0"/>
              <a:t>«Галицько-Волинське князівство»;</a:t>
            </a:r>
          </a:p>
          <a:p>
            <a:pPr algn="ctr">
              <a:buFontTx/>
              <a:buChar char="-"/>
            </a:pPr>
            <a:r>
              <a:rPr lang="uk-UA" dirty="0" smtClean="0"/>
              <a:t>З якими князівствами воно межує?</a:t>
            </a:r>
          </a:p>
          <a:p>
            <a:pPr algn="ctr">
              <a:buFontTx/>
              <a:buChar char="-"/>
            </a:pPr>
            <a:r>
              <a:rPr lang="uk-UA" dirty="0" smtClean="0"/>
              <a:t>Який князь об'єднав Галицьке та Волинське князівства?</a:t>
            </a:r>
          </a:p>
          <a:p>
            <a:pPr algn="ctr">
              <a:buFontTx/>
              <a:buChar char="-"/>
            </a:pPr>
            <a:r>
              <a:rPr lang="uk-UA" dirty="0" smtClean="0"/>
              <a:t>Місто ,яке стало столицею князівства?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52975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uk-UA" sz="6600" b="1" dirty="0" smtClean="0"/>
              <a:t>  </a:t>
            </a:r>
          </a:p>
          <a:p>
            <a:pPr algn="ctr">
              <a:buNone/>
            </a:pPr>
            <a:r>
              <a:rPr lang="uk-UA" sz="6600" b="1" dirty="0" smtClean="0"/>
              <a:t>   Тест </a:t>
            </a:r>
            <a:r>
              <a:rPr lang="en-US" sz="6600" b="1" u="sng" dirty="0" smtClean="0">
                <a:hlinkClick r:id="rId3"/>
              </a:rPr>
              <a:t>join.naurok.ua</a:t>
            </a:r>
            <a:endParaRPr lang="ru-RU" sz="66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0649"/>
            <a:ext cx="7020272" cy="1512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4532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План уроку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ctr">
              <a:buFont typeface="+mj-lt"/>
              <a:buAutoNum type="arabicPeriod"/>
            </a:pPr>
            <a:r>
              <a:rPr lang="uk-UA" dirty="0" smtClean="0"/>
              <a:t>Король Данило – будівничий</a:t>
            </a:r>
          </a:p>
          <a:p>
            <a:pPr marL="514350" indent="-514350" algn="ctr">
              <a:buNone/>
            </a:pPr>
            <a:r>
              <a:rPr lang="uk-UA" dirty="0" smtClean="0"/>
              <a:t> Галицько-Волинської держави;</a:t>
            </a:r>
          </a:p>
          <a:p>
            <a:pPr marL="514350" indent="-514350" algn="ctr">
              <a:buNone/>
            </a:pPr>
            <a:r>
              <a:rPr lang="uk-UA" dirty="0" smtClean="0"/>
              <a:t>2. Внутрішня політика Данила Романовича;</a:t>
            </a:r>
          </a:p>
          <a:p>
            <a:pPr marL="514350" indent="-514350" algn="ctr">
              <a:buNone/>
            </a:pPr>
            <a:r>
              <a:rPr lang="uk-UA" dirty="0" smtClean="0"/>
              <a:t>3. Зовнішня політика князя;</a:t>
            </a:r>
          </a:p>
          <a:p>
            <a:pPr marL="514350" indent="-514350" algn="ctr">
              <a:buNone/>
            </a:pPr>
            <a:r>
              <a:rPr lang="uk-UA" dirty="0" smtClean="0"/>
              <a:t>4. Історичне значення його правління для сьогодення.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29759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58618"/>
          </a:xfrm>
        </p:spPr>
        <p:txBody>
          <a:bodyPr>
            <a:normAutofit/>
          </a:bodyPr>
          <a:lstStyle/>
          <a:p>
            <a:r>
              <a:rPr lang="uk-UA" b="1" i="1" dirty="0" smtClean="0"/>
              <a:t>«…Велика смута сталася в землі Руській» - написав літописець.</a:t>
            </a:r>
            <a:endParaRPr lang="uk-UA" b="1" i="1" dirty="0"/>
          </a:p>
        </p:txBody>
      </p:sp>
    </p:spTree>
    <p:extLst>
      <p:ext uri="{BB962C8B-B14F-4D97-AF65-F5344CB8AC3E}">
        <p14:creationId xmlns:p14="http://schemas.microsoft.com/office/powerpoint/2010/main" val="2052975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6322714"/>
          </a:xfrm>
        </p:spPr>
        <p:txBody>
          <a:bodyPr/>
          <a:lstStyle/>
          <a:p>
            <a:r>
              <a:rPr lang="uk-UA" b="1" i="1" dirty="0" smtClean="0"/>
              <a:t>Після смерті </a:t>
            </a:r>
            <a:br>
              <a:rPr lang="uk-UA" b="1" i="1" dirty="0" smtClean="0"/>
            </a:br>
            <a:r>
              <a:rPr lang="uk-UA" b="1" i="1" dirty="0" smtClean="0"/>
              <a:t>Романа Мстиславовича, бояри швидко вирішили питання з його дружиною – Анною, та їх синами – чотирирічним Данилом та дворічним Васильком, запросивши князювати онуків Ярослава Осмомисла. 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20529759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28800"/>
            <a:ext cx="8964488" cy="4608512"/>
          </a:xfrm>
        </p:spPr>
        <p:txBody>
          <a:bodyPr>
            <a:normAutofit/>
          </a:bodyPr>
          <a:lstStyle/>
          <a:p>
            <a:pPr marL="514350" indent="-514350"/>
            <a:r>
              <a:rPr lang="uk-UA" b="1" dirty="0" smtClean="0"/>
              <a:t>   1. Король Данило – будівничий</a:t>
            </a:r>
            <a:br>
              <a:rPr lang="uk-UA" b="1" dirty="0" smtClean="0"/>
            </a:br>
            <a:r>
              <a:rPr lang="uk-UA" b="1" dirty="0" smtClean="0"/>
              <a:t>       Галицько-Волинської держави;</a:t>
            </a:r>
            <a:br>
              <a:rPr lang="uk-UA" b="1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"/>
            <a:ext cx="8686800" cy="155679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7200" b="1" i="1" dirty="0" smtClean="0">
                <a:latin typeface="Monotype Corsiva" pitchFamily="66" charset="0"/>
              </a:rPr>
              <a:t>      Метод </a:t>
            </a:r>
            <a:r>
              <a:rPr lang="uk-UA" sz="7200" b="1" i="1" dirty="0" err="1" smtClean="0">
                <a:latin typeface="Monotype Corsiva" pitchFamily="66" charset="0"/>
              </a:rPr>
              <a:t>“Дослідник”</a:t>
            </a:r>
            <a:endParaRPr lang="ru-RU" sz="7200" b="1" i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975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uk-UA" b="1" dirty="0" smtClean="0">
                <a:latin typeface="Monotype Corsiva" pitchFamily="66" charset="0"/>
              </a:rPr>
              <a:t>Біографія Данила Галицького </a:t>
            </a:r>
            <a:endParaRPr lang="ru-RU" b="1" dirty="0"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91880" y="1600200"/>
            <a:ext cx="5400600" cy="492514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i="1" dirty="0" err="1" smtClean="0"/>
              <a:t>Представник</a:t>
            </a:r>
            <a:r>
              <a:rPr lang="ru-RU" b="1" i="1" dirty="0" smtClean="0"/>
              <a:t> роду </a:t>
            </a:r>
            <a:r>
              <a:rPr lang="ru-RU" b="1" i="1" dirty="0" err="1" smtClean="0"/>
              <a:t>Романовичів</a:t>
            </a:r>
            <a:r>
              <a:rPr lang="ru-RU" b="1" i="1" dirty="0" smtClean="0"/>
              <a:t>,  </a:t>
            </a:r>
            <a:r>
              <a:rPr lang="ru-RU" b="1" i="1" dirty="0" err="1" smtClean="0"/>
              <a:t>із</a:t>
            </a:r>
            <a:r>
              <a:rPr lang="ru-RU" b="1" i="1" dirty="0" smtClean="0"/>
              <a:t> </a:t>
            </a:r>
            <a:r>
              <a:rPr lang="ru-RU" b="1" i="1" dirty="0" err="1" smtClean="0"/>
              <a:t>династії</a:t>
            </a:r>
            <a:r>
              <a:rPr lang="ru-RU" b="1" i="1" dirty="0" smtClean="0"/>
              <a:t> </a:t>
            </a:r>
            <a:r>
              <a:rPr lang="ru-RU" b="1" i="1" dirty="0" err="1" smtClean="0"/>
              <a:t>Рюриковичів</a:t>
            </a:r>
            <a:endParaRPr lang="ru-RU" b="1" i="1" dirty="0" smtClean="0"/>
          </a:p>
          <a:p>
            <a:pPr algn="ctr">
              <a:buNone/>
            </a:pPr>
            <a:r>
              <a:rPr lang="uk-UA" b="1" i="1" dirty="0" smtClean="0"/>
              <a:t>1238-1264 рр.</a:t>
            </a:r>
          </a:p>
          <a:p>
            <a:pPr algn="ctr">
              <a:buNone/>
            </a:pPr>
            <a:r>
              <a:rPr lang="ru-RU" b="1" i="1" dirty="0" smtClean="0"/>
              <a:t>Час </a:t>
            </a:r>
            <a:r>
              <a:rPr lang="ru-RU" b="1" i="1" dirty="0" err="1" smtClean="0"/>
              <a:t>його</a:t>
            </a:r>
            <a:r>
              <a:rPr lang="ru-RU" b="1" i="1" dirty="0" smtClean="0"/>
              <a:t> </a:t>
            </a:r>
            <a:r>
              <a:rPr lang="ru-RU" b="1" i="1" dirty="0" err="1" smtClean="0"/>
              <a:t>правління</a:t>
            </a:r>
            <a:r>
              <a:rPr lang="ru-RU" b="1" i="1" dirty="0" smtClean="0"/>
              <a:t> — </a:t>
            </a:r>
          </a:p>
          <a:p>
            <a:pPr algn="ctr">
              <a:buNone/>
            </a:pPr>
            <a:r>
              <a:rPr lang="ru-RU" b="1" i="1" dirty="0" err="1" smtClean="0"/>
              <a:t>доба</a:t>
            </a:r>
            <a:r>
              <a:rPr lang="ru-RU" b="1" i="1" dirty="0" smtClean="0"/>
              <a:t> </a:t>
            </a:r>
            <a:r>
              <a:rPr lang="ru-RU" b="1" i="1" dirty="0" err="1" smtClean="0"/>
              <a:t>найбільшого</a:t>
            </a:r>
            <a:r>
              <a:rPr lang="ru-RU" b="1" i="1" dirty="0" smtClean="0"/>
              <a:t> </a:t>
            </a:r>
            <a:r>
              <a:rPr lang="ru-RU" b="1" i="1" dirty="0" err="1" smtClean="0"/>
              <a:t>економічно-культурного</a:t>
            </a:r>
            <a:r>
              <a:rPr lang="ru-RU" b="1" i="1" dirty="0" smtClean="0"/>
              <a:t> </a:t>
            </a:r>
            <a:r>
              <a:rPr lang="ru-RU" b="1" i="1" dirty="0" err="1" smtClean="0"/>
              <a:t>піднесення</a:t>
            </a:r>
            <a:r>
              <a:rPr lang="ru-RU" b="1" i="1" dirty="0" smtClean="0"/>
              <a:t> та </a:t>
            </a:r>
            <a:r>
              <a:rPr lang="ru-RU" b="1" i="1" dirty="0" err="1" smtClean="0"/>
              <a:t>політичного</a:t>
            </a:r>
            <a:r>
              <a:rPr lang="ru-RU" b="1" i="1" dirty="0" smtClean="0"/>
              <a:t> </a:t>
            </a:r>
            <a:r>
              <a:rPr lang="ru-RU" b="1" i="1" dirty="0" err="1" smtClean="0"/>
              <a:t>посилення</a:t>
            </a:r>
            <a:r>
              <a:rPr lang="ru-RU" b="1" i="1" dirty="0" smtClean="0"/>
              <a:t> </a:t>
            </a:r>
            <a:r>
              <a:rPr lang="ru-RU" b="1" i="1" dirty="0" err="1" smtClean="0"/>
              <a:t>Королівства</a:t>
            </a:r>
            <a:r>
              <a:rPr lang="ru-RU" b="1" i="1" dirty="0" smtClean="0"/>
              <a:t> </a:t>
            </a:r>
            <a:r>
              <a:rPr lang="ru-RU" b="1" i="1" dirty="0" err="1" smtClean="0"/>
              <a:t>Русі</a:t>
            </a:r>
            <a:r>
              <a:rPr lang="ru-RU" b="1" i="1" dirty="0" smtClean="0"/>
              <a:t>. </a:t>
            </a:r>
          </a:p>
          <a:p>
            <a:pPr algn="ctr">
              <a:buNone/>
            </a:pPr>
            <a:endParaRPr lang="ru-RU" b="1" i="1" dirty="0"/>
          </a:p>
        </p:txBody>
      </p:sp>
      <p:pic>
        <p:nvPicPr>
          <p:cNvPr id="6" name="Рисунок 5" descr="Портрет короля Данил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00808"/>
            <a:ext cx="2857500" cy="402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52975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85184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Він перший і єдиний король в історії України.</a:t>
            </a:r>
            <a:endParaRPr lang="ru-RU" b="1" i="1" dirty="0"/>
          </a:p>
        </p:txBody>
      </p:sp>
      <p:pic>
        <p:nvPicPr>
          <p:cNvPr id="1026" name="Picture 2" descr="C:\Users\Lenovo\Desktop\korol-danilo-galitskiy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32656"/>
            <a:ext cx="6034617" cy="4525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529759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b="1" i="1" dirty="0" smtClean="0"/>
              <a:t>Уривок </a:t>
            </a:r>
            <a:endParaRPr lang="ru-RU" sz="66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8800" b="1" dirty="0" smtClean="0">
                <a:latin typeface="Monotype Corsiva" pitchFamily="66" charset="0"/>
              </a:rPr>
              <a:t> </a:t>
            </a:r>
          </a:p>
          <a:p>
            <a:pPr>
              <a:buNone/>
            </a:pPr>
            <a:r>
              <a:rPr lang="ru-RU" sz="8800" b="1" dirty="0" smtClean="0">
                <a:latin typeface="Monotype Corsiva" pitchFamily="66" charset="0"/>
              </a:rPr>
              <a:t> «Княжа </a:t>
            </a:r>
            <a:r>
              <a:rPr lang="ru-RU" sz="8800" b="1" dirty="0" err="1" smtClean="0">
                <a:latin typeface="Monotype Corsiva" pitchFamily="66" charset="0"/>
              </a:rPr>
              <a:t>Україна</a:t>
            </a:r>
            <a:r>
              <a:rPr lang="ru-RU" sz="8800" b="1" dirty="0" smtClean="0">
                <a:latin typeface="Monotype Corsiva" pitchFamily="66" charset="0"/>
              </a:rPr>
              <a:t> »</a:t>
            </a:r>
          </a:p>
          <a:p>
            <a:pPr algn="r">
              <a:buNone/>
            </a:pPr>
            <a:endParaRPr lang="ru-RU" sz="4800" i="1" dirty="0" smtClean="0"/>
          </a:p>
          <a:p>
            <a:pPr algn="r">
              <a:buNone/>
            </a:pPr>
            <a:r>
              <a:rPr lang="ru-RU" sz="4800" i="1" dirty="0" err="1" smtClean="0"/>
              <a:t>Олександра</a:t>
            </a:r>
            <a:r>
              <a:rPr lang="ru-RU" sz="4800" i="1" dirty="0" smtClean="0"/>
              <a:t> Олеся</a:t>
            </a:r>
            <a:endParaRPr lang="ru-RU" sz="4800" b="1" i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uk-UA" sz="4400" b="1" dirty="0" smtClean="0"/>
          </a:p>
          <a:p>
            <a:pPr algn="ctr">
              <a:buNone/>
            </a:pPr>
            <a:r>
              <a:rPr lang="uk-UA" sz="4400" b="1" dirty="0" smtClean="0"/>
              <a:t>2. Внутрішня політика </a:t>
            </a:r>
          </a:p>
          <a:p>
            <a:pPr algn="ctr">
              <a:buNone/>
            </a:pPr>
            <a:r>
              <a:rPr lang="uk-UA" sz="4400" b="1" dirty="0" smtClean="0"/>
              <a:t>Данила Романовича;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8640"/>
            <a:ext cx="8219256" cy="66693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400" b="1" dirty="0" smtClean="0"/>
              <a:t>         Займався зміцненням             </a:t>
            </a:r>
          </a:p>
          <a:p>
            <a:pPr algn="ctr">
              <a:buNone/>
            </a:pPr>
            <a:r>
              <a:rPr lang="uk-UA" sz="4400" b="1" dirty="0" smtClean="0"/>
              <a:t>           державної та князівської влади( спів правління Данила у Галичині і Василько у Волині);</a:t>
            </a:r>
          </a:p>
          <a:p>
            <a:pPr algn="ctr">
              <a:buNone/>
            </a:pPr>
            <a:r>
              <a:rPr lang="uk-UA" sz="4400" b="1" dirty="0" smtClean="0"/>
              <a:t>Укріпляв та розбудовував міста;</a:t>
            </a:r>
          </a:p>
          <a:p>
            <a:pPr algn="ctr">
              <a:buNone/>
            </a:pPr>
            <a:r>
              <a:rPr lang="uk-UA" sz="4400" b="1" dirty="0" smtClean="0"/>
              <a:t>Зміцнював православну церкву;</a:t>
            </a:r>
          </a:p>
          <a:p>
            <a:pPr algn="ctr">
              <a:buNone/>
            </a:pPr>
            <a:r>
              <a:rPr lang="uk-UA" sz="4400" b="1" dirty="0" smtClean="0"/>
              <a:t>Переніс столицю до </a:t>
            </a:r>
            <a:r>
              <a:rPr lang="uk-UA" sz="4400" b="1" dirty="0" err="1" smtClean="0"/>
              <a:t>м.Холм</a:t>
            </a:r>
            <a:r>
              <a:rPr lang="uk-UA" sz="4400" b="1" dirty="0" smtClean="0"/>
              <a:t>;</a:t>
            </a:r>
          </a:p>
          <a:p>
            <a:pPr algn="ctr">
              <a:buNone/>
            </a:pPr>
            <a:r>
              <a:rPr lang="uk-UA" sz="4400" b="1" dirty="0" smtClean="0"/>
              <a:t>Сприяв розвитку культури.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866330"/>
          </a:xfrm>
        </p:spPr>
        <p:txBody>
          <a:bodyPr>
            <a:normAutofit/>
          </a:bodyPr>
          <a:lstStyle/>
          <a:p>
            <a:r>
              <a:rPr lang="uk-UA" sz="6000" b="1" dirty="0" smtClean="0">
                <a:latin typeface="Monotype Corsiva" pitchFamily="66" charset="0"/>
              </a:rPr>
              <a:t>Робота з підручником с.123 та контурною картою</a:t>
            </a:r>
            <a:endParaRPr lang="ru-RU" sz="6000" b="1" dirty="0">
              <a:latin typeface="Monotype Corsiva" pitchFamily="66" charset="0"/>
            </a:endParaRPr>
          </a:p>
        </p:txBody>
      </p:sp>
      <p:pic>
        <p:nvPicPr>
          <p:cNvPr id="8194" name="Picture 2" descr="C:\Users\Lenovo\Desktop\image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534791"/>
            <a:ext cx="2696244" cy="4323209"/>
          </a:xfrm>
          <a:prstGeom prst="rect">
            <a:avLst/>
          </a:prstGeom>
          <a:noFill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492896"/>
            <a:ext cx="3795353" cy="4185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332656"/>
            <a:ext cx="7067128" cy="338437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400" b="1" dirty="0" smtClean="0"/>
              <a:t>3. Зовнішня політика </a:t>
            </a:r>
          </a:p>
          <a:p>
            <a:pPr algn="ctr">
              <a:buNone/>
            </a:pPr>
            <a:r>
              <a:rPr lang="uk-UA" sz="4400" b="1" dirty="0" smtClean="0"/>
              <a:t>князя;</a:t>
            </a:r>
          </a:p>
          <a:p>
            <a:endParaRPr lang="ru-RU" sz="4400" b="1" dirty="0"/>
          </a:p>
        </p:txBody>
      </p:sp>
      <p:pic>
        <p:nvPicPr>
          <p:cNvPr id="3075" name="Picture 3" descr="C:\Users\Lenovo\Desktop\Crown_of_Rus-Ukra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682211"/>
            <a:ext cx="5472608" cy="51757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748464" cy="6858000"/>
          </a:xfrm>
        </p:spPr>
        <p:txBody>
          <a:bodyPr>
            <a:normAutofit fontScale="90000"/>
          </a:bodyPr>
          <a:lstStyle/>
          <a:p>
            <a:r>
              <a:rPr lang="uk-UA" sz="4900" b="1" dirty="0" smtClean="0"/>
              <a:t>           1241 р.- вторгнення монголів у Галицько-Волинське князівство;</a:t>
            </a:r>
            <a:br>
              <a:rPr lang="uk-UA" sz="4900" b="1" dirty="0" smtClean="0"/>
            </a:br>
            <a:r>
              <a:rPr lang="uk-UA" sz="4900" b="1" dirty="0" smtClean="0"/>
              <a:t>         1245 р.- Ярославська битва. Візит Данила Романовича до Батия;</a:t>
            </a:r>
            <a:br>
              <a:rPr lang="uk-UA" sz="4900" b="1" dirty="0" smtClean="0"/>
            </a:br>
            <a:r>
              <a:rPr lang="uk-UA" sz="4900" b="1" dirty="0" smtClean="0"/>
              <a:t>1253 р.- Коронація князя Папою Римським .</a:t>
            </a:r>
            <a:br>
              <a:rPr lang="uk-UA" sz="4900" b="1" dirty="0" smtClean="0"/>
            </a:br>
            <a:r>
              <a:rPr lang="uk-UA" sz="4900" b="1" dirty="0" smtClean="0"/>
              <a:t>1254 р.- військовий похід проти монголо-татар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     </a:t>
            </a: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45724" y="332656"/>
            <a:ext cx="5866635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5364088" cy="6394722"/>
          </a:xfrm>
        </p:spPr>
        <p:txBody>
          <a:bodyPr>
            <a:normAutofit/>
          </a:bodyPr>
          <a:lstStyle/>
          <a:p>
            <a:r>
              <a:rPr lang="uk-UA" b="1" dirty="0" smtClean="0"/>
              <a:t>У 1264 р. </a:t>
            </a:r>
            <a:br>
              <a:rPr lang="uk-UA" b="1" dirty="0" smtClean="0"/>
            </a:br>
            <a:r>
              <a:rPr lang="uk-UA" b="1" dirty="0" smtClean="0"/>
              <a:t>Данило Галицький помер та був похований у столиці Галицько-Волинської держави місті </a:t>
            </a:r>
            <a:r>
              <a:rPr lang="uk-UA" b="1" dirty="0" err="1" smtClean="0"/>
              <a:t>Холм</a:t>
            </a:r>
            <a:r>
              <a:rPr lang="uk-UA" b="1" dirty="0" smtClean="0"/>
              <a:t> (нині тер. Польщі )</a:t>
            </a:r>
            <a:endParaRPr lang="ru-RU" b="1" dirty="0"/>
          </a:p>
        </p:txBody>
      </p:sp>
      <p:pic>
        <p:nvPicPr>
          <p:cNvPr id="4098" name="Picture 2" descr="C:\Users\Lenovo\Desktop\Chełm,_Bazylika_NMP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988840"/>
            <a:ext cx="3427669" cy="446449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860032" y="260648"/>
            <a:ext cx="4283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Собор </a:t>
            </a:r>
            <a:r>
              <a:rPr lang="ru-RU" sz="2800" b="1" dirty="0" err="1" smtClean="0"/>
              <a:t>Різдва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Пресвятої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Богородиці</a:t>
            </a:r>
            <a:r>
              <a:rPr lang="ru-RU" sz="2800" b="1" dirty="0" smtClean="0"/>
              <a:t> (Холм) - </a:t>
            </a:r>
            <a:r>
              <a:rPr lang="ru-RU" sz="2800" b="1" dirty="0" err="1" smtClean="0"/>
              <a:t>місце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поховання</a:t>
            </a:r>
            <a:r>
              <a:rPr lang="ru-RU" sz="2800" b="1" dirty="0" smtClean="0"/>
              <a:t> Данила </a:t>
            </a:r>
            <a:r>
              <a:rPr lang="ru-RU" sz="2800" b="1" dirty="0" err="1" smtClean="0"/>
              <a:t>Галицького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Autofit/>
          </a:bodyPr>
          <a:lstStyle/>
          <a:p>
            <a:r>
              <a:rPr lang="uk-UA" b="1" dirty="0" smtClean="0"/>
              <a:t>           4.Історичне значення його</a:t>
            </a:r>
            <a:br>
              <a:rPr lang="uk-UA" b="1" dirty="0" smtClean="0"/>
            </a:br>
            <a:r>
              <a:rPr lang="uk-UA" b="1" dirty="0" smtClean="0"/>
              <a:t>           правління для сьогодення.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uk-UA" dirty="0" smtClean="0"/>
              <a:t>               У закладених ним містах – встановлені     пам'ятники князю.</a:t>
            </a:r>
          </a:p>
          <a:p>
            <a:pPr>
              <a:buNone/>
            </a:pPr>
            <a:r>
              <a:rPr lang="uk-UA" dirty="0" smtClean="0"/>
              <a:t>На його честь названі вулиці . Про нього знято фільми.</a:t>
            </a:r>
            <a:r>
              <a:rPr lang="ru-RU" dirty="0" smtClean="0"/>
              <a:t> </a:t>
            </a:r>
          </a:p>
          <a:p>
            <a:pPr algn="ctr">
              <a:buNone/>
            </a:pPr>
            <a:r>
              <a:rPr lang="uk-UA" dirty="0" smtClean="0"/>
              <a:t>У 1998 році національний Банк України </a:t>
            </a:r>
          </a:p>
          <a:p>
            <a:pPr algn="ctr">
              <a:buNone/>
            </a:pPr>
            <a:r>
              <a:rPr lang="uk-UA" dirty="0" smtClean="0"/>
              <a:t> пам'ятну  срібну монету  присвячену Данилу.</a:t>
            </a:r>
          </a:p>
          <a:p>
            <a:pPr>
              <a:buNone/>
            </a:pPr>
            <a:r>
              <a:rPr lang="ru-RU" dirty="0" smtClean="0"/>
              <a:t> Орден Данила </a:t>
            </a:r>
            <a:r>
              <a:rPr lang="ru-RU" dirty="0" err="1" smtClean="0"/>
              <a:t>Галицького</a:t>
            </a:r>
            <a:r>
              <a:rPr lang="ru-RU" dirty="0" smtClean="0"/>
              <a:t>(</a:t>
            </a:r>
            <a:r>
              <a:rPr lang="ru-RU" dirty="0" err="1" smtClean="0"/>
              <a:t>з</a:t>
            </a:r>
            <a:r>
              <a:rPr lang="ru-RU" dirty="0" smtClean="0"/>
              <a:t> 2003) — </a:t>
            </a:r>
            <a:r>
              <a:rPr lang="ru-RU" dirty="0" err="1" smtClean="0"/>
              <a:t>державна</a:t>
            </a:r>
            <a:endParaRPr lang="ru-RU" dirty="0" smtClean="0"/>
          </a:p>
          <a:p>
            <a:pPr>
              <a:buNone/>
            </a:pPr>
            <a:r>
              <a:rPr lang="ru-RU" dirty="0" err="1" smtClean="0"/>
              <a:t>нагорода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 для </a:t>
            </a:r>
            <a:r>
              <a:rPr lang="ru-RU" dirty="0" err="1" smtClean="0"/>
              <a:t>військовиків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держслужбовців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>
                <a:hlinkClick r:id="rId3" tooltip="Монета НБУ"/>
              </a:rPr>
              <a:t/>
            </a:r>
            <a:br>
              <a:rPr lang="ru-RU" dirty="0" smtClean="0">
                <a:hlinkClick r:id="rId3" tooltip="Монета НБУ"/>
              </a:rPr>
            </a:br>
            <a:endParaRPr lang="uk-UA" dirty="0" smtClean="0"/>
          </a:p>
          <a:p>
            <a:pPr algn="ctr">
              <a:buNone/>
            </a:pPr>
            <a:endParaRPr lang="uk-UA" dirty="0" smtClean="0"/>
          </a:p>
          <a:p>
            <a:pPr algn="ctr">
              <a:buNone/>
            </a:pPr>
            <a:endParaRPr lang="uk-UA" dirty="0" smtClean="0"/>
          </a:p>
          <a:p>
            <a:pPr algn="ctr">
              <a:buNone/>
            </a:pPr>
            <a:endParaRPr lang="uk-UA" dirty="0" smtClean="0"/>
          </a:p>
          <a:p>
            <a:pPr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Coin_of_Ukraine_Dan_gal_R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067944" y="548680"/>
            <a:ext cx="4412208" cy="4412208"/>
          </a:xfrm>
        </p:spPr>
      </p:pic>
      <p:pic>
        <p:nvPicPr>
          <p:cNvPr id="5122" name="Picture 2" descr="C:\Users\Lenovo\Desktop\Danylo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404664"/>
            <a:ext cx="2736304" cy="57871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uk-UA" sz="6000" b="1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uk-UA" sz="7200" b="1" dirty="0" smtClean="0">
                <a:solidFill>
                  <a:srgbClr val="FFFF00"/>
                </a:solidFill>
                <a:latin typeface="Monotype Corsiva" pitchFamily="66" charset="0"/>
              </a:rPr>
              <a:t>Проблемне питання</a:t>
            </a:r>
            <a:endParaRPr lang="ru-RU" sz="72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2625155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7200" b="1" i="1" dirty="0" smtClean="0">
                <a:solidFill>
                  <a:srgbClr val="002060"/>
                </a:solidFill>
              </a:rPr>
              <a:t>«</a:t>
            </a:r>
            <a:r>
              <a:rPr lang="ru-RU" sz="7200" b="1" i="1" dirty="0" err="1" smtClean="0">
                <a:solidFill>
                  <a:srgbClr val="002060"/>
                </a:solidFill>
              </a:rPr>
              <a:t>Чи</a:t>
            </a:r>
            <a:r>
              <a:rPr lang="ru-RU" sz="7200" b="1" i="1" dirty="0" smtClean="0">
                <a:solidFill>
                  <a:srgbClr val="002060"/>
                </a:solidFill>
              </a:rPr>
              <a:t>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є</a:t>
            </a:r>
            <a:r>
              <a:rPr lang="ru-RU" sz="7200" b="1" i="1" dirty="0" smtClean="0">
                <a:solidFill>
                  <a:srgbClr val="002060"/>
                </a:solidFill>
              </a:rPr>
              <a:t> Данило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Галицький</a:t>
            </a:r>
            <a:r>
              <a:rPr lang="ru-RU" sz="7200" b="1" i="1" dirty="0" smtClean="0">
                <a:solidFill>
                  <a:srgbClr val="002060"/>
                </a:solidFill>
              </a:rPr>
              <a:t> одним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з</a:t>
            </a:r>
            <a:r>
              <a:rPr lang="ru-RU" sz="7200" b="1" i="1" dirty="0" smtClean="0">
                <a:solidFill>
                  <a:srgbClr val="002060"/>
                </a:solidFill>
              </a:rPr>
              <a:t>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найбільш</a:t>
            </a:r>
            <a:r>
              <a:rPr lang="ru-RU" sz="7200" b="1" i="1" dirty="0" smtClean="0">
                <a:solidFill>
                  <a:srgbClr val="002060"/>
                </a:solidFill>
              </a:rPr>
              <a:t>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впливових</a:t>
            </a:r>
            <a:r>
              <a:rPr lang="ru-RU" sz="7200" b="1" i="1" dirty="0" smtClean="0">
                <a:solidFill>
                  <a:srgbClr val="002060"/>
                </a:solidFill>
              </a:rPr>
              <a:t>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князів</a:t>
            </a:r>
            <a:r>
              <a:rPr lang="ru-RU" sz="7200" b="1" i="1" dirty="0" smtClean="0">
                <a:solidFill>
                  <a:srgbClr val="002060"/>
                </a:solidFill>
              </a:rPr>
              <a:t> в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історії</a:t>
            </a:r>
            <a:r>
              <a:rPr lang="ru-RU" sz="7200" b="1" i="1" dirty="0" smtClean="0">
                <a:solidFill>
                  <a:srgbClr val="002060"/>
                </a:solidFill>
              </a:rPr>
              <a:t>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України</a:t>
            </a:r>
            <a:r>
              <a:rPr lang="ru-RU" sz="7200" b="1" i="1" dirty="0" smtClean="0">
                <a:solidFill>
                  <a:srgbClr val="002060"/>
                </a:solidFill>
              </a:rPr>
              <a:t>? І </a:t>
            </a:r>
            <a:r>
              <a:rPr lang="ru-RU" sz="7200" b="1" i="1" dirty="0" err="1" smtClean="0">
                <a:solidFill>
                  <a:srgbClr val="002060"/>
                </a:solidFill>
              </a:rPr>
              <a:t>чому</a:t>
            </a:r>
            <a:r>
              <a:rPr lang="ru-RU" sz="7200" b="1" i="1" dirty="0" smtClean="0">
                <a:solidFill>
                  <a:srgbClr val="002060"/>
                </a:solidFill>
              </a:rPr>
              <a:t>?»</a:t>
            </a:r>
            <a:endParaRPr lang="ru-RU" sz="7200" b="1" i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84076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uk-UA" b="1" dirty="0" smtClean="0"/>
          </a:p>
          <a:p>
            <a:pPr algn="ctr">
              <a:buNone/>
            </a:pPr>
            <a:r>
              <a:rPr lang="uk-UA" b="1" dirty="0" smtClean="0"/>
              <a:t> Гра «Реставратор».</a:t>
            </a:r>
            <a:endParaRPr lang="ru-RU" b="1" dirty="0" smtClean="0"/>
          </a:p>
          <a:p>
            <a:pPr algn="ctr">
              <a:buNone/>
            </a:pPr>
            <a:r>
              <a:rPr lang="uk-UA" b="1" dirty="0" smtClean="0"/>
              <a:t>Завдання. Реставрувати текст. </a:t>
            </a:r>
            <a:endParaRPr lang="ru-RU" b="1" dirty="0" smtClean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Вправа</a:t>
            </a:r>
            <a:r>
              <a:rPr lang="ru-RU" dirty="0" smtClean="0"/>
              <a:t> «</a:t>
            </a:r>
            <a:r>
              <a:rPr lang="ru-RU" sz="6600" b="1" i="1" dirty="0" err="1" smtClean="0"/>
              <a:t>Рефлексія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uk-UA" sz="3600" b="1" i="1" dirty="0" smtClean="0"/>
              <a:t>Доповніть</a:t>
            </a:r>
            <a:r>
              <a:rPr lang="ru-RU" sz="3600" b="1" i="1" dirty="0" smtClean="0"/>
              <a:t> </a:t>
            </a:r>
            <a:r>
              <a:rPr lang="uk-UA" sz="3600" b="1" i="1" dirty="0" smtClean="0"/>
              <a:t>речення</a:t>
            </a:r>
            <a:r>
              <a:rPr lang="ru-RU" sz="3600" b="1" i="1" dirty="0" smtClean="0"/>
              <a:t>:</a:t>
            </a:r>
          </a:p>
          <a:p>
            <a:pPr algn="ctr">
              <a:buNone/>
            </a:pPr>
            <a:r>
              <a:rPr lang="uk-UA" sz="3600" b="1" i="1" dirty="0" smtClean="0"/>
              <a:t>Я дізнався…</a:t>
            </a:r>
          </a:p>
          <a:p>
            <a:pPr algn="ctr">
              <a:buNone/>
            </a:pPr>
            <a:r>
              <a:rPr lang="uk-UA" sz="3600" b="1" i="1" dirty="0" smtClean="0"/>
              <a:t>Я зрозумів…</a:t>
            </a:r>
          </a:p>
          <a:p>
            <a:pPr algn="ctr">
              <a:buNone/>
            </a:pPr>
            <a:r>
              <a:rPr lang="uk-UA" sz="3600" b="1" i="1" dirty="0" smtClean="0"/>
              <a:t>Мені стало цікаво…</a:t>
            </a:r>
          </a:p>
          <a:p>
            <a:pPr algn="ctr">
              <a:buNone/>
            </a:pPr>
            <a:r>
              <a:rPr lang="uk-UA" sz="3600" b="1" i="1" dirty="0" smtClean="0"/>
              <a:t>Мене здивувало…</a:t>
            </a:r>
            <a:endParaRPr lang="uk-UA" sz="3600" b="1" i="1" dirty="0"/>
          </a:p>
        </p:txBody>
      </p:sp>
    </p:spTree>
    <p:extLst>
      <p:ext uri="{BB962C8B-B14F-4D97-AF65-F5344CB8AC3E}">
        <p14:creationId xmlns:p14="http://schemas.microsoft.com/office/powerpoint/2010/main" val="40416213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открытый урок\3f8ff95723ea0b1cddc9e67afc13ef7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uk-UA" sz="6000" b="1" dirty="0" smtClean="0">
                <a:solidFill>
                  <a:srgbClr val="FF0000"/>
                </a:solidFill>
              </a:rPr>
              <a:t>Всі сьогодні молодці !</a:t>
            </a:r>
            <a:br>
              <a:rPr lang="uk-UA" sz="6000" b="1" dirty="0" smtClean="0">
                <a:solidFill>
                  <a:srgbClr val="FF0000"/>
                </a:solidFill>
              </a:rPr>
            </a:br>
            <a:r>
              <a:rPr lang="uk-UA" sz="6000" b="1" dirty="0" smtClean="0">
                <a:solidFill>
                  <a:srgbClr val="FF0000"/>
                </a:solidFill>
              </a:rPr>
              <a:t>Д/з </a:t>
            </a:r>
            <a:br>
              <a:rPr lang="uk-UA" sz="6000" b="1" dirty="0" smtClean="0">
                <a:solidFill>
                  <a:srgbClr val="FF0000"/>
                </a:solidFill>
              </a:rPr>
            </a:br>
            <a:r>
              <a:rPr lang="uk-UA" sz="6000" dirty="0" smtClean="0">
                <a:solidFill>
                  <a:srgbClr val="FF0000"/>
                </a:solidFill>
                <a:latin typeface="Monotype Corsiva" pitchFamily="66" charset="0"/>
              </a:rPr>
              <a:t>Опрацювати параграф </a:t>
            </a:r>
            <a:r>
              <a:rPr lang="uk-UA" sz="6000" b="1" dirty="0" smtClean="0">
                <a:solidFill>
                  <a:srgbClr val="FF0000"/>
                </a:solidFill>
                <a:latin typeface="Monotype Corsiva" pitchFamily="66" charset="0"/>
              </a:rPr>
              <a:t>19</a:t>
            </a:r>
            <a:r>
              <a:rPr lang="uk-UA" sz="6000" b="1" dirty="0" smtClean="0">
                <a:solidFill>
                  <a:srgbClr val="FF0000"/>
                </a:solidFill>
              </a:rPr>
              <a:t> 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35329740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:\открытый урок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33" y="0"/>
            <a:ext cx="9116767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0346"/>
          </a:xfrm>
        </p:spPr>
        <p:txBody>
          <a:bodyPr>
            <a:noAutofit/>
          </a:bodyPr>
          <a:lstStyle/>
          <a:p>
            <a:r>
              <a:rPr lang="uk-UA" sz="7200" b="1" dirty="0" smtClean="0">
                <a:solidFill>
                  <a:srgbClr val="FFFF00"/>
                </a:solidFill>
                <a:latin typeface="Monotype Corsiva" pitchFamily="66" charset="0"/>
              </a:rPr>
              <a:t>Бажаю Вам </a:t>
            </a:r>
            <a:br>
              <a:rPr lang="uk-UA" sz="7200" b="1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uk-UA" sz="7200" b="1" dirty="0" smtClean="0">
                <a:solidFill>
                  <a:srgbClr val="FFFF00"/>
                </a:solidFill>
                <a:latin typeface="Monotype Corsiva" pitchFamily="66" charset="0"/>
              </a:rPr>
              <a:t>успіхів у вивченні історії</a:t>
            </a:r>
            <a:endParaRPr lang="ru-RU" sz="7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2697163"/>
          </a:xfrm>
        </p:spPr>
        <p:txBody>
          <a:bodyPr/>
          <a:lstStyle/>
          <a:p>
            <a:pPr>
              <a:buNone/>
            </a:pPr>
            <a:endParaRPr lang="uk-UA" b="1" dirty="0" smtClean="0">
              <a:solidFill>
                <a:srgbClr val="002060"/>
              </a:solidFill>
              <a:latin typeface="Monotype Corsiva" pitchFamily="66" charset="0"/>
            </a:endParaRPr>
          </a:p>
          <a:p>
            <a:pPr algn="ctr">
              <a:buNone/>
            </a:pPr>
            <a:r>
              <a:rPr lang="uk-UA" sz="7200" b="1" dirty="0" smtClean="0">
                <a:solidFill>
                  <a:srgbClr val="002060"/>
                </a:solidFill>
                <a:latin typeface="Monotype Corsiva" pitchFamily="66" charset="0"/>
              </a:rPr>
              <a:t>Дякую за увагу!</a:t>
            </a:r>
            <a:endParaRPr lang="ru-RU" sz="7200" b="1" dirty="0" smtClean="0">
              <a:solidFill>
                <a:srgbClr val="002060"/>
              </a:solidFill>
              <a:latin typeface="Monotype Corsiva" pitchFamily="66" charset="0"/>
            </a:endParaRPr>
          </a:p>
          <a:p>
            <a:endParaRPr lang="ru-RU" sz="7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343</Words>
  <Application>Microsoft Office PowerPoint</Application>
  <PresentationFormat>Экран (4:3)</PresentationFormat>
  <Paragraphs>82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Вітаю Вас на уроці </vt:lpstr>
      <vt:lpstr>Тема:  Галицько - Волинське князівство за князя Данила Галицького </vt:lpstr>
      <vt:lpstr>Мета : </vt:lpstr>
      <vt:lpstr>Кого б з князів ви записали,   як особу,  яка вплинула на історію України?</vt:lpstr>
      <vt:lpstr> Проблемне питання</vt:lpstr>
      <vt:lpstr>Вправа  «Розминки»</vt:lpstr>
      <vt:lpstr>Презентация PowerPoint</vt:lpstr>
      <vt:lpstr>План уроку </vt:lpstr>
      <vt:lpstr>«…Велика смута сталася в землі Руській» - написав літописець.</vt:lpstr>
      <vt:lpstr>Після смерті  Романа Мстиславовича, бояри швидко вирішили питання з його дружиною – Анною, та їх синами – чотирирічним Данилом та дворічним Васильком, запросивши князювати онуків Ярослава Осмомисла. </vt:lpstr>
      <vt:lpstr>   1. Король Данило – будівничий        Галицько-Волинської держави; </vt:lpstr>
      <vt:lpstr>Біографія Данила Галицького </vt:lpstr>
      <vt:lpstr>Він перший і єдиний король в історії України.</vt:lpstr>
      <vt:lpstr>Уривок </vt:lpstr>
      <vt:lpstr>Презентация PowerPoint</vt:lpstr>
      <vt:lpstr>Презентация PowerPoint</vt:lpstr>
      <vt:lpstr>Робота з підручником с.123 та контурною картою</vt:lpstr>
      <vt:lpstr>Презентация PowerPoint</vt:lpstr>
      <vt:lpstr>           1241 р.- вторгнення монголів у Галицько-Волинське князівство;          1245 р.- Ярославська битва. Візит Данила Романовича до Батия; 1253 р.- Коронація князя Папою Римським . 1254 р.- військовий похід проти монголо-татар </vt:lpstr>
      <vt:lpstr>Презентация PowerPoint</vt:lpstr>
      <vt:lpstr>У 1264 р.  Данило Галицький помер та був похований у столиці Галицько-Волинської держави місті Холм (нині тер. Польщі )</vt:lpstr>
      <vt:lpstr>           4.Історичне значення його            правління для сьогодення.</vt:lpstr>
      <vt:lpstr>Презентация PowerPoint</vt:lpstr>
      <vt:lpstr> Проблемне питання</vt:lpstr>
      <vt:lpstr>Презентация PowerPoint</vt:lpstr>
      <vt:lpstr>Вправа «Рефлексія»</vt:lpstr>
      <vt:lpstr>Презентация PowerPoint</vt:lpstr>
      <vt:lpstr>Бажаю Вам  успіхів у вивченні історії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53</cp:revision>
  <dcterms:created xsi:type="dcterms:W3CDTF">2023-03-03T09:50:51Z</dcterms:created>
  <dcterms:modified xsi:type="dcterms:W3CDTF">2023-03-10T08:11:17Z</dcterms:modified>
</cp:coreProperties>
</file>