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5" autoAdjust="0"/>
    <p:restoredTop sz="92010" autoAdjust="0"/>
  </p:normalViewPr>
  <p:slideViewPr>
    <p:cSldViewPr snapToGrid="0">
      <p:cViewPr varScale="1">
        <p:scale>
          <a:sx n="102" d="100"/>
          <a:sy n="102" d="100"/>
        </p:scale>
        <p:origin x="9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F54752-E7B9-43C4-A6E8-32EA4B70C362}" type="datetimeFigureOut">
              <a:rPr lang="uk-UA" smtClean="0"/>
              <a:t>27.10.2025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8308B3-0F44-4557-82A9-05B734E31AB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03244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8308B3-0F44-4557-82A9-05B734E31AB5}" type="slidenum">
              <a:rPr lang="uk-UA" smtClean="0"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1735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301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277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015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246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604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737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243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166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56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374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‹№›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876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827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89" r:id="rId6"/>
    <p:sldLayoutId id="2147483685" r:id="rId7"/>
    <p:sldLayoutId id="2147483686" r:id="rId8"/>
    <p:sldLayoutId id="2147483687" r:id="rId9"/>
    <p:sldLayoutId id="2147483688" r:id="rId10"/>
    <p:sldLayoutId id="214748369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google.com/search?cs=0&amp;sca_esv=cc90a75d2fff157b&amp;sxsrf=AE3TifNolluMIaLojCShbeFMnkQGG9WEXw%3A1761581574897&amp;q=%D0%94%D0%B5%D0%BD%D1%8C+%D0%BF%D0%B0%D0%BC%27%D1%8F%D1%82%D1%96+%D1%83%D0%BA%D1%80%D0%B0%D1%97%D0%BD%D1%86%D1%96%D0%B2%2C+%D1%8F%D0%BA%D1%96+%D1%80%D1%8F%D1%82%D1%83%D0%B2%D0%B0%D0%BB%D0%B8+%D1%94%D0%B2%D1%80%D0%B5%D1%97%D0%B2+%D0%BF%D1%96%D0%B4+%D1%87%D0%B0%D1%81+%D0%94%D1%80%D1%83%D0%B3%D0%BE%D1%97+%D1%81%D0%B2%D1%96%D1%82%D0%BE%D0%B2%D0%BE%D1%97+%D0%B2%D1%96%D0%B9%D0%BD%D0%B8&amp;sa=X&amp;ved=2ahUKEwjp9vHf4sSQAxV5BdsEHcUrH84QxccNegQIDRAB&amp;mstk=AUtExfCTA8HBQZeqkXSukiXUPYm2-vM1RvigY-YAQD4DWeun1PG5Ml5--rbU9lRdpHo_DOgjbYmlfC8J2RYdvAEUMbyG9F7IaI5uWltONgJKMvxMaNuKTsNDJX9TzoPUQ7Gze1HVu9EvgKhEyKJ2LiXaBembXTpWvmPD_0Im1eEQ00GBVOs&amp;csui=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CF0998E-D577-43EA-A7B8-E3EC67F75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9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2C335F7-F61C-4EB4-80F2-4B1438FE6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7DC364D-882B-4786-89FB-1703C1A5CF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524" y="3205874"/>
            <a:ext cx="12188952" cy="3652125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1189494-2B67-46D2-93D6-A122A09BF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2168" y="6300289"/>
            <a:ext cx="5021183" cy="457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 descr="Зображення, що містить канделябр, небо, свічка, менора">
            <a:extLst>
              <a:ext uri="{FF2B5EF4-FFF2-40B4-BE49-F238E27FC236}">
                <a16:creationId xmlns:a16="http://schemas.microsoft.com/office/drawing/2014/main" id="{E4F4CDB5-F87E-1AA3-EF5F-C97F40D690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C63DB219-7058-8402-1199-AC6636D340B5}"/>
              </a:ext>
            </a:extLst>
          </p:cNvPr>
          <p:cNvSpPr txBox="1">
            <a:spLocks/>
          </p:cNvSpPr>
          <p:nvPr/>
        </p:nvSpPr>
        <p:spPr>
          <a:xfrm>
            <a:off x="517870" y="978407"/>
            <a:ext cx="6014906" cy="34144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7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ru-RU" sz="4400" dirty="0">
                <a:solidFill>
                  <a:srgbClr val="FFFFFF"/>
                </a:solidFill>
                <a:latin typeface="Google Sans Text"/>
              </a:rPr>
              <a:t>Голокост в </a:t>
            </a:r>
            <a:r>
              <a:rPr lang="ru-RU" sz="4400" dirty="0" err="1">
                <a:solidFill>
                  <a:srgbClr val="FFFFFF"/>
                </a:solidFill>
                <a:latin typeface="Google Sans Text"/>
              </a:rPr>
              <a:t>Україні</a:t>
            </a:r>
            <a:r>
              <a:rPr lang="ru-RU" sz="4400" dirty="0">
                <a:solidFill>
                  <a:srgbClr val="FFFFFF"/>
                </a:solidFill>
                <a:latin typeface="Google Sans Text"/>
              </a:rPr>
              <a:t>: </a:t>
            </a:r>
            <a:r>
              <a:rPr lang="ru-RU" sz="4400" dirty="0" err="1">
                <a:solidFill>
                  <a:srgbClr val="FFFFFF"/>
                </a:solidFill>
                <a:latin typeface="Google Sans Text"/>
              </a:rPr>
              <a:t>збережемо</a:t>
            </a:r>
            <a:r>
              <a:rPr lang="ru-RU" sz="4400" dirty="0">
                <a:solidFill>
                  <a:srgbClr val="FFFFFF"/>
                </a:solidFill>
                <a:latin typeface="Google Sans Text"/>
              </a:rPr>
              <a:t> </a:t>
            </a:r>
            <a:r>
              <a:rPr lang="ru-RU" sz="4400" dirty="0" err="1">
                <a:solidFill>
                  <a:srgbClr val="FFFFFF"/>
                </a:solidFill>
                <a:latin typeface="Google Sans Text"/>
              </a:rPr>
              <a:t>пам’ять</a:t>
            </a:r>
            <a:endParaRPr lang="uk-UA" sz="4400" dirty="0">
              <a:solidFill>
                <a:srgbClr val="FFFFFF"/>
              </a:solidFill>
              <a:highlight>
                <a:srgbClr val="FFFF00"/>
              </a:highlight>
            </a:endParaRPr>
          </a:p>
        </p:txBody>
      </p:sp>
      <p:sp>
        <p:nvSpPr>
          <p:cNvPr id="12" name="Підзаголовок 2">
            <a:extLst>
              <a:ext uri="{FF2B5EF4-FFF2-40B4-BE49-F238E27FC236}">
                <a16:creationId xmlns:a16="http://schemas.microsoft.com/office/drawing/2014/main" id="{56034590-664C-6CC2-F425-FC534FA44D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31974" y="6042580"/>
            <a:ext cx="2064653" cy="565609"/>
          </a:xfrm>
        </p:spPr>
        <p:txBody>
          <a:bodyPr anchor="b">
            <a:noAutofit/>
          </a:bodyPr>
          <a:lstStyle/>
          <a:p>
            <a:r>
              <a:rPr lang="ru-RU" sz="1600" dirty="0" err="1">
                <a:solidFill>
                  <a:srgbClr val="FFFFFF"/>
                </a:solidFill>
              </a:rPr>
              <a:t>Підготувала</a:t>
            </a:r>
            <a:br>
              <a:rPr lang="ru-RU" sz="1600" dirty="0">
                <a:solidFill>
                  <a:srgbClr val="FFFFFF"/>
                </a:solidFill>
              </a:rPr>
            </a:br>
            <a:r>
              <a:rPr lang="ru-RU" sz="1600" dirty="0">
                <a:solidFill>
                  <a:srgbClr val="FFFFFF"/>
                </a:solidFill>
              </a:rPr>
              <a:t>Христина ШВЕД</a:t>
            </a:r>
            <a:endParaRPr lang="uk-UA" sz="1600" dirty="0">
              <a:solidFill>
                <a:srgbClr val="FFFFFF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7C572D-EC8C-1996-21D6-18B18EC7912D}"/>
              </a:ext>
            </a:extLst>
          </p:cNvPr>
          <p:cNvSpPr txBox="1"/>
          <p:nvPr/>
        </p:nvSpPr>
        <p:spPr>
          <a:xfrm>
            <a:off x="7418897" y="4474074"/>
            <a:ext cx="458142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rgbClr val="FFFFFF"/>
                </a:solidFill>
              </a:rPr>
              <a:t>Вшанування</a:t>
            </a:r>
            <a:r>
              <a:rPr lang="ru-RU" sz="2000" dirty="0">
                <a:solidFill>
                  <a:srgbClr val="FFFFFF"/>
                </a:solidFill>
              </a:rPr>
              <a:t> жертв та </a:t>
            </a:r>
            <a:r>
              <a:rPr lang="ru-RU" sz="2000" dirty="0" err="1">
                <a:solidFill>
                  <a:srgbClr val="FFFFFF"/>
                </a:solidFill>
              </a:rPr>
              <a:t>збереження</a:t>
            </a:r>
            <a:r>
              <a:rPr lang="ru-RU" sz="2000" dirty="0">
                <a:solidFill>
                  <a:srgbClr val="FFFFFF"/>
                </a:solidFill>
              </a:rPr>
              <a:t> </a:t>
            </a:r>
            <a:r>
              <a:rPr lang="ru-RU" sz="2000" dirty="0" err="1">
                <a:solidFill>
                  <a:srgbClr val="FFFFFF"/>
                </a:solidFill>
              </a:rPr>
              <a:t>історичної</a:t>
            </a:r>
            <a:r>
              <a:rPr lang="ru-RU" sz="2000" dirty="0">
                <a:solidFill>
                  <a:srgbClr val="FFFFFF"/>
                </a:solidFill>
              </a:rPr>
              <a:t> </a:t>
            </a:r>
            <a:r>
              <a:rPr lang="ru-RU" sz="2000" dirty="0" err="1">
                <a:solidFill>
                  <a:srgbClr val="FFFFFF"/>
                </a:solidFill>
              </a:rPr>
              <a:t>пам’яті</a:t>
            </a:r>
            <a:endParaRPr lang="ru-RU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192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1CDFB5-5D87-76D0-0CD6-74D695563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«Голокост від куль»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E4A1A51-1879-73E4-446D-50EA877CE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На відміну від Західної Європи, більшість євреїв в Україні були вбиті </a:t>
            </a:r>
            <a:r>
              <a:rPr lang="uk-UA" b="1" dirty="0"/>
              <a:t>безпосередньо на місці проживання</a:t>
            </a:r>
            <a:r>
              <a:rPr lang="uk-UA" dirty="0"/>
              <a:t> силами </a:t>
            </a:r>
            <a:r>
              <a:rPr lang="uk-UA" b="1" dirty="0" err="1"/>
              <a:t>Айнзацгруп</a:t>
            </a:r>
            <a:r>
              <a:rPr lang="uk-UA" dirty="0"/>
              <a:t> (каральних загонів) та місцевих </a:t>
            </a:r>
            <a:r>
              <a:rPr lang="uk-UA" dirty="0" err="1"/>
              <a:t>колаборантів</a:t>
            </a:r>
            <a:r>
              <a:rPr lang="uk-UA" dirty="0"/>
              <a:t>.</a:t>
            </a:r>
          </a:p>
          <a:p>
            <a:endParaRPr lang="uk-UA" dirty="0"/>
          </a:p>
          <a:p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призвело</a:t>
            </a:r>
            <a:r>
              <a:rPr lang="ru-RU" dirty="0"/>
              <a:t> до </a:t>
            </a:r>
            <a:r>
              <a:rPr lang="ru-RU" dirty="0" err="1"/>
              <a:t>появи</a:t>
            </a:r>
            <a:r>
              <a:rPr lang="ru-RU" dirty="0"/>
              <a:t> </a:t>
            </a:r>
            <a:r>
              <a:rPr lang="ru-RU" b="1" dirty="0" err="1"/>
              <a:t>тисяч</a:t>
            </a:r>
            <a:r>
              <a:rPr lang="ru-RU" b="1" dirty="0"/>
              <a:t> </a:t>
            </a:r>
            <a:r>
              <a:rPr lang="ru-RU" b="1" dirty="0" err="1"/>
              <a:t>місць</a:t>
            </a:r>
            <a:r>
              <a:rPr lang="ru-RU" b="1" dirty="0"/>
              <a:t> </a:t>
            </a:r>
            <a:r>
              <a:rPr lang="ru-RU" b="1" dirty="0" err="1"/>
              <a:t>масових</a:t>
            </a:r>
            <a:r>
              <a:rPr lang="ru-RU" b="1" dirty="0"/>
              <a:t> </a:t>
            </a:r>
            <a:r>
              <a:rPr lang="ru-RU" b="1" dirty="0" err="1"/>
              <a:t>розстрілів</a:t>
            </a:r>
            <a:r>
              <a:rPr lang="ru-RU" dirty="0"/>
              <a:t> по </a:t>
            </a:r>
            <a:r>
              <a:rPr lang="ru-RU" dirty="0" err="1"/>
              <a:t>всій</a:t>
            </a:r>
            <a:r>
              <a:rPr lang="ru-RU" dirty="0"/>
              <a:t> </a:t>
            </a:r>
            <a:r>
              <a:rPr lang="ru-RU" dirty="0" err="1"/>
              <a:t>території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, а не </a:t>
            </a:r>
            <a:r>
              <a:rPr lang="ru-RU" dirty="0" err="1"/>
              <a:t>лише</a:t>
            </a:r>
            <a:r>
              <a:rPr lang="ru-RU" dirty="0"/>
              <a:t> у таборах </a:t>
            </a:r>
            <a:r>
              <a:rPr lang="ru-RU" dirty="0" err="1"/>
              <a:t>смерті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b="1" dirty="0" err="1"/>
              <a:t>Близько</a:t>
            </a:r>
            <a:r>
              <a:rPr lang="ru-RU" b="1" dirty="0"/>
              <a:t> 1.5 </a:t>
            </a:r>
            <a:r>
              <a:rPr lang="ru-RU" b="1" dirty="0" err="1"/>
              <a:t>мільйона</a:t>
            </a:r>
            <a:r>
              <a:rPr lang="ru-RU" dirty="0"/>
              <a:t> </a:t>
            </a:r>
            <a:r>
              <a:rPr lang="ru-RU" dirty="0" err="1"/>
              <a:t>євреїв</a:t>
            </a:r>
            <a:r>
              <a:rPr lang="ru-RU" dirty="0"/>
              <a:t> </a:t>
            </a:r>
            <a:r>
              <a:rPr lang="ru-RU" dirty="0" err="1"/>
              <a:t>загинуло</a:t>
            </a:r>
            <a:r>
              <a:rPr lang="ru-RU" dirty="0"/>
              <a:t> на </a:t>
            </a:r>
            <a:r>
              <a:rPr lang="ru-RU" dirty="0" err="1"/>
              <a:t>території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24569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BFFCBD-ABBE-7522-E17B-C2E7030EB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Дати Пам'яті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08C8282-946D-05C1-76CF-396D1C0B79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7" y="2578608"/>
            <a:ext cx="11413617" cy="3767328"/>
          </a:xfrm>
        </p:spPr>
        <p:txBody>
          <a:bodyPr/>
          <a:lstStyle/>
          <a:p>
            <a:r>
              <a:rPr lang="ru-RU" b="1" dirty="0"/>
              <a:t>27 </a:t>
            </a:r>
            <a:r>
              <a:rPr lang="ru-RU" b="1" dirty="0" err="1"/>
              <a:t>січня</a:t>
            </a:r>
            <a:r>
              <a:rPr lang="ru-RU" dirty="0"/>
              <a:t> (день </a:t>
            </a:r>
            <a:r>
              <a:rPr lang="ru-RU" dirty="0" err="1"/>
              <a:t>визволення</a:t>
            </a:r>
            <a:r>
              <a:rPr lang="ru-RU" dirty="0"/>
              <a:t> Освенцима). </a:t>
            </a:r>
            <a:r>
              <a:rPr lang="ru-RU" dirty="0" err="1"/>
              <a:t>Офіційні</a:t>
            </a:r>
            <a:r>
              <a:rPr lang="ru-RU" dirty="0"/>
              <a:t> </a:t>
            </a:r>
            <a:r>
              <a:rPr lang="ru-RU" dirty="0" err="1"/>
              <a:t>мітинги</a:t>
            </a:r>
            <a:r>
              <a:rPr lang="ru-RU" dirty="0"/>
              <a:t>, </a:t>
            </a:r>
            <a:r>
              <a:rPr lang="ru-RU" dirty="0" err="1"/>
              <a:t>освітні</a:t>
            </a:r>
            <a:r>
              <a:rPr lang="ru-RU" dirty="0"/>
              <a:t> заходи.</a:t>
            </a:r>
          </a:p>
          <a:p>
            <a:r>
              <a:rPr lang="ru-RU" b="1" dirty="0"/>
              <a:t>29-30 вересня</a:t>
            </a:r>
            <a:r>
              <a:rPr lang="ru-RU" dirty="0"/>
              <a:t> (</a:t>
            </a:r>
            <a:r>
              <a:rPr lang="ru-RU" dirty="0" err="1"/>
              <a:t>роковини</a:t>
            </a:r>
            <a:r>
              <a:rPr lang="ru-RU" dirty="0"/>
              <a:t> </a:t>
            </a:r>
            <a:r>
              <a:rPr lang="ru-RU" dirty="0" err="1"/>
              <a:t>масових</a:t>
            </a:r>
            <a:r>
              <a:rPr lang="ru-RU" dirty="0"/>
              <a:t> </a:t>
            </a:r>
            <a:r>
              <a:rPr lang="ru-RU" dirty="0" err="1"/>
              <a:t>розстрілів</a:t>
            </a:r>
            <a:r>
              <a:rPr lang="ru-RU" dirty="0"/>
              <a:t> 1941 р.). </a:t>
            </a:r>
            <a:r>
              <a:rPr lang="ru-RU" dirty="0" err="1"/>
              <a:t>Національний</a:t>
            </a:r>
            <a:r>
              <a:rPr lang="ru-RU" dirty="0"/>
              <a:t> траур та </a:t>
            </a:r>
            <a:r>
              <a:rPr lang="ru-RU" dirty="0" err="1"/>
              <a:t>урочисті</a:t>
            </a:r>
            <a:r>
              <a:rPr lang="ru-RU" dirty="0"/>
              <a:t> </a:t>
            </a:r>
            <a:r>
              <a:rPr lang="ru-RU" dirty="0" err="1"/>
              <a:t>церемонії</a:t>
            </a:r>
            <a:r>
              <a:rPr lang="ru-RU" dirty="0"/>
              <a:t> </a:t>
            </a:r>
            <a:r>
              <a:rPr lang="ru-RU" dirty="0" err="1"/>
              <a:t>вшанування</a:t>
            </a:r>
            <a:r>
              <a:rPr lang="ru-RU" dirty="0"/>
              <a:t> у </a:t>
            </a:r>
            <a:r>
              <a:rPr lang="ru-RU" dirty="0" err="1"/>
              <a:t>Києві</a:t>
            </a:r>
            <a:r>
              <a:rPr lang="ru-RU" dirty="0"/>
              <a:t>.</a:t>
            </a:r>
          </a:p>
          <a:p>
            <a:r>
              <a:rPr lang="ru-RU" b="1" dirty="0"/>
              <a:t>14 травня</a:t>
            </a:r>
            <a:r>
              <a:rPr lang="ru-RU" dirty="0"/>
              <a:t> (</a:t>
            </a:r>
            <a:r>
              <a:rPr lang="ru-RU" dirty="0" err="1"/>
              <a:t>вшанування</a:t>
            </a:r>
            <a:r>
              <a:rPr lang="ru-RU" dirty="0"/>
              <a:t> </a:t>
            </a:r>
            <a:r>
              <a:rPr lang="ru-RU" dirty="0" err="1"/>
              <a:t>Праведників</a:t>
            </a:r>
            <a:r>
              <a:rPr lang="ru-RU" dirty="0"/>
              <a:t> </a:t>
            </a:r>
            <a:r>
              <a:rPr lang="ru-RU" dirty="0" err="1"/>
              <a:t>народів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).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72999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2EF6F8F-597F-716E-5B22-76DC90B3E7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697876-E201-9DE3-340D-F2DDEAF41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115568"/>
          </a:xfrm>
        </p:spPr>
        <p:txBody>
          <a:bodyPr>
            <a:normAutofit/>
          </a:bodyPr>
          <a:lstStyle/>
          <a:p>
            <a:r>
              <a:rPr lang="uk-UA" dirty="0"/>
              <a:t>Меморіальні Комплекси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2AC934FA-18DC-F7A3-0EA7-05EDF7A3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643AD31-FB1F-6532-6B76-53D8DB8E4D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1" r="8930" b="1"/>
          <a:stretch>
            <a:fillRect/>
          </a:stretch>
        </p:blipFill>
        <p:spPr>
          <a:xfrm>
            <a:off x="517869" y="2408849"/>
            <a:ext cx="3855145" cy="393716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EF2B5A-A719-7F34-54AE-316A762D3FF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12" r="7444" b="-3"/>
          <a:stretch>
            <a:fillRect/>
          </a:stretch>
        </p:blipFill>
        <p:spPr>
          <a:xfrm>
            <a:off x="4640395" y="2408848"/>
            <a:ext cx="2480071" cy="184261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469AB1-5DCC-2908-8BF4-5B5D09AB5C0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181" r="18105" b="-5"/>
          <a:stretch>
            <a:fillRect/>
          </a:stretch>
        </p:blipFill>
        <p:spPr>
          <a:xfrm>
            <a:off x="4640395" y="4503394"/>
            <a:ext cx="2480071" cy="1842616"/>
          </a:xfrm>
          <a:prstGeom prst="rect">
            <a:avLst/>
          </a:prstGeom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30A9614-1E79-5F3B-75C4-E62275FD7F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5512" y="2304288"/>
            <a:ext cx="4142232" cy="4069080"/>
          </a:xfrm>
        </p:spPr>
        <p:txBody>
          <a:bodyPr>
            <a:normAutofit/>
          </a:bodyPr>
          <a:lstStyle/>
          <a:p>
            <a:r>
              <a:rPr lang="ru-RU" sz="2400" b="1" dirty="0"/>
              <a:t>Бабин Яр (</a:t>
            </a:r>
            <a:r>
              <a:rPr lang="ru-RU" sz="2400" b="1" dirty="0" err="1"/>
              <a:t>Київ</a:t>
            </a:r>
            <a:r>
              <a:rPr lang="ru-RU" sz="2400" b="1" dirty="0"/>
              <a:t>)</a:t>
            </a:r>
            <a:r>
              <a:rPr lang="ru-RU" sz="2400" b="1" dirty="0" err="1"/>
              <a:t>Національний</a:t>
            </a:r>
            <a:r>
              <a:rPr lang="ru-RU" sz="2400" b="1" dirty="0"/>
              <a:t> символ</a:t>
            </a:r>
            <a:r>
              <a:rPr lang="ru-RU" sz="2400" dirty="0"/>
              <a:t> </a:t>
            </a:r>
            <a:r>
              <a:rPr lang="ru-RU" sz="2400" dirty="0" err="1"/>
              <a:t>трагедії</a:t>
            </a:r>
            <a:r>
              <a:rPr lang="ru-RU" sz="2400" dirty="0"/>
              <a:t>. </a:t>
            </a:r>
            <a:r>
              <a:rPr lang="ru-RU" sz="2400" dirty="0" err="1"/>
              <a:t>Включає</a:t>
            </a:r>
            <a:r>
              <a:rPr lang="ru-RU" sz="2400" dirty="0"/>
              <a:t> низку </a:t>
            </a:r>
            <a:r>
              <a:rPr lang="ru-RU" sz="2400" dirty="0" err="1"/>
              <a:t>пам'ятників</a:t>
            </a:r>
            <a:r>
              <a:rPr lang="ru-RU" sz="2400" dirty="0"/>
              <a:t>, </a:t>
            </a:r>
            <a:r>
              <a:rPr lang="ru-RU" sz="2400" dirty="0" err="1"/>
              <a:t>зокрема</a:t>
            </a:r>
            <a:r>
              <a:rPr lang="ru-RU" sz="2400" dirty="0"/>
              <a:t> </a:t>
            </a:r>
            <a:r>
              <a:rPr lang="ru-RU" sz="2400" b="1" dirty="0"/>
              <a:t>"Менора"</a:t>
            </a:r>
            <a:r>
              <a:rPr lang="ru-RU" sz="2400" dirty="0"/>
              <a:t> та </a:t>
            </a:r>
            <a:r>
              <a:rPr lang="ru-RU" sz="2400" dirty="0" err="1"/>
              <a:t>пам'ятник</a:t>
            </a:r>
            <a:r>
              <a:rPr lang="ru-RU" sz="2400" dirty="0"/>
              <a:t> жертвам нацизму.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23790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EE42DCE-4A4F-44C4-84E5-261B3BEEF1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9D6F57-C78D-2FBB-E2F4-96924AF42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9200" cy="1463040"/>
          </a:xfrm>
        </p:spPr>
        <p:txBody>
          <a:bodyPr>
            <a:normAutofit/>
          </a:bodyPr>
          <a:lstStyle/>
          <a:p>
            <a:r>
              <a:rPr lang="uk-UA" dirty="0"/>
              <a:t>Меморіальні Комплекси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19862E-7186-427C-8292-92687AF4E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A7A7D61-CBC7-E1A1-7406-6886226804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6363" y="509816"/>
            <a:ext cx="2572512" cy="192938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C8EA68B-8F9B-07C9-9DCA-F25CB80E88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3828" y="509816"/>
            <a:ext cx="2572512" cy="1929384"/>
          </a:xfrm>
          <a:prstGeom prst="rect">
            <a:avLst/>
          </a:prstGeom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4EFD276-9F93-D8C4-AF7D-1058A945B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2578608"/>
            <a:ext cx="5029200" cy="3767328"/>
          </a:xfrm>
        </p:spPr>
        <p:txBody>
          <a:bodyPr>
            <a:normAutofit/>
          </a:bodyPr>
          <a:lstStyle/>
          <a:p>
            <a:r>
              <a:rPr lang="ru-RU" sz="2800" b="1" dirty="0" err="1"/>
              <a:t>Дробицький</a:t>
            </a:r>
            <a:r>
              <a:rPr lang="ru-RU" sz="2800" b="1" dirty="0"/>
              <a:t> Яр (</a:t>
            </a:r>
            <a:r>
              <a:rPr lang="ru-RU" sz="2800" b="1" dirty="0" err="1"/>
              <a:t>Харків</a:t>
            </a:r>
            <a:r>
              <a:rPr lang="ru-RU" sz="2800" b="1" dirty="0"/>
              <a:t>)</a:t>
            </a:r>
            <a:r>
              <a:rPr lang="ru-RU" sz="2800" dirty="0" err="1"/>
              <a:t>Місце</a:t>
            </a:r>
            <a:r>
              <a:rPr lang="ru-RU" sz="2800" dirty="0"/>
              <a:t> </a:t>
            </a:r>
            <a:r>
              <a:rPr lang="ru-RU" sz="2800" dirty="0" err="1"/>
              <a:t>масових</a:t>
            </a:r>
            <a:r>
              <a:rPr lang="ru-RU" sz="2800" dirty="0"/>
              <a:t> </a:t>
            </a:r>
            <a:r>
              <a:rPr lang="ru-RU" sz="2800" dirty="0" err="1"/>
              <a:t>розстрілів</a:t>
            </a:r>
            <a:r>
              <a:rPr lang="ru-RU" sz="2800" dirty="0"/>
              <a:t>, </a:t>
            </a:r>
            <a:r>
              <a:rPr lang="ru-RU" sz="2800" dirty="0" err="1"/>
              <a:t>збудовано</a:t>
            </a:r>
            <a:r>
              <a:rPr lang="ru-RU" sz="2800" dirty="0"/>
              <a:t> </a:t>
            </a:r>
            <a:r>
              <a:rPr lang="ru-RU" sz="2800" dirty="0" err="1"/>
              <a:t>меморіальний</a:t>
            </a:r>
            <a:r>
              <a:rPr lang="ru-RU" sz="2800" dirty="0"/>
              <a:t> комплекс. </a:t>
            </a:r>
            <a:r>
              <a:rPr lang="ru-RU" sz="2800" b="1" dirty="0"/>
              <a:t>Символ </a:t>
            </a:r>
            <a:r>
              <a:rPr lang="ru-RU" sz="2800" b="1" dirty="0" err="1"/>
              <a:t>Голокосту</a:t>
            </a:r>
            <a:r>
              <a:rPr lang="ru-RU" sz="2800" b="1" dirty="0"/>
              <a:t> на </a:t>
            </a:r>
            <a:r>
              <a:rPr lang="ru-RU" sz="2800" b="1" dirty="0" err="1"/>
              <a:t>Сході</a:t>
            </a:r>
            <a:r>
              <a:rPr lang="ru-RU" sz="2800" b="1" dirty="0"/>
              <a:t> </a:t>
            </a:r>
            <a:r>
              <a:rPr lang="ru-RU" sz="2800" b="1" dirty="0" err="1"/>
              <a:t>України</a:t>
            </a:r>
            <a:r>
              <a:rPr lang="ru-RU" sz="2800" dirty="0"/>
              <a:t>.</a:t>
            </a:r>
            <a:endParaRPr lang="uk-UA" sz="28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0CE9DDF-1D32-08EF-79C7-27EF6CFEE9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9518" y="2734376"/>
            <a:ext cx="5513832" cy="3611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149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4C0330F-1D4F-4552-B799-615DD237B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961B71-EAB5-C651-FDE7-B6734FCD1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9200" cy="1463040"/>
          </a:xfrm>
        </p:spPr>
        <p:txBody>
          <a:bodyPr>
            <a:normAutofit/>
          </a:bodyPr>
          <a:lstStyle/>
          <a:p>
            <a:r>
              <a:rPr lang="uk-UA" dirty="0"/>
              <a:t>Меморіальні Комплекси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2BE0106-0C20-465B-A1BE-0BAC2737B1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0625805-0D27-EAD0-3A1B-4363D4618D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2969418"/>
            <a:ext cx="5029200" cy="3226503"/>
          </a:xfrm>
        </p:spPr>
        <p:txBody>
          <a:bodyPr>
            <a:normAutofit/>
          </a:bodyPr>
          <a:lstStyle/>
          <a:p>
            <a:r>
              <a:rPr lang="uk-UA" dirty="0"/>
              <a:t>Тисячі менших меморіальних знаків у Вінниці, Житомирі, Львові, Одеса та інших містах, де діяли </a:t>
            </a:r>
            <a:r>
              <a:rPr lang="uk-UA" b="1" dirty="0" err="1"/>
              <a:t>Айнзацгрупи</a:t>
            </a:r>
            <a:r>
              <a:rPr lang="uk-UA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BB7B309-DED8-AD7F-D705-4634C5D24D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59" r="3" b="20412"/>
          <a:stretch>
            <a:fillRect/>
          </a:stretch>
        </p:blipFill>
        <p:spPr>
          <a:xfrm>
            <a:off x="6120940" y="508093"/>
            <a:ext cx="2684411" cy="282229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168D3E4-ADD0-34A7-186D-EA8FC8A2894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5" b="29617"/>
          <a:stretch>
            <a:fillRect/>
          </a:stretch>
        </p:blipFill>
        <p:spPr>
          <a:xfrm>
            <a:off x="8990625" y="508093"/>
            <a:ext cx="2684411" cy="282229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F68D9B6-A348-C27B-27E5-682F2F1385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" b="21071"/>
          <a:stretch>
            <a:fillRect/>
          </a:stretch>
        </p:blipFill>
        <p:spPr>
          <a:xfrm>
            <a:off x="6120940" y="3516661"/>
            <a:ext cx="2684411" cy="282229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A7300B0-9AA7-98CA-DD7D-35F18352A5F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8593" r="17907" b="4"/>
          <a:stretch>
            <a:fillRect/>
          </a:stretch>
        </p:blipFill>
        <p:spPr>
          <a:xfrm>
            <a:off x="8990625" y="3516661"/>
            <a:ext cx="2684411" cy="282229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C522ABE-603A-C754-9B82-57C86642246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7456" r="3886"/>
          <a:stretch>
            <a:fillRect/>
          </a:stretch>
        </p:blipFill>
        <p:spPr>
          <a:xfrm>
            <a:off x="3384489" y="4753498"/>
            <a:ext cx="2551177" cy="159119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B90BFCC-953A-A2CA-D8A5-858EDEC2ACA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5641"/>
          <a:stretch>
            <a:fillRect/>
          </a:stretch>
        </p:blipFill>
        <p:spPr>
          <a:xfrm>
            <a:off x="572707" y="4758716"/>
            <a:ext cx="2551178" cy="159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25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73AF435-44C8-C44B-9352-ACFA393E2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CD87B4-D805-D578-539F-BA2E7D4A8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785" y="2119615"/>
            <a:ext cx="4544262" cy="348577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 err="1"/>
              <a:t>Український</a:t>
            </a:r>
            <a:r>
              <a:rPr lang="en-US" sz="2400" dirty="0"/>
              <a:t> </a:t>
            </a:r>
            <a:r>
              <a:rPr lang="en-US" sz="2400" dirty="0" err="1"/>
              <a:t>центр</a:t>
            </a:r>
            <a:r>
              <a:rPr lang="en-US" sz="2400" dirty="0"/>
              <a:t> </a:t>
            </a:r>
            <a:r>
              <a:rPr lang="en-US" sz="2400" dirty="0" err="1"/>
              <a:t>вивчення</a:t>
            </a:r>
            <a:r>
              <a:rPr lang="en-US" sz="2400" dirty="0"/>
              <a:t> </a:t>
            </a:r>
            <a:r>
              <a:rPr lang="en-US" sz="2400" dirty="0" err="1"/>
              <a:t>історії</a:t>
            </a:r>
            <a:r>
              <a:rPr lang="en-US" sz="2400" dirty="0"/>
              <a:t> </a:t>
            </a:r>
            <a:r>
              <a:rPr lang="en-US" sz="2400" dirty="0" err="1"/>
              <a:t>Голокосту</a:t>
            </a:r>
            <a:r>
              <a:rPr lang="en-US" sz="2400" dirty="0"/>
              <a:t> (УЦВІГ</a:t>
            </a:r>
            <a:r>
              <a:rPr lang="uk-UA" sz="2400" dirty="0"/>
              <a:t>) п</a:t>
            </a:r>
            <a:r>
              <a:rPr lang="en-US" sz="2400" dirty="0" err="1"/>
              <a:t>ровідна</a:t>
            </a:r>
            <a:r>
              <a:rPr lang="en-US" sz="2400" dirty="0"/>
              <a:t> </a:t>
            </a:r>
            <a:r>
              <a:rPr lang="en-US" sz="2400" dirty="0" err="1"/>
              <a:t>неурядова</a:t>
            </a:r>
            <a:r>
              <a:rPr lang="en-US" sz="2400" dirty="0"/>
              <a:t> </a:t>
            </a:r>
            <a:r>
              <a:rPr lang="en-US" sz="2400" dirty="0" err="1"/>
              <a:t>організація</a:t>
            </a:r>
            <a:r>
              <a:rPr lang="en-US" sz="2400" dirty="0"/>
              <a:t>. </a:t>
            </a:r>
            <a:r>
              <a:rPr lang="en-US" sz="2400" dirty="0" err="1"/>
              <a:t>Займається</a:t>
            </a:r>
            <a:r>
              <a:rPr lang="en-US" sz="2400" dirty="0"/>
              <a:t> </a:t>
            </a:r>
            <a:r>
              <a:rPr lang="en-US" sz="2400" dirty="0" err="1"/>
              <a:t>дослідженнями</a:t>
            </a:r>
            <a:r>
              <a:rPr lang="en-US" sz="2400" dirty="0"/>
              <a:t>, </a:t>
            </a:r>
            <a:r>
              <a:rPr lang="en-US" sz="2400" dirty="0" err="1"/>
              <a:t>консультує</a:t>
            </a:r>
            <a:r>
              <a:rPr lang="en-US" sz="2400" dirty="0"/>
              <a:t> </a:t>
            </a:r>
            <a:r>
              <a:rPr lang="en-US" sz="2400" dirty="0" err="1"/>
              <a:t>вчителів</a:t>
            </a:r>
            <a:r>
              <a:rPr lang="en-US" sz="2400" dirty="0"/>
              <a:t>, </a:t>
            </a:r>
            <a:r>
              <a:rPr lang="en-US" sz="2400" dirty="0" err="1"/>
              <a:t>видає</a:t>
            </a:r>
            <a:r>
              <a:rPr lang="en-US" sz="2400" dirty="0"/>
              <a:t> </a:t>
            </a:r>
            <a:r>
              <a:rPr lang="en-US" sz="2400" dirty="0" err="1"/>
              <a:t>навчальні</a:t>
            </a:r>
            <a:r>
              <a:rPr lang="en-US" sz="2400" dirty="0"/>
              <a:t> </a:t>
            </a:r>
            <a:r>
              <a:rPr lang="en-US" sz="2400" dirty="0" err="1"/>
              <a:t>матеріали</a:t>
            </a:r>
            <a:r>
              <a:rPr lang="en-US" sz="2400" dirty="0"/>
              <a:t> </a:t>
            </a:r>
            <a:r>
              <a:rPr lang="en-US" sz="2400" dirty="0" err="1"/>
              <a:t>та</a:t>
            </a:r>
            <a:r>
              <a:rPr lang="en-US" sz="2400" dirty="0"/>
              <a:t> </a:t>
            </a:r>
            <a:r>
              <a:rPr lang="en-US" sz="2400" dirty="0" err="1"/>
              <a:t>періодичні</a:t>
            </a:r>
            <a:r>
              <a:rPr lang="en-US" sz="2400" dirty="0"/>
              <a:t> </a:t>
            </a:r>
            <a:r>
              <a:rPr lang="en-US" sz="2400" dirty="0" err="1"/>
              <a:t>видання</a:t>
            </a:r>
            <a:r>
              <a:rPr lang="en-US" sz="2400" dirty="0"/>
              <a:t> ("</a:t>
            </a:r>
            <a:r>
              <a:rPr lang="en-US" sz="2400" dirty="0" err="1"/>
              <a:t>Уроки</a:t>
            </a:r>
            <a:r>
              <a:rPr lang="en-US" sz="2400" dirty="0"/>
              <a:t> </a:t>
            </a:r>
            <a:r>
              <a:rPr lang="en-US" sz="2400" dirty="0" err="1"/>
              <a:t>Голокосту</a:t>
            </a:r>
            <a:r>
              <a:rPr lang="en-US" sz="2400" dirty="0"/>
              <a:t>").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88058DF-7580-C88F-23F0-429412309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495" y="508090"/>
            <a:ext cx="4288568" cy="149279"/>
          </a:xfrm>
          <a:custGeom>
            <a:avLst/>
            <a:gdLst>
              <a:gd name="connsiteX0" fmla="*/ 0 w 6117427"/>
              <a:gd name="connsiteY0" fmla="*/ 0 h 149279"/>
              <a:gd name="connsiteX1" fmla="*/ 6117427 w 6117427"/>
              <a:gd name="connsiteY1" fmla="*/ 0 h 149279"/>
              <a:gd name="connsiteX2" fmla="*/ 6117427 w 6117427"/>
              <a:gd name="connsiteY2" fmla="*/ 149279 h 149279"/>
              <a:gd name="connsiteX3" fmla="*/ 0 w 6117427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17427" h="149279">
                <a:moveTo>
                  <a:pt x="0" y="0"/>
                </a:moveTo>
                <a:lnTo>
                  <a:pt x="6117427" y="0"/>
                </a:lnTo>
                <a:lnTo>
                  <a:pt x="6117427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43F82943-4565-9E0E-E9DB-5B7B417E67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208" y="6207749"/>
            <a:ext cx="4307405" cy="45720"/>
          </a:xfrm>
          <a:custGeom>
            <a:avLst/>
            <a:gdLst>
              <a:gd name="connsiteX0" fmla="*/ 0 w 6144298"/>
              <a:gd name="connsiteY0" fmla="*/ 0 h 45720"/>
              <a:gd name="connsiteX1" fmla="*/ 5021183 w 6144298"/>
              <a:gd name="connsiteY1" fmla="*/ 0 h 45720"/>
              <a:gd name="connsiteX2" fmla="*/ 5021183 w 6144298"/>
              <a:gd name="connsiteY2" fmla="*/ 1 h 45720"/>
              <a:gd name="connsiteX3" fmla="*/ 6144298 w 6144298"/>
              <a:gd name="connsiteY3" fmla="*/ 1 h 45720"/>
              <a:gd name="connsiteX4" fmla="*/ 6144298 w 6144298"/>
              <a:gd name="connsiteY4" fmla="*/ 45720 h 45720"/>
              <a:gd name="connsiteX5" fmla="*/ 1123115 w 6144298"/>
              <a:gd name="connsiteY5" fmla="*/ 45720 h 45720"/>
              <a:gd name="connsiteX6" fmla="*/ 1123115 w 6144298"/>
              <a:gd name="connsiteY6" fmla="*/ 45719 h 45720"/>
              <a:gd name="connsiteX7" fmla="*/ 0 w 6144298"/>
              <a:gd name="connsiteY7" fmla="*/ 45719 h 45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44298" h="45720">
                <a:moveTo>
                  <a:pt x="0" y="0"/>
                </a:moveTo>
                <a:lnTo>
                  <a:pt x="5021183" y="0"/>
                </a:lnTo>
                <a:lnTo>
                  <a:pt x="5021183" y="1"/>
                </a:lnTo>
                <a:lnTo>
                  <a:pt x="6144298" y="1"/>
                </a:lnTo>
                <a:lnTo>
                  <a:pt x="6144298" y="45720"/>
                </a:lnTo>
                <a:lnTo>
                  <a:pt x="1123115" y="45720"/>
                </a:lnTo>
                <a:lnTo>
                  <a:pt x="112311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33A73BEA-94B8-A2F9-194E-94D62E2C9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294" r="3" b="13"/>
          <a:stretch>
            <a:fillRect/>
          </a:stretch>
        </p:blipFill>
        <p:spPr>
          <a:xfrm>
            <a:off x="5398477" y="508090"/>
            <a:ext cx="6271028" cy="57453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264947A-D7A9-AE5C-76F7-A4C282300177}"/>
              </a:ext>
            </a:extLst>
          </p:cNvPr>
          <p:cNvSpPr txBox="1"/>
          <p:nvPr/>
        </p:nvSpPr>
        <p:spPr>
          <a:xfrm>
            <a:off x="517869" y="952101"/>
            <a:ext cx="60543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/>
              <a:t>«</a:t>
            </a:r>
            <a:r>
              <a:rPr lang="ru-RU" sz="2800" b="1" dirty="0" err="1"/>
              <a:t>Врятувати</a:t>
            </a:r>
            <a:r>
              <a:rPr lang="ru-RU" sz="2800" b="1" dirty="0"/>
              <a:t> </a:t>
            </a:r>
            <a:r>
              <a:rPr lang="ru-RU" sz="2800" b="1" dirty="0" err="1"/>
              <a:t>від</a:t>
            </a:r>
            <a:r>
              <a:rPr lang="ru-RU" sz="2800" b="1" dirty="0"/>
              <a:t> </a:t>
            </a:r>
            <a:r>
              <a:rPr lang="ru-RU" sz="2800" b="1" dirty="0" err="1"/>
              <a:t>забуття</a:t>
            </a:r>
            <a:r>
              <a:rPr lang="ru-RU" sz="2800" b="1" dirty="0"/>
              <a:t>»</a:t>
            </a:r>
            <a:endParaRPr lang="uk-UA" sz="2800" b="1" dirty="0"/>
          </a:p>
        </p:txBody>
      </p:sp>
    </p:spTree>
    <p:extLst>
      <p:ext uri="{BB962C8B-B14F-4D97-AF65-F5344CB8AC3E}">
        <p14:creationId xmlns:p14="http://schemas.microsoft.com/office/powerpoint/2010/main" val="705489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DF3AF2-60D1-8E26-0338-254BB7F63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142623"/>
          </a:xfrm>
        </p:spPr>
        <p:txBody>
          <a:bodyPr>
            <a:normAutofit/>
          </a:bodyPr>
          <a:lstStyle/>
          <a:p>
            <a:r>
              <a:rPr lang="ru-RU" dirty="0"/>
              <a:t>      </a:t>
            </a:r>
            <a:r>
              <a:rPr lang="ru-RU" dirty="0" err="1"/>
              <a:t>Інтеграція</a:t>
            </a:r>
            <a:r>
              <a:rPr lang="ru-RU" dirty="0"/>
              <a:t> в </a:t>
            </a:r>
            <a:r>
              <a:rPr lang="ru-RU" dirty="0" err="1"/>
              <a:t>освіту</a:t>
            </a:r>
            <a:r>
              <a:rPr lang="ru-RU" dirty="0"/>
              <a:t> теми </a:t>
            </a:r>
            <a:r>
              <a:rPr lang="ru-RU" dirty="0" err="1"/>
              <a:t>Голокосту</a:t>
            </a:r>
            <a:r>
              <a:rPr lang="ru-RU" dirty="0"/>
              <a:t>.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C1FD346-4BA2-B27D-AA6B-A52DE16F2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Інтеграція теми Голокосту в українську освіту</a:t>
            </a:r>
          </a:p>
          <a:p>
            <a:r>
              <a:rPr lang="uk-UA" dirty="0"/>
              <a:t>Освітня політика: Тема Голокосту включена до шкільних програм з історії України та всесвітньої історії з кінця 1990-х років. У квітні 2025 року Міністерство освіти і науки України затвердило нову шкільну програму, присвячену безпосередньо історії Голокосту, що стало важливим кроком у збереженні пам'яті про ці події.</a:t>
            </a:r>
          </a:p>
          <a:p>
            <a:r>
              <a:rPr lang="uk-UA" dirty="0"/>
              <a:t>Методичні матеріали: Незважаючи на включення теми до програм, вчителі часто стикаються з методичною неготовністю до ґрунтовного викладання, що вимагає вдосконалення навчальних посібників та методичних рекомендацій.</a:t>
            </a:r>
          </a:p>
          <a:p>
            <a:r>
              <a:rPr lang="uk-UA" dirty="0" err="1"/>
              <a:t>Проєкти</a:t>
            </a:r>
            <a:r>
              <a:rPr lang="uk-UA" dirty="0"/>
              <a:t> та співпраця: Український інститут вивчення Голокосту «</a:t>
            </a:r>
            <a:r>
              <a:rPr lang="uk-UA" dirty="0" err="1"/>
              <a:t>Ткума</a:t>
            </a:r>
            <a:r>
              <a:rPr lang="uk-UA" dirty="0"/>
              <a:t>» активно займається розробкою освітніх програм, створенням мультимедійного контенту та проведенням семінарів для вчителів і студентів. Також існують міжнародні </a:t>
            </a:r>
            <a:r>
              <a:rPr lang="uk-UA" dirty="0" err="1"/>
              <a:t>проєкти</a:t>
            </a:r>
            <a:r>
              <a:rPr lang="uk-UA" dirty="0"/>
              <a:t> для старшокласників, присвячені Другій світовій війні та Голокосту. </a:t>
            </a:r>
          </a:p>
        </p:txBody>
      </p:sp>
    </p:spTree>
    <p:extLst>
      <p:ext uri="{BB962C8B-B14F-4D97-AF65-F5344CB8AC3E}">
        <p14:creationId xmlns:p14="http://schemas.microsoft.com/office/powerpoint/2010/main" val="2065195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FAF3766F-DEF3-4802-BB0D-7A18EDD970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DCC11005-BC53-5976-9587-FB0B62EF6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D26BA67-BDFB-DE35-C912-7B7467E5A1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847" r="3" b="3"/>
          <a:stretch>
            <a:fillRect/>
          </a:stretch>
        </p:blipFill>
        <p:spPr>
          <a:xfrm>
            <a:off x="517869" y="1800097"/>
            <a:ext cx="5450641" cy="409626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F86324A-DF69-E3D6-AC81-C6A3148D60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1756" r="2" b="2"/>
          <a:stretch>
            <a:fillRect/>
          </a:stretch>
        </p:blipFill>
        <p:spPr>
          <a:xfrm>
            <a:off x="6223492" y="1800097"/>
            <a:ext cx="5450641" cy="409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575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59F338-3EE6-8DF1-0143-F2DB198C3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«Праведники </a:t>
            </a:r>
            <a:r>
              <a:rPr lang="ru-RU" dirty="0" err="1"/>
              <a:t>Народів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»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6501331-C965-62AE-8E0D-190D45D5BF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928158"/>
            <a:ext cx="11155680" cy="1352369"/>
          </a:xfrm>
        </p:spPr>
        <p:txBody>
          <a:bodyPr>
            <a:normAutofit fontScale="92500" lnSpcReduction="20000"/>
          </a:bodyPr>
          <a:lstStyle/>
          <a:p>
            <a:r>
              <a:rPr lang="uk-UA" dirty="0" err="1"/>
              <a:t>Вшануваннялюдей</a:t>
            </a:r>
            <a:r>
              <a:rPr lang="uk-UA" dirty="0"/>
              <a:t>, які ризикували своїм життям для порятунку євреїв під час Голокосту, здійснюється через присвоєння почесного звання "Праведник народів світу" Державою Ізраїль. Це звання надається урядовою комісією за ініціативою єврейських спільнот, і його отримують люди, які діяли безкорисливо і ризикуючи власним життям. В Україні також встановлено </a:t>
            </a:r>
            <a:r>
              <a:rPr lang="uk-UA" dirty="0">
                <a:hlinkClick r:id="rId2"/>
              </a:rPr>
              <a:t>День пам'яті українців, які рятували євреїв під час Другої світової війни</a:t>
            </a:r>
            <a:r>
              <a:rPr lang="uk-UA" dirty="0"/>
              <a:t>, який відзначається щорічно 14 травня. 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367C3C-09BF-DFA0-6242-16D67C872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543" y="3154612"/>
            <a:ext cx="3599688" cy="348431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A595487-AC37-0BC0-CE1E-05739F0086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5691" y="3201942"/>
            <a:ext cx="3725036" cy="356715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73B4B61-1834-4082-A4CB-6CB4EECC6D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2188" y="3228942"/>
            <a:ext cx="3653331" cy="346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6952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вмісту 6">
            <a:extLst>
              <a:ext uri="{FF2B5EF4-FFF2-40B4-BE49-F238E27FC236}">
                <a16:creationId xmlns:a16="http://schemas.microsoft.com/office/drawing/2014/main" id="{BC95CC58-1C4C-E5B0-370D-99DA9693C6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68825" y="1050352"/>
            <a:ext cx="4523817" cy="437077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020237-8B95-45DA-B19C-13A4195D84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924" y="1098479"/>
            <a:ext cx="4440024" cy="424308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745B9D-00A4-87FB-32C1-A200173E86CC}"/>
              </a:ext>
            </a:extLst>
          </p:cNvPr>
          <p:cNvSpPr txBox="1"/>
          <p:nvPr/>
        </p:nvSpPr>
        <p:spPr>
          <a:xfrm>
            <a:off x="738432" y="5579852"/>
            <a:ext cx="1079997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dirty="0"/>
              <a:t>Понад 2600 українців удостоєні цього звання (дані </a:t>
            </a:r>
            <a:r>
              <a:rPr lang="uk-UA" sz="2400" dirty="0" err="1"/>
              <a:t>Яд</a:t>
            </a:r>
            <a:r>
              <a:rPr lang="uk-UA" sz="2400" dirty="0"/>
              <a:t> </a:t>
            </a:r>
            <a:r>
              <a:rPr lang="uk-UA" sz="2400" dirty="0" err="1"/>
              <a:t>Вашем</a:t>
            </a:r>
            <a:r>
              <a:rPr lang="uk-UA" sz="2400" dirty="0"/>
              <a:t>). Це підкреслює людяність та спротив нацистській ідеології серед українського населення.</a:t>
            </a:r>
          </a:p>
        </p:txBody>
      </p:sp>
    </p:spTree>
    <p:extLst>
      <p:ext uri="{BB962C8B-B14F-4D97-AF65-F5344CB8AC3E}">
        <p14:creationId xmlns:p14="http://schemas.microsoft.com/office/powerpoint/2010/main" val="5951953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>
            <a:extLst>
              <a:ext uri="{FF2B5EF4-FFF2-40B4-BE49-F238E27FC236}">
                <a16:creationId xmlns:a16="http://schemas.microsoft.com/office/drawing/2014/main" id="{817D949E-564D-4503-A64E-D22FA3232C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AF1C7C-8BFA-7A60-CCD7-1461F94AC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4032504" cy="3364992"/>
          </a:xfrm>
        </p:spPr>
        <p:txBody>
          <a:bodyPr>
            <a:normAutofit/>
          </a:bodyPr>
          <a:lstStyle/>
          <a:p>
            <a:r>
              <a:rPr lang="uk-UA" dirty="0"/>
              <a:t>Чому Пам'ять Важлива Сьогодні?</a:t>
            </a:r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92BE0106-0C20-465B-A1BE-0BAC2737B1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403250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851808AB-2943-464C-A710-F2A18D8693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65776" y="6300216"/>
            <a:ext cx="662025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7A8C670-18F4-1851-F7A9-1BAC71FFD2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249" y="3138479"/>
            <a:ext cx="3774476" cy="316173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175E0F-39F1-CD55-099C-CA8F0D4FCA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5776" y="673502"/>
            <a:ext cx="6669602" cy="498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681541"/>
      </p:ext>
    </p:extLst>
  </p:cSld>
  <p:clrMapOvr>
    <a:masterClrMapping/>
  </p:clrMapOvr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460</Words>
  <Application>Microsoft Office PowerPoint</Application>
  <PresentationFormat>Широкий екран</PresentationFormat>
  <Paragraphs>31</Paragraphs>
  <Slides>12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Aptos</vt:lpstr>
      <vt:lpstr>Arial</vt:lpstr>
      <vt:lpstr>Bierstadt</vt:lpstr>
      <vt:lpstr>Google Sans Text</vt:lpstr>
      <vt:lpstr>GestaltVTI</vt:lpstr>
      <vt:lpstr>Презентація PowerPoint</vt:lpstr>
      <vt:lpstr> «Голокост від куль»</vt:lpstr>
      <vt:lpstr> Дати Пам'яті</vt:lpstr>
      <vt:lpstr>Меморіальні Комплекси</vt:lpstr>
      <vt:lpstr>Меморіальні Комплекси</vt:lpstr>
      <vt:lpstr>Меморіальні Комплекси</vt:lpstr>
      <vt:lpstr>Український центр вивчення історії Голокосту (УЦВІГ) провідна неурядова організація. Займається дослідженнями, консультує вчителів, видає навчальні матеріали та періодичні видання ("Уроки Голокосту").</vt:lpstr>
      <vt:lpstr>      Інтеграція в освіту теми Голокосту.</vt:lpstr>
      <vt:lpstr>Презентація PowerPoint</vt:lpstr>
      <vt:lpstr>         «Праведники Народів Світу»</vt:lpstr>
      <vt:lpstr>Презентація PowerPoint</vt:lpstr>
      <vt:lpstr>Чому Пам'ять Важлива Сьогодні?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Бенько Володимир</dc:creator>
  <cp:lastModifiedBy>Бенько Володимир</cp:lastModifiedBy>
  <cp:revision>12</cp:revision>
  <dcterms:created xsi:type="dcterms:W3CDTF">2025-10-26T21:23:19Z</dcterms:created>
  <dcterms:modified xsi:type="dcterms:W3CDTF">2025-10-27T17:20:26Z</dcterms:modified>
</cp:coreProperties>
</file>