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12192000"/>
  <p:notesSz cx="6858000" cy="9144000"/>
  <p:embeddedFontLst>
    <p:embeddedFont>
      <p:font typeface="Garamond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8" roundtripDataSignature="AMtx7mjXxIu9/gNzn2bXFS5v7indMZdJ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6E24B94-A36F-4EB9-AFE6-7307F1D76041}">
  <a:tblStyle styleId="{B6E24B94-A36F-4EB9-AFE6-7307F1D76041}" styleName="Table_0">
    <a:wholeTbl>
      <a:tcTxStyle b="off" i="off">
        <a:font>
          <a:latin typeface="Garamond"/>
          <a:ea typeface="Garamond"/>
          <a:cs typeface="Garamond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7F1FA"/>
          </a:solidFill>
        </a:fill>
      </a:tcStyle>
    </a:wholeTbl>
    <a:band1H>
      <a:tcTxStyle/>
      <a:tcStyle>
        <a:fill>
          <a:solidFill>
            <a:srgbClr val="CBE2F5"/>
          </a:solidFill>
        </a:fill>
      </a:tcStyle>
    </a:band1H>
    <a:band2H>
      <a:tcTxStyle/>
    </a:band2H>
    <a:band1V>
      <a:tcTxStyle/>
      <a:tcStyle>
        <a:fill>
          <a:solidFill>
            <a:srgbClr val="CBE2F5"/>
          </a:solidFill>
        </a:fill>
      </a:tcStyle>
    </a:band1V>
    <a:band2V>
      <a:tcTxStyle/>
    </a:band2V>
    <a:lastCol>
      <a:tcTxStyle b="on" i="off">
        <a:font>
          <a:latin typeface="Garamond"/>
          <a:ea typeface="Garamond"/>
          <a:cs typeface="Garamond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Garamond"/>
          <a:ea typeface="Garamond"/>
          <a:cs typeface="Garamond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Garamond"/>
          <a:ea typeface="Garamond"/>
          <a:cs typeface="Garamond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Garamond"/>
          <a:ea typeface="Garamond"/>
          <a:cs typeface="Garamond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Garamond-bold.fntdata"/><Relationship Id="rId14" Type="http://schemas.openxmlformats.org/officeDocument/2006/relationships/font" Target="fonts/Garamond-regular.fntdata"/><Relationship Id="rId17" Type="http://schemas.openxmlformats.org/officeDocument/2006/relationships/font" Target="fonts/Garamond-boldItalic.fntdata"/><Relationship Id="rId16" Type="http://schemas.openxmlformats.org/officeDocument/2006/relationships/font" Target="fonts/Garamond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0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" name="Google Shape;15;p10"/>
          <p:cNvSpPr txBox="1"/>
          <p:nvPr>
            <p:ph type="ctr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Garamond"/>
              <a:buNone/>
              <a:defRPr sz="80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0"/>
          <p:cNvSpPr txBox="1"/>
          <p:nvPr>
            <p:ph idx="1" type="subTitle"/>
          </p:nvPr>
        </p:nvSpPr>
        <p:spPr>
          <a:xfrm>
            <a:off x="1100051" y="4645152"/>
            <a:ext cx="10058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  <a:defRPr sz="2400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000"/>
              <a:buNone/>
              <a:defRPr sz="2000"/>
            </a:lvl9pPr>
          </a:lstStyle>
          <a:p/>
        </p:txBody>
      </p:sp>
      <p:cxnSp>
        <p:nvCxnSpPr>
          <p:cNvPr id="17" name="Google Shape;17;p10"/>
          <p:cNvCxnSpPr/>
          <p:nvPr/>
        </p:nvCxnSpPr>
        <p:spPr>
          <a:xfrm>
            <a:off x="1207658" y="4474741"/>
            <a:ext cx="987552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10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0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0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1"/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" name="Google Shape;23;p11"/>
          <p:cNvSpPr txBox="1"/>
          <p:nvPr>
            <p:ph type="title"/>
          </p:nvPr>
        </p:nvSpPr>
        <p:spPr>
          <a:xfrm>
            <a:off x="643466" y="786383"/>
            <a:ext cx="3517567" cy="20939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Garamond"/>
              <a:buNone/>
              <a:defRPr b="0" sz="36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1"/>
          <p:cNvSpPr txBox="1"/>
          <p:nvPr>
            <p:ph idx="1" type="body"/>
          </p:nvPr>
        </p:nvSpPr>
        <p:spPr>
          <a:xfrm>
            <a:off x="5458984" y="812799"/>
            <a:ext cx="5928344" cy="52947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25" name="Google Shape;25;p11"/>
          <p:cNvSpPr txBox="1"/>
          <p:nvPr>
            <p:ph idx="2" type="body"/>
          </p:nvPr>
        </p:nvSpPr>
        <p:spPr>
          <a:xfrm>
            <a:off x="643465" y="3043050"/>
            <a:ext cx="3517567" cy="30645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6" name="Google Shape;26;p11"/>
          <p:cNvSpPr txBox="1"/>
          <p:nvPr>
            <p:ph idx="10" type="dt"/>
          </p:nvPr>
        </p:nvSpPr>
        <p:spPr>
          <a:xfrm>
            <a:off x="643464" y="6446520"/>
            <a:ext cx="351756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1"/>
          <p:cNvSpPr txBox="1"/>
          <p:nvPr>
            <p:ph idx="11" type="ftr"/>
          </p:nvPr>
        </p:nvSpPr>
        <p:spPr>
          <a:xfrm>
            <a:off x="5458983" y="6446520"/>
            <a:ext cx="533401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1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algn="l">
              <a:spcBef>
                <a:spcPts val="0"/>
              </a:spcBef>
              <a:buNone/>
              <a:defRPr b="0" i="0" sz="900" u="none" cap="none" strike="noStrike">
                <a:solidFill>
                  <a:schemeClr val="dk2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2"/>
          <p:cNvSpPr txBox="1"/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2"/>
          <p:cNvSpPr txBox="1"/>
          <p:nvPr>
            <p:ph idx="1" type="body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32" name="Google Shape;32;p12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2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2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bg>
      <p:bgPr>
        <a:solidFill>
          <a:schemeClr val="lt1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3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13"/>
          <p:cNvSpPr txBox="1"/>
          <p:nvPr>
            <p:ph type="title"/>
          </p:nvPr>
        </p:nvSpPr>
        <p:spPr>
          <a:xfrm>
            <a:off x="1097280" y="758952"/>
            <a:ext cx="10058400" cy="35661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Garamond"/>
              <a:buNone/>
              <a:defRPr b="0" sz="80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3"/>
          <p:cNvSpPr txBox="1"/>
          <p:nvPr>
            <p:ph idx="1" type="body"/>
          </p:nvPr>
        </p:nvSpPr>
        <p:spPr>
          <a:xfrm>
            <a:off x="1097280" y="4663440"/>
            <a:ext cx="10058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  <a:defRPr sz="2400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2286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cxnSp>
        <p:nvCxnSpPr>
          <p:cNvPr id="39" name="Google Shape;39;p13"/>
          <p:cNvCxnSpPr/>
          <p:nvPr/>
        </p:nvCxnSpPr>
        <p:spPr>
          <a:xfrm>
            <a:off x="1207658" y="4485132"/>
            <a:ext cx="987552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0" name="Google Shape;40;p13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3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4"/>
          <p:cNvSpPr txBox="1"/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4"/>
          <p:cNvSpPr txBox="1"/>
          <p:nvPr>
            <p:ph idx="1" type="body"/>
          </p:nvPr>
        </p:nvSpPr>
        <p:spPr>
          <a:xfrm>
            <a:off x="1097280" y="2120900"/>
            <a:ext cx="4639736" cy="37481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46" name="Google Shape;46;p14"/>
          <p:cNvSpPr txBox="1"/>
          <p:nvPr>
            <p:ph idx="2" type="body"/>
          </p:nvPr>
        </p:nvSpPr>
        <p:spPr>
          <a:xfrm>
            <a:off x="6515944" y="2120900"/>
            <a:ext cx="4639736" cy="37481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47" name="Google Shape;47;p14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4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4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/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5"/>
          <p:cNvSpPr txBox="1"/>
          <p:nvPr>
            <p:ph idx="1" type="body"/>
          </p:nvPr>
        </p:nvSpPr>
        <p:spPr>
          <a:xfrm>
            <a:off x="1097280" y="2057400"/>
            <a:ext cx="4639736" cy="7362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b="0" sz="2000" cap="none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15"/>
          <p:cNvSpPr txBox="1"/>
          <p:nvPr>
            <p:ph idx="2" type="body"/>
          </p:nvPr>
        </p:nvSpPr>
        <p:spPr>
          <a:xfrm>
            <a:off x="1097280" y="2958274"/>
            <a:ext cx="4639736" cy="291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4" name="Google Shape;54;p15"/>
          <p:cNvSpPr txBox="1"/>
          <p:nvPr>
            <p:ph idx="3" type="body"/>
          </p:nvPr>
        </p:nvSpPr>
        <p:spPr>
          <a:xfrm>
            <a:off x="6515944" y="2057400"/>
            <a:ext cx="4639736" cy="7362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b="0" sz="2000" cap="none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15"/>
          <p:cNvSpPr txBox="1"/>
          <p:nvPr>
            <p:ph idx="4" type="body"/>
          </p:nvPr>
        </p:nvSpPr>
        <p:spPr>
          <a:xfrm>
            <a:off x="6515944" y="2958273"/>
            <a:ext cx="4639736" cy="291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5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5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6"/>
          <p:cNvSpPr txBox="1"/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6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6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7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7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7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8"/>
          <p:cNvSpPr/>
          <p:nvPr>
            <p:ph idx="2" type="pic"/>
          </p:nvPr>
        </p:nvSpPr>
        <p:spPr>
          <a:xfrm>
            <a:off x="15" y="0"/>
            <a:ext cx="12191985" cy="4578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72" name="Google Shape;72;p18"/>
          <p:cNvSpPr txBox="1"/>
          <p:nvPr>
            <p:ph type="title"/>
          </p:nvPr>
        </p:nvSpPr>
        <p:spPr>
          <a:xfrm>
            <a:off x="1097279" y="4799362"/>
            <a:ext cx="10113645" cy="743682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Garamond"/>
              <a:buNone/>
              <a:defRPr b="0" sz="36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8"/>
          <p:cNvSpPr txBox="1"/>
          <p:nvPr>
            <p:ph idx="1" type="body"/>
          </p:nvPr>
        </p:nvSpPr>
        <p:spPr>
          <a:xfrm>
            <a:off x="1097279" y="5715000"/>
            <a:ext cx="10113264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4" name="Google Shape;74;p18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8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" type="body"/>
          </p:nvPr>
        </p:nvSpPr>
        <p:spPr>
          <a:xfrm rot="5400000">
            <a:off x="4246035" y="-1040554"/>
            <a:ext cx="3760891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45700" spcFirstLastPara="1" rIns="45700" wrap="square" tIns="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80" name="Google Shape;80;p19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9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9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20"/>
          <p:cNvSpPr txBox="1"/>
          <p:nvPr>
            <p:ph type="title"/>
          </p:nvPr>
        </p:nvSpPr>
        <p:spPr>
          <a:xfrm rot="5400000">
            <a:off x="7159401" y="1977801"/>
            <a:ext cx="575989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0"/>
          <p:cNvSpPr txBox="1"/>
          <p:nvPr>
            <p:ph idx="1" type="body"/>
          </p:nvPr>
        </p:nvSpPr>
        <p:spPr>
          <a:xfrm rot="5400000">
            <a:off x="1825401" y="-574899"/>
            <a:ext cx="575989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45700" spcFirstLastPara="1" rIns="45700" wrap="square" tIns="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indent="-3429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indent="-3429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indent="-3429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/>
        </p:txBody>
      </p:sp>
      <p:sp>
        <p:nvSpPr>
          <p:cNvPr id="87" name="Google Shape;87;p20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0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0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9"/>
          <p:cNvSpPr txBox="1"/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300"/>
              <a:buFont typeface="Garamond"/>
              <a:buNone/>
              <a:defRPr b="0" i="0" sz="53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" name="Google Shape;8;p9"/>
          <p:cNvSpPr txBox="1"/>
          <p:nvPr>
            <p:ph idx="1" type="body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Calibri"/>
              <a:buChar char=" "/>
              <a:defRPr b="0" i="0" sz="24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355600" lvl="1" marL="91440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Calibri"/>
              <a:buChar char="◦"/>
              <a:defRPr b="0" i="0" sz="20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3302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Calibri"/>
              <a:buChar char="◦"/>
              <a:defRPr b="0" i="0" sz="16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302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Calibri"/>
              <a:buChar char="◦"/>
              <a:defRPr b="0" i="0" sz="16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3302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Calibri"/>
              <a:buChar char="◦"/>
              <a:defRPr b="0" i="0" sz="16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b="0" i="0" sz="14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b="0" i="0" sz="14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libri"/>
              <a:buChar char="◦"/>
              <a:defRPr b="0" i="0" sz="14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Calibri"/>
              <a:buChar char="◦"/>
              <a:defRPr b="0" i="0" sz="1400" u="none" cap="none" strike="noStrike">
                <a:solidFill>
                  <a:srgbClr val="3F3F3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9" name="Google Shape;9;p9"/>
          <p:cNvSpPr txBox="1"/>
          <p:nvPr>
            <p:ph idx="10" type="dt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0" name="Google Shape;10;p9"/>
          <p:cNvSpPr txBox="1"/>
          <p:nvPr>
            <p:ph idx="11" type="ftr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1" name="Google Shape;11;p9"/>
          <p:cNvSpPr txBox="1"/>
          <p:nvPr>
            <p:ph idx="12" type="sldNum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900" u="none" cap="none" strike="noStrik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12" name="Google Shape;12;p9"/>
          <p:cNvCxnSpPr/>
          <p:nvPr/>
        </p:nvCxnSpPr>
        <p:spPr>
          <a:xfrm>
            <a:off x="1193532" y="1897380"/>
            <a:ext cx="996696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"/>
          <p:cNvSpPr/>
          <p:nvPr/>
        </p:nvSpPr>
        <p:spPr>
          <a:xfrm>
            <a:off x="0" y="1"/>
            <a:ext cx="12192001" cy="68579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95" name="Google Shape;95;p1"/>
          <p:cNvSpPr txBox="1"/>
          <p:nvPr>
            <p:ph type="ctrTitle"/>
          </p:nvPr>
        </p:nvSpPr>
        <p:spPr>
          <a:xfrm>
            <a:off x="5289754" y="639097"/>
            <a:ext cx="6253317" cy="368601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800"/>
              <a:buFont typeface="Garamond"/>
              <a:buNone/>
            </a:pPr>
            <a:r>
              <a:rPr lang="ru-RU" sz="6800"/>
              <a:t>Іван Сірко - український історичний діяч</a:t>
            </a:r>
            <a:endParaRPr/>
          </a:p>
        </p:txBody>
      </p:sp>
      <p:sp>
        <p:nvSpPr>
          <p:cNvPr id="96" name="Google Shape;96;p1"/>
          <p:cNvSpPr txBox="1"/>
          <p:nvPr>
            <p:ph idx="1" type="subTitle"/>
          </p:nvPr>
        </p:nvSpPr>
        <p:spPr>
          <a:xfrm>
            <a:off x="5289753" y="4672739"/>
            <a:ext cx="6269347" cy="1021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None/>
            </a:pPr>
            <a:r>
              <a:rPr lang="ru-RU" sz="2800">
                <a:solidFill>
                  <a:srgbClr val="262626"/>
                </a:solidFill>
              </a:rPr>
              <a:t>Вчитель історії: </a:t>
            </a:r>
            <a:endParaRPr sz="2800">
              <a:solidFill>
                <a:srgbClr val="262626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None/>
            </a:pPr>
            <a:r>
              <a:rPr lang="ru-RU" sz="2800">
                <a:solidFill>
                  <a:srgbClr val="262626"/>
                </a:solidFill>
              </a:rPr>
              <a:t>Калугіна Юлія Володимирівна</a:t>
            </a:r>
            <a:endParaRPr sz="2800"/>
          </a:p>
        </p:txBody>
      </p:sp>
      <p:pic>
        <p:nvPicPr>
          <p:cNvPr descr="Многоцветный градиент" id="97" name="Google Shape;97;p1"/>
          <p:cNvPicPr preferRelativeResize="0"/>
          <p:nvPr/>
        </p:nvPicPr>
        <p:blipFill rotWithShape="1">
          <a:blip r:embed="rId3">
            <a:alphaModFix/>
          </a:blip>
          <a:srcRect b="-2" l="26528" r="28355" t="0"/>
          <a:stretch/>
        </p:blipFill>
        <p:spPr>
          <a:xfrm>
            <a:off x="-1" y="1"/>
            <a:ext cx="4635315" cy="6857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8" name="Google Shape;98;p1"/>
          <p:cNvCxnSpPr/>
          <p:nvPr/>
        </p:nvCxnSpPr>
        <p:spPr>
          <a:xfrm>
            <a:off x="5427754" y="4498925"/>
            <a:ext cx="5636107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04" name="Google Shape;104;p2"/>
          <p:cNvCxnSpPr/>
          <p:nvPr/>
        </p:nvCxnSpPr>
        <p:spPr>
          <a:xfrm>
            <a:off x="1193532" y="1897380"/>
            <a:ext cx="996696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5" name="Google Shape;105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06" name="Google Shape;106;p2"/>
          <p:cNvSpPr txBox="1"/>
          <p:nvPr>
            <p:ph type="title"/>
          </p:nvPr>
        </p:nvSpPr>
        <p:spPr>
          <a:xfrm>
            <a:off x="103632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Garamond"/>
              <a:buNone/>
            </a:pPr>
            <a:r>
              <a:rPr b="1" lang="ru-RU" sz="4800">
                <a:solidFill>
                  <a:srgbClr val="3F3F3F"/>
                </a:solidFill>
              </a:rPr>
              <a:t>Місце народження</a:t>
            </a:r>
            <a:br>
              <a:rPr b="1" lang="ru-RU" sz="4800"/>
            </a:br>
            <a:r>
              <a:rPr b="1" lang="ru-RU" sz="4800">
                <a:solidFill>
                  <a:srgbClr val="3F3F3F"/>
                </a:solidFill>
              </a:rPr>
              <a:t>Івана Сірка</a:t>
            </a:r>
            <a:endParaRPr>
              <a:solidFill>
                <a:srgbClr val="3F3F3F"/>
              </a:solidFill>
            </a:endParaRPr>
          </a:p>
        </p:txBody>
      </p:sp>
      <p:cxnSp>
        <p:nvCxnSpPr>
          <p:cNvPr id="107" name="Google Shape;107;p2"/>
          <p:cNvCxnSpPr/>
          <p:nvPr/>
        </p:nvCxnSpPr>
        <p:spPr>
          <a:xfrm>
            <a:off x="1106573" y="1895846"/>
            <a:ext cx="978408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08" name="Google Shape;10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5795" y="2105298"/>
            <a:ext cx="3031484" cy="3597361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"/>
          <p:cNvSpPr txBox="1"/>
          <p:nvPr>
            <p:ph idx="1" type="body"/>
          </p:nvPr>
        </p:nvSpPr>
        <p:spPr>
          <a:xfrm>
            <a:off x="3339699" y="2108201"/>
            <a:ext cx="8613782" cy="40632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-1524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Народився Іван Дмитрович Сірко між 1605-1610 роками.</a:t>
            </a:r>
            <a:endParaRPr/>
          </a:p>
          <a:p>
            <a:pPr indent="-1524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 Раніше вважали, що він народився в Слобідській Україні у Мерефі. Однак вона була заснована лише 1658 року, тобто після народження Сірка. Сучасні дослідники вважають, що Іван Сірко походив зі Східного Поділля, а місцем його народження було сотенне місто Брацлавського полку Мурафа, за кілька кілометрів від Кальника. </a:t>
            </a:r>
            <a:endParaRPr/>
          </a:p>
          <a:p>
            <a:pPr indent="-1524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Кальницький (Вінницький) полк — адміністративно-територіальна та військова одиниця XVII ст. у Правобережній Україні. </a:t>
            </a:r>
            <a:endParaRPr/>
          </a:p>
          <a:p>
            <a:pPr indent="-1524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Полковий центр — місто Кальник (нині село Іллінецького району Вінницької області).</a:t>
            </a:r>
            <a:endParaRPr/>
          </a:p>
        </p:txBody>
      </p:sp>
      <p:sp>
        <p:nvSpPr>
          <p:cNvPr id="110" name="Google Shape;110;p2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16" name="Google Shape;116;p3"/>
          <p:cNvCxnSpPr/>
          <p:nvPr/>
        </p:nvCxnSpPr>
        <p:spPr>
          <a:xfrm>
            <a:off x="1193532" y="1897380"/>
            <a:ext cx="996696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7" name="Google Shape;117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18" name="Google Shape;118;p3"/>
          <p:cNvSpPr txBox="1"/>
          <p:nvPr>
            <p:ph type="title"/>
          </p:nvPr>
        </p:nvSpPr>
        <p:spPr>
          <a:xfrm>
            <a:off x="103632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Garamond"/>
              <a:buNone/>
            </a:pPr>
            <a:r>
              <a:rPr b="1" lang="ru-RU" sz="4800">
                <a:solidFill>
                  <a:srgbClr val="3F3F3F"/>
                </a:solidFill>
              </a:rPr>
              <a:t>Родовід родини Половців-Сірків</a:t>
            </a:r>
            <a:endParaRPr/>
          </a:p>
        </p:txBody>
      </p:sp>
      <p:cxnSp>
        <p:nvCxnSpPr>
          <p:cNvPr id="119" name="Google Shape;119;p3"/>
          <p:cNvCxnSpPr/>
          <p:nvPr/>
        </p:nvCxnSpPr>
        <p:spPr>
          <a:xfrm>
            <a:off x="1106573" y="1895846"/>
            <a:ext cx="978408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20" name="Google Shape;12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1509" y="2194868"/>
            <a:ext cx="3031484" cy="358755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3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2" name="Google Shape;122;p3"/>
          <p:cNvGrpSpPr/>
          <p:nvPr/>
        </p:nvGrpSpPr>
        <p:grpSpPr>
          <a:xfrm>
            <a:off x="4283127" y="2108201"/>
            <a:ext cx="7573592" cy="3760890"/>
            <a:chOff x="0" y="0"/>
            <a:chExt cx="7573592" cy="3760890"/>
          </a:xfrm>
        </p:grpSpPr>
        <p:sp>
          <p:nvSpPr>
            <p:cNvPr id="123" name="Google Shape;123;p3"/>
            <p:cNvSpPr/>
            <p:nvPr/>
          </p:nvSpPr>
          <p:spPr>
            <a:xfrm>
              <a:off x="0" y="0"/>
              <a:ext cx="6058874" cy="82739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097DCD"/>
                </a:gs>
                <a:gs pos="34000">
                  <a:srgbClr val="0C7DCC"/>
                </a:gs>
                <a:gs pos="70000">
                  <a:srgbClr val="0980D3"/>
                </a:gs>
                <a:gs pos="100000">
                  <a:srgbClr val="1A84CE"/>
                </a:gs>
              </a:gsLst>
              <a:path path="circle">
                <a:fillToRect b="50%" l="50%" r="50%" t="50%"/>
              </a:path>
              <a:tileRect/>
            </a:gradFill>
            <a:ln>
              <a:noFill/>
            </a:ln>
            <a:effectLst>
              <a:outerShdw blurRad="38100" rotWithShape="0" algn="br" dir="2700000" dist="254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3"/>
            <p:cNvSpPr txBox="1"/>
            <p:nvPr/>
          </p:nvSpPr>
          <p:spPr>
            <a:xfrm>
              <a:off x="24234" y="24234"/>
              <a:ext cx="5096133" cy="7789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Garamond"/>
                <a:buNone/>
              </a:pPr>
              <a:r>
                <a:rPr b="0" i="0" lang="ru-RU" sz="16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Батьки - українські шляхтичі Половець.</a:t>
              </a:r>
              <a:endParaRPr b="0" i="0" sz="1600" u="none" cap="none" strike="noStrike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5" name="Google Shape;125;p3"/>
            <p:cNvSpPr/>
            <p:nvPr/>
          </p:nvSpPr>
          <p:spPr>
            <a:xfrm>
              <a:off x="507430" y="977831"/>
              <a:ext cx="6058874" cy="82739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097DCD"/>
                </a:gs>
                <a:gs pos="34000">
                  <a:srgbClr val="0C7DCC"/>
                </a:gs>
                <a:gs pos="70000">
                  <a:srgbClr val="0980D3"/>
                </a:gs>
                <a:gs pos="100000">
                  <a:srgbClr val="1A84CE"/>
                </a:gs>
              </a:gsLst>
              <a:path path="circle">
                <a:fillToRect b="50%" l="50%" r="50%" t="50%"/>
              </a:path>
              <a:tileRect/>
            </a:gradFill>
            <a:ln>
              <a:noFill/>
            </a:ln>
            <a:effectLst>
              <a:outerShdw blurRad="38100" rotWithShape="0" algn="br" dir="2700000" dist="254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3"/>
            <p:cNvSpPr txBox="1"/>
            <p:nvPr/>
          </p:nvSpPr>
          <p:spPr>
            <a:xfrm>
              <a:off x="531664" y="1002065"/>
              <a:ext cx="4965168" cy="7789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Garamond"/>
                <a:buNone/>
              </a:pPr>
              <a:r>
                <a:rPr b="0" i="0" lang="ru-RU" sz="16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Іван Дмитрович Половець, у Запорозькій Січі отримав прізвисько Сірко (характерник).</a:t>
              </a:r>
              <a:endParaRPr b="0" i="0" sz="1600" u="none" cap="none" strike="noStrike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7" name="Google Shape;127;p3"/>
            <p:cNvSpPr/>
            <p:nvPr/>
          </p:nvSpPr>
          <p:spPr>
            <a:xfrm>
              <a:off x="1007287" y="1955663"/>
              <a:ext cx="6058874" cy="82739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097DCD"/>
                </a:gs>
                <a:gs pos="34000">
                  <a:srgbClr val="0C7DCC"/>
                </a:gs>
                <a:gs pos="70000">
                  <a:srgbClr val="0980D3"/>
                </a:gs>
                <a:gs pos="100000">
                  <a:srgbClr val="1A84CE"/>
                </a:gs>
              </a:gsLst>
              <a:path path="circle">
                <a:fillToRect b="50%" l="50%" r="50%" t="50%"/>
              </a:path>
              <a:tileRect/>
            </a:gradFill>
            <a:ln>
              <a:noFill/>
            </a:ln>
            <a:effectLst>
              <a:outerShdw blurRad="38100" rotWithShape="0" algn="br" dir="2700000" dist="254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3"/>
            <p:cNvSpPr txBox="1"/>
            <p:nvPr/>
          </p:nvSpPr>
          <p:spPr>
            <a:xfrm>
              <a:off x="1031521" y="1979897"/>
              <a:ext cx="4972741" cy="7789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Garamond"/>
                <a:buNone/>
              </a:pPr>
              <a:r>
                <a:rPr b="0" i="0" lang="ru-RU" sz="16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Діти -  донька Софія та 2 сина: Петро, Роман.</a:t>
              </a:r>
              <a:endParaRPr b="0" i="0" sz="1600" u="none" cap="none" strike="noStrike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9" name="Google Shape;129;p3"/>
            <p:cNvSpPr/>
            <p:nvPr/>
          </p:nvSpPr>
          <p:spPr>
            <a:xfrm>
              <a:off x="1514718" y="2933494"/>
              <a:ext cx="6058874" cy="827396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097DCD"/>
                </a:gs>
                <a:gs pos="34000">
                  <a:srgbClr val="0C7DCC"/>
                </a:gs>
                <a:gs pos="70000">
                  <a:srgbClr val="0980D3"/>
                </a:gs>
                <a:gs pos="100000">
                  <a:srgbClr val="1A84CE"/>
                </a:gs>
              </a:gsLst>
              <a:path path="circle">
                <a:fillToRect b="50%" l="50%" r="50%" t="50%"/>
              </a:path>
              <a:tileRect/>
            </a:gradFill>
            <a:ln>
              <a:noFill/>
            </a:ln>
            <a:effectLst>
              <a:outerShdw blurRad="38100" rotWithShape="0" algn="br" dir="2700000" dist="25400">
                <a:srgbClr val="000000">
                  <a:alpha val="6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3"/>
            <p:cNvSpPr txBox="1"/>
            <p:nvPr/>
          </p:nvSpPr>
          <p:spPr>
            <a:xfrm>
              <a:off x="1538952" y="2957728"/>
              <a:ext cx="4965168" cy="7789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Garamond"/>
                <a:buNone/>
              </a:pPr>
              <a:r>
                <a:rPr b="0" i="0" lang="ru-RU" sz="1600" u="none" cap="none" strike="noStrike">
                  <a:solidFill>
                    <a:schemeClr val="lt1"/>
                  </a:solidFill>
                  <a:latin typeface="Garamond"/>
                  <a:ea typeface="Garamond"/>
                  <a:cs typeface="Garamond"/>
                  <a:sym typeface="Garamond"/>
                </a:rPr>
                <a:t>Іван Дмитрович був з соціальної групи - українські шляхтичі, це доводить що він був писемним та мав герб.</a:t>
              </a:r>
              <a:endParaRPr b="0" i="0" sz="1600" u="none" cap="none" strike="noStrike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1" name="Google Shape;131;p3"/>
            <p:cNvSpPr/>
            <p:nvPr/>
          </p:nvSpPr>
          <p:spPr>
            <a:xfrm>
              <a:off x="5521066" y="633710"/>
              <a:ext cx="537807" cy="537807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BD8EA">
                <a:alpha val="89803"/>
              </a:srgbClr>
            </a:solidFill>
            <a:ln cap="flat" cmpd="sng" w="12700">
              <a:solidFill>
                <a:srgbClr val="CBD8EA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3"/>
            <p:cNvSpPr txBox="1"/>
            <p:nvPr/>
          </p:nvSpPr>
          <p:spPr>
            <a:xfrm>
              <a:off x="5642073" y="633710"/>
              <a:ext cx="295793" cy="404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600"/>
                <a:buFont typeface="Garamond"/>
                <a:buNone/>
              </a:pPr>
              <a:r>
                <a:t/>
              </a:r>
              <a:endParaRPr b="0" i="0" sz="26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3" name="Google Shape;133;p3"/>
            <p:cNvSpPr/>
            <p:nvPr/>
          </p:nvSpPr>
          <p:spPr>
            <a:xfrm>
              <a:off x="6028497" y="1611541"/>
              <a:ext cx="537807" cy="537807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BD8EA">
                <a:alpha val="89803"/>
              </a:srgbClr>
            </a:solidFill>
            <a:ln cap="flat" cmpd="sng" w="12700">
              <a:solidFill>
                <a:srgbClr val="CBD8EA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3"/>
            <p:cNvSpPr txBox="1"/>
            <p:nvPr/>
          </p:nvSpPr>
          <p:spPr>
            <a:xfrm>
              <a:off x="6149504" y="1611541"/>
              <a:ext cx="295793" cy="404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600"/>
                <a:buFont typeface="Garamond"/>
                <a:buNone/>
              </a:pPr>
              <a:r>
                <a:t/>
              </a:r>
              <a:endParaRPr b="0" i="0" sz="26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35" name="Google Shape;135;p3"/>
            <p:cNvSpPr/>
            <p:nvPr/>
          </p:nvSpPr>
          <p:spPr>
            <a:xfrm>
              <a:off x="6528354" y="2589373"/>
              <a:ext cx="537807" cy="537807"/>
            </a:xfrm>
            <a:prstGeom prst="downArrow">
              <a:avLst>
                <a:gd fmla="val 55000" name="adj1"/>
                <a:gd fmla="val 45000" name="adj2"/>
              </a:avLst>
            </a:prstGeom>
            <a:solidFill>
              <a:srgbClr val="CBD8EA">
                <a:alpha val="89803"/>
              </a:srgbClr>
            </a:solidFill>
            <a:ln cap="flat" cmpd="sng" w="12700">
              <a:solidFill>
                <a:srgbClr val="CBD8EA">
                  <a:alpha val="89803"/>
                </a:srgb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3"/>
            <p:cNvSpPr txBox="1"/>
            <p:nvPr/>
          </p:nvSpPr>
          <p:spPr>
            <a:xfrm>
              <a:off x="6649361" y="2589373"/>
              <a:ext cx="295793" cy="404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3000" lIns="33000" spcFirstLastPara="1" rIns="33000" wrap="square" tIns="330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600"/>
                <a:buFont typeface="Garamond"/>
                <a:buNone/>
              </a:pPr>
              <a:r>
                <a:t/>
              </a:r>
              <a:endParaRPr b="0" i="0" sz="26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"/>
          <p:cNvSpPr txBox="1"/>
          <p:nvPr>
            <p:ph type="title"/>
          </p:nvPr>
        </p:nvSpPr>
        <p:spPr>
          <a:xfrm>
            <a:off x="643466" y="169525"/>
            <a:ext cx="3517567" cy="10295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aramond"/>
              <a:buNone/>
            </a:pPr>
            <a:r>
              <a:rPr b="1" lang="ru-RU"/>
              <a:t>Українські характерники</a:t>
            </a:r>
            <a:endParaRPr b="1"/>
          </a:p>
        </p:txBody>
      </p:sp>
      <p:sp>
        <p:nvSpPr>
          <p:cNvPr id="142" name="Google Shape;142;p4"/>
          <p:cNvSpPr txBox="1"/>
          <p:nvPr>
            <p:ph idx="1" type="body"/>
          </p:nvPr>
        </p:nvSpPr>
        <p:spPr>
          <a:xfrm>
            <a:off x="4745366" y="171752"/>
            <a:ext cx="7343486" cy="65889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-127000" lvl="0" marL="914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ru-RU" sz="2000"/>
              <a:t>Український характерник - людина, яка мала велику силу волі, незламну вдачу, викликала повагу оточуючих, сприймалась як особлива.  Ознаки характерності: </a:t>
            </a:r>
            <a:endParaRPr/>
          </a:p>
          <a:p>
            <a:pPr indent="-1270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Noto Sans Symbols"/>
              <a:buChar char="✔"/>
            </a:pPr>
            <a:r>
              <a:rPr lang="ru-RU" sz="2000"/>
              <a:t>Дія людини в Дусі незворотна, бо поки дія не закінчилася, дія відбувається.</a:t>
            </a:r>
            <a:endParaRPr/>
          </a:p>
          <a:p>
            <a:pPr indent="-1270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Noto Sans Symbols"/>
              <a:buChar char="✔"/>
            </a:pPr>
            <a:r>
              <a:rPr lang="ru-RU" sz="2000"/>
              <a:t>Для того, щоб займати найвизначніше місце в цьому світі, достатньо бути людиною.</a:t>
            </a:r>
            <a:endParaRPr/>
          </a:p>
          <a:p>
            <a:pPr indent="-1270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Noto Sans Symbols"/>
              <a:buChar char="✔"/>
            </a:pPr>
            <a:r>
              <a:rPr lang="ru-RU" sz="2000"/>
              <a:t>Володій Духом і шабля буде слідувати.</a:t>
            </a:r>
            <a:endParaRPr/>
          </a:p>
          <a:p>
            <a:pPr indent="-1270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Noto Sans Symbols"/>
              <a:buChar char="✔"/>
            </a:pPr>
            <a:r>
              <a:rPr lang="ru-RU" sz="2000"/>
              <a:t>Якщо ти доторкнувся до коріння, ти став відповідальним за події.</a:t>
            </a:r>
            <a:endParaRPr/>
          </a:p>
          <a:p>
            <a:pPr indent="-1270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Noto Sans Symbols"/>
              <a:buChar char="✔"/>
            </a:pPr>
            <a:r>
              <a:rPr lang="ru-RU" sz="2000"/>
              <a:t>  Для здійснення дії повинно бути достатньо миті.</a:t>
            </a:r>
            <a:endParaRPr/>
          </a:p>
          <a:p>
            <a:pPr indent="-1270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Noto Sans Symbols"/>
              <a:buChar char="✔"/>
            </a:pPr>
            <a:r>
              <a:rPr lang="ru-RU" sz="2000"/>
              <a:t>Характерник моделює процес і знає, що це правда.</a:t>
            </a:r>
            <a:endParaRPr/>
          </a:p>
          <a:p>
            <a:pPr indent="-182880" lvl="1" marL="38354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2000"/>
              <a:buChar char="◦"/>
            </a:pPr>
            <a:r>
              <a:rPr lang="ru-RU"/>
              <a:t>Стрільців-розвідників у козацькому війську називали пластунами. На Запорозькій Січі існував навіть окремий Пластунівський курінь.  Українські характерники Запорозької Січі - першие українське об'єднання загонів спеціального призначення, що виконувала  складні, небезпечні, інколи політично-чутливих операцій українського козацтва.</a:t>
            </a:r>
            <a:endParaRPr/>
          </a:p>
          <a:p>
            <a:pPr indent="0" lvl="0" marL="9144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Изображение выглядит как текст, старый&#10;&#10;Автоматически созданное описание" id="143" name="Google Shape;14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0876" y="2264853"/>
            <a:ext cx="2743200" cy="3731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49" name="Google Shape;149;p5"/>
          <p:cNvSpPr txBox="1"/>
          <p:nvPr>
            <p:ph type="title"/>
          </p:nvPr>
        </p:nvSpPr>
        <p:spPr>
          <a:xfrm>
            <a:off x="1859280" y="68889"/>
            <a:ext cx="10070495" cy="7855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00000"/>
              <a:buFont typeface="Garamond"/>
              <a:buNone/>
            </a:pPr>
            <a:r>
              <a:rPr b="1" lang="ru-RU"/>
              <a:t>Діяльність Івана Сірка</a:t>
            </a:r>
            <a:endParaRPr b="1"/>
          </a:p>
        </p:txBody>
      </p:sp>
      <p:cxnSp>
        <p:nvCxnSpPr>
          <p:cNvPr id="150" name="Google Shape;150;p5"/>
          <p:cNvCxnSpPr/>
          <p:nvPr/>
        </p:nvCxnSpPr>
        <p:spPr>
          <a:xfrm>
            <a:off x="1193532" y="1897380"/>
            <a:ext cx="9966960" cy="0"/>
          </a:xfrm>
          <a:prstGeom prst="straightConnector1">
            <a:avLst/>
          </a:prstGeom>
          <a:noFill/>
          <a:ln cap="flat" cmpd="sng" w="12700">
            <a:solidFill>
              <a:srgbClr val="3F3F3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1" name="Google Shape;151;p5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52" name="Google Shape;152;p5"/>
          <p:cNvGraphicFramePr/>
          <p:nvPr/>
        </p:nvGraphicFramePr>
        <p:xfrm>
          <a:off x="108856" y="85876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{B6E24B94-A36F-4EB9-AFE6-7307F1D76041}</a:tableStyleId>
              </a:tblPr>
              <a:tblGrid>
                <a:gridCol w="1014300"/>
                <a:gridCol w="10964250"/>
              </a:tblGrid>
              <a:tr h="423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u="none" cap="none" strike="noStrike"/>
                        <a:t>Дата</a:t>
                      </a:r>
                      <a:endParaRPr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u="none" cap="none" strike="noStrike"/>
                        <a:t>Подія</a:t>
                      </a:r>
                      <a:endParaRPr/>
                    </a:p>
                  </a:txBody>
                  <a:tcPr marT="30125" marB="30125" marR="60250" marL="60250"/>
                </a:tc>
              </a:tr>
              <a:tr h="729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u="none" cap="none" strike="noStrike"/>
                        <a:t>1645 р.</a:t>
                      </a:r>
                      <a:endParaRPr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Корпус  2500 козаків під командуванням полковника Івана Сірка на французьких кораблях відправився з Гданська до Франції, де зіграв вирішальну роль у взятті фортеці Дюнкерн, захопленої іспанцями.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729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u="none" cap="none" strike="noStrike"/>
                        <a:t>1653 р. </a:t>
                      </a:r>
                      <a:endParaRPr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Сірко відзначився у битві з поляками під Жванцем (територія сучасної Хмельницької області), після якої відбив полонених українців у татар, коли ті спробували доставити невільників до Криму.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729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1648-1654 рр.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Активний учасник Визвольної війни українського народу проти Польщі. 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423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u="none" cap="none" strike="noStrike"/>
                        <a:t>1655 р. </a:t>
                      </a:r>
                      <a:endParaRPr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Сірко організував морський похід до Криму, чим зірвав намічений на літо похід татарської орди до України. 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729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1660 р.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організував одночасно два удари по турецьких фортецях Очаків і Аслам-Кермен, де “посад висік і у полон спіймав”. Запорожці в обох походах взяли багато полонених, яких потім обміняли на українських невільників.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423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1663 р.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Сірко здійснив два походи на Перекоп, що “закрило” хана на Кримському півострові, зробивши неможливим його з'єднання з поляками.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423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1675 р.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Іван Сірко, з боєм увійшовши до Криму, захопив Бахчисарай і розгромив війська хана біля Сиваша. 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  <a:tr h="423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1678 р.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Garamond"/>
                        <a:buNone/>
                      </a:pPr>
                      <a:r>
                        <a:rPr b="0" i="0" lang="ru-RU" sz="2000" u="none" cap="none" strike="noStrike">
                          <a:solidFill>
                            <a:srgbClr val="000000"/>
                          </a:solidFill>
                          <a:latin typeface="Garamond"/>
                          <a:ea typeface="Garamond"/>
                          <a:cs typeface="Garamond"/>
                          <a:sym typeface="Garamond"/>
                        </a:rPr>
                        <a:t>Іван Дмитрович з козаками заподіяв великої шкоди татарському флоту, захистивши Україну.</a:t>
                      </a:r>
                      <a:endParaRPr sz="2000" u="none" cap="none" strike="noStrike"/>
                    </a:p>
                  </a:txBody>
                  <a:tcPr marT="30125" marB="30125" marR="60250" marL="6025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 txBox="1"/>
          <p:nvPr>
            <p:ph type="title"/>
          </p:nvPr>
        </p:nvSpPr>
        <p:spPr>
          <a:xfrm>
            <a:off x="643466" y="786383"/>
            <a:ext cx="3517567" cy="15254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aramond"/>
              <a:buNone/>
            </a:pPr>
            <a:br>
              <a:rPr lang="ru-RU" sz="4400"/>
            </a:br>
            <a:br>
              <a:rPr lang="ru-RU" sz="4400"/>
            </a:br>
            <a:br>
              <a:rPr lang="ru-RU" sz="4400"/>
            </a:br>
            <a:br>
              <a:rPr lang="ru-RU" sz="4400"/>
            </a:br>
            <a:r>
              <a:rPr lang="ru-RU" sz="4400"/>
              <a:t>Нащадки </a:t>
            </a:r>
            <a:br>
              <a:rPr lang="ru-RU" sz="4400"/>
            </a:br>
            <a:r>
              <a:rPr lang="ru-RU" sz="4400"/>
              <a:t>Івана Сірко </a:t>
            </a:r>
            <a:br>
              <a:rPr lang="ru-RU"/>
            </a:br>
            <a:br>
              <a:rPr lang="ru-RU"/>
            </a:br>
            <a:endParaRPr/>
          </a:p>
        </p:txBody>
      </p:sp>
      <p:sp>
        <p:nvSpPr>
          <p:cNvPr id="158" name="Google Shape;158;p6"/>
          <p:cNvSpPr txBox="1"/>
          <p:nvPr>
            <p:ph idx="1" type="body"/>
          </p:nvPr>
        </p:nvSpPr>
        <p:spPr>
          <a:xfrm>
            <a:off x="4805842" y="99180"/>
            <a:ext cx="7295105" cy="6673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-152400" lvl="0" marL="914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Прізвище, ім'я, по-батькові: Маріетта Капніст-Сірко.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Родинні зв'язки з Іваном Дмитровичем Сірко: прапраонука.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Роки життя:  22 березня 1914 — 25 жовтня 1993.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ru-RU"/>
              <a:t>Діяльність: українська акторка театру і кіно, заслужена артистка УРСР, шляхтянка, донька графа; праонука українського поета, драматурга і громадсько-політичного діяча Василя Капніста. Жертва сталінського терору і в'язень ГУЛАГу.</a:t>
            </a:r>
            <a:endParaRPr/>
          </a:p>
        </p:txBody>
      </p:sp>
      <p:pic>
        <p:nvPicPr>
          <p:cNvPr descr="Изображение выглядит как текст, человек, мужчина, в позе&#10;&#10;Автоматически созданное описание" id="159" name="Google Shape;15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8373" y="1918183"/>
            <a:ext cx="4170437" cy="4547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7"/>
          <p:cNvSpPr txBox="1"/>
          <p:nvPr>
            <p:ph type="title"/>
          </p:nvPr>
        </p:nvSpPr>
        <p:spPr>
          <a:xfrm>
            <a:off x="365275" y="205812"/>
            <a:ext cx="3771567" cy="186416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aramond"/>
              <a:buNone/>
            </a:pPr>
            <a:r>
              <a:rPr lang="ru-RU" sz="4800"/>
              <a:t>Військові</a:t>
            </a:r>
            <a:br>
              <a:rPr lang="ru-RU" sz="4800"/>
            </a:br>
            <a:r>
              <a:rPr lang="ru-RU" sz="4800"/>
              <a:t>нащадки </a:t>
            </a:r>
            <a:br>
              <a:rPr lang="ru-RU" sz="4800"/>
            </a:br>
            <a:r>
              <a:rPr lang="ru-RU" sz="4800"/>
              <a:t>Івана Сірка</a:t>
            </a:r>
            <a:endParaRPr sz="4800"/>
          </a:p>
        </p:txBody>
      </p:sp>
      <p:sp>
        <p:nvSpPr>
          <p:cNvPr id="165" name="Google Shape;165;p7"/>
          <p:cNvSpPr txBox="1"/>
          <p:nvPr>
            <p:ph idx="1" type="body"/>
          </p:nvPr>
        </p:nvSpPr>
        <p:spPr>
          <a:xfrm>
            <a:off x="4769556" y="87086"/>
            <a:ext cx="7162057" cy="6649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-139700" lvl="0" marL="914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Назва:</a:t>
            </a:r>
            <a:r>
              <a:rPr lang="ru-RU" sz="2200"/>
              <a:t> 92-га окрема механізована бригада імені кошового отамана Івана Сірка.</a:t>
            </a:r>
            <a:endParaRPr/>
          </a:p>
          <a:p>
            <a:pPr indent="-1397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Вид: </a:t>
            </a:r>
            <a:r>
              <a:rPr lang="ru-RU" sz="2200"/>
              <a:t>Сухопутні війська.   </a:t>
            </a:r>
            <a:r>
              <a:rPr b="1" lang="ru-RU" sz="2200"/>
              <a:t>Тип: </a:t>
            </a:r>
            <a:r>
              <a:rPr lang="ru-RU" sz="2200"/>
              <a:t>Механізовані війська.</a:t>
            </a:r>
            <a:endParaRPr/>
          </a:p>
          <a:p>
            <a:pPr indent="-1397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У складі:</a:t>
            </a:r>
            <a:r>
              <a:rPr lang="ru-RU" sz="2200"/>
              <a:t> ОК "Схід".   </a:t>
            </a:r>
            <a:r>
              <a:rPr b="1" lang="ru-RU" sz="2200"/>
              <a:t>На службі:</a:t>
            </a:r>
            <a:r>
              <a:rPr lang="ru-RU" sz="2200"/>
              <a:t> з 1999 року і дотепер</a:t>
            </a:r>
            <a:endParaRPr sz="2200"/>
          </a:p>
          <a:p>
            <a:pPr indent="-1397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Базування: </a:t>
            </a:r>
            <a:r>
              <a:rPr lang="ru-RU" sz="2200"/>
              <a:t>Харківська область, Чугуївський район, село Клугино-Башкирівка.</a:t>
            </a:r>
            <a:endParaRPr/>
          </a:p>
          <a:p>
            <a:pPr indent="-1397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Гасло: </a:t>
            </a:r>
            <a:r>
              <a:rPr lang="ru-RU" sz="2200"/>
              <a:t>"Собі - честь, Україні - слава!"</a:t>
            </a:r>
            <a:endParaRPr/>
          </a:p>
          <a:p>
            <a:pPr indent="-1397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Бойові дії на Сході України (2014-2019 рр.): </a:t>
            </a:r>
            <a:r>
              <a:rPr lang="ru-RU" sz="2200"/>
              <a:t>Іловайск, Бахмутка, Дебальцеве, Мар'янка, Щастя, Станиця Луганська. </a:t>
            </a:r>
            <a:endParaRPr/>
          </a:p>
          <a:p>
            <a:pPr indent="-1397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b="1" lang="ru-RU" sz="2200"/>
              <a:t>Російське вторгнення в Україну (2022):</a:t>
            </a:r>
            <a:r>
              <a:rPr lang="ru-RU" sz="2200"/>
              <a:t> 92-га ОМБр брала участь в обороні Харкова на Чугуївському напрямку; 8 вересня 2022 Президент відмітив заслуги бригади при контрнаступі на Харківщині в районі Балаклії; 10 вересня 2022 в результаті успішного штурму воїни 92-ої ОМБр підняли стяг України над міськрадою звільненого Куп'янська.</a:t>
            </a:r>
            <a:endParaRPr/>
          </a:p>
          <a:p>
            <a:pPr indent="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000"/>
              <a:buNone/>
            </a:pPr>
            <a:r>
              <a:t/>
            </a:r>
            <a:endParaRPr sz="2000"/>
          </a:p>
          <a:p>
            <a:pPr indent="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  <a:p>
            <a:pPr indent="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66" name="Google Shape;16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6809" y="2707871"/>
            <a:ext cx="2966198" cy="34252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"/>
          <p:cNvSpPr txBox="1"/>
          <p:nvPr>
            <p:ph type="title"/>
          </p:nvPr>
        </p:nvSpPr>
        <p:spPr>
          <a:xfrm>
            <a:off x="111276" y="-350570"/>
            <a:ext cx="4158614" cy="20697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Garamond"/>
              <a:buNone/>
            </a:pPr>
            <a:r>
              <a:rPr b="1" lang="ru-RU"/>
              <a:t>Висновок:</a:t>
            </a:r>
            <a:br>
              <a:rPr b="1" lang="ru-RU"/>
            </a:br>
            <a:br>
              <a:rPr b="1" lang="ru-RU"/>
            </a:br>
            <a:r>
              <a:rPr b="1" lang="ru-RU"/>
              <a:t>Історичний портрет</a:t>
            </a:r>
            <a:endParaRPr b="1"/>
          </a:p>
        </p:txBody>
      </p:sp>
      <p:sp>
        <p:nvSpPr>
          <p:cNvPr id="172" name="Google Shape;172;p8"/>
          <p:cNvSpPr txBox="1"/>
          <p:nvPr>
            <p:ph idx="1" type="body"/>
          </p:nvPr>
        </p:nvSpPr>
        <p:spPr>
          <a:xfrm>
            <a:off x="4926794" y="208038"/>
            <a:ext cx="7149962" cy="65647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-152400" lvl="0" marL="9144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 "/>
            </a:pPr>
            <a:r>
              <a:rPr b="1" lang="ru-RU"/>
              <a:t>Прізвище та ім'я історичного діяча:</a:t>
            </a:r>
            <a:r>
              <a:rPr lang="ru-RU"/>
              <a:t> Іван Дмитрович Сірко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b="1" lang="ru-RU"/>
              <a:t>Роки життя:</a:t>
            </a:r>
            <a:r>
              <a:rPr lang="ru-RU"/>
              <a:t> 1605 (1610) — 1680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b="1" lang="ru-RU"/>
              <a:t>Посада:</a:t>
            </a:r>
            <a:r>
              <a:rPr lang="ru-RU"/>
              <a:t> кошовий отаман Запорозької Січі 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b="1" lang="ru-RU"/>
              <a:t>Діяльність:</a:t>
            </a:r>
            <a:r>
              <a:rPr lang="ru-RU"/>
              <a:t> український полководець, подільський шляхтич, козацький ватажок, кальницький полковник, легендарний кошовий отаман Запорозької Січі й усього Війська Запорозького Низового. Здобув перемогу в 65 боях.</a:t>
            </a:r>
            <a:endParaRPr/>
          </a:p>
          <a:p>
            <a:pPr indent="-152400" lvl="0" marL="9144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1CADE4"/>
              </a:buClr>
              <a:buSzPts val="2400"/>
              <a:buChar char=" "/>
            </a:pPr>
            <a:r>
              <a:rPr b="1" lang="ru-RU"/>
              <a:t>Висновок:</a:t>
            </a:r>
            <a:r>
              <a:rPr lang="ru-RU"/>
              <a:t> Я</a:t>
            </a:r>
            <a:r>
              <a:rPr lang="ru-RU" sz="2400"/>
              <a:t> вважаю, що своєю діяльністю Іван Дмитрович</a:t>
            </a:r>
            <a:r>
              <a:rPr lang="ru-RU"/>
              <a:t> Сірко</a:t>
            </a:r>
            <a:r>
              <a:rPr lang="ru-RU" sz="2400"/>
              <a:t> надихав багатьох людей боротись за волю (демократичні свободи) та не залишати у тяжкому становищі своїх побратимів, рідних (визволяв українських бранців з полону).</a:t>
            </a:r>
            <a:endParaRPr/>
          </a:p>
        </p:txBody>
      </p:sp>
      <p:pic>
        <p:nvPicPr>
          <p:cNvPr descr="Изображение выглядит как человек, мужчина&#10;&#10;Автоматически созданное описание" id="173" name="Google Shape;17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4" y="2529545"/>
            <a:ext cx="4581893" cy="2853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RetrospectVTI">
  <a:themeElements>
    <a:clrScheme name="Retrospect">
      <a:dk1>
        <a:srgbClr val="000000"/>
      </a:dk1>
      <a:lt1>
        <a:srgbClr val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2023-02-09T07:06:25Z</dcterms:created>
</cp:coreProperties>
</file>