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y="8229600" cx="14630400"/>
  <p:notesSz cx="8229600" cy="146304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3" roundtripDataSignature="AMtx7mhxI1MhG1yYEAlr+G2tt5VPDl9IU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customschemas.google.com/relationships/presentationmetadata" Target="metadata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" name="Google Shape;13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" name="Google Shape;14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" name="Google Shape;24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" name="Google Shape;25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6" name="Google Shape;46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" name="Google Shape;47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" name="Google Shape;63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1" name="Google Shape;91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25ef6fd7683_0_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" name="Google Shape;108;g25ef6fd7683_0_1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g25ef6fd7683_0_1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7" name="Google Shape;127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1" name="Google Shape;151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FAULT">
  <p:cSld name="DEFAULT">
    <p:bg>
      <p:bgPr>
        <a:solidFill>
          <a:schemeClr val="lt1"/>
        </a:solidFill>
      </p:bgPr>
    </p:bg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2.jpg"/><Relationship Id="rId5" Type="http://schemas.openxmlformats.org/officeDocument/2006/relationships/image" Target="../media/image1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11.jpg"/><Relationship Id="rId5" Type="http://schemas.openxmlformats.org/officeDocument/2006/relationships/image" Target="../media/image12.png"/><Relationship Id="rId6" Type="http://schemas.openxmlformats.org/officeDocument/2006/relationships/image" Target="../media/image2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Relationship Id="rId4" Type="http://schemas.openxmlformats.org/officeDocument/2006/relationships/image" Target="../media/image9.png"/><Relationship Id="rId5" Type="http://schemas.openxmlformats.org/officeDocument/2006/relationships/image" Target="../media/image15.png"/><Relationship Id="rId6" Type="http://schemas.openxmlformats.org/officeDocument/2006/relationships/image" Target="../media/image10.png"/><Relationship Id="rId7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Relationship Id="rId4" Type="http://schemas.openxmlformats.org/officeDocument/2006/relationships/image" Target="../media/image8.jpg"/><Relationship Id="rId5" Type="http://schemas.openxmlformats.org/officeDocument/2006/relationships/image" Target="../media/image13.jpg"/><Relationship Id="rId6" Type="http://schemas.openxmlformats.org/officeDocument/2006/relationships/image" Target="../media/image1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Relationship Id="rId4" Type="http://schemas.openxmlformats.org/officeDocument/2006/relationships/image" Target="../media/image18.png"/><Relationship Id="rId5" Type="http://schemas.openxmlformats.org/officeDocument/2006/relationships/image" Target="../media/image20.png"/><Relationship Id="rId6" Type="http://schemas.openxmlformats.org/officeDocument/2006/relationships/image" Target="../media/image17.png"/><Relationship Id="rId7" Type="http://schemas.openxmlformats.org/officeDocument/2006/relationships/image" Target="../media/image19.png"/><Relationship Id="rId8" Type="http://schemas.openxmlformats.org/officeDocument/2006/relationships/image" Target="../media/image2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6" name="Google Shape;16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4630400" cy="816908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74901"/>
            </a:srgbClr>
          </a:solidFill>
          <a:ln cap="flat" cmpd="sng" w="9525">
            <a:solidFill>
              <a:srgbClr val="FFFFFF">
                <a:alpha val="63921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b="1" sz="2400">
              <a:solidFill>
                <a:srgbClr val="FCFD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" name="Google Shape;18;p1"/>
          <p:cNvSpPr/>
          <p:nvPr/>
        </p:nvSpPr>
        <p:spPr>
          <a:xfrm>
            <a:off x="620375" y="143525"/>
            <a:ext cx="135750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24995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577"/>
              <a:buFont typeface="Arial"/>
              <a:buNone/>
            </a:pPr>
            <a:r>
              <a:rPr b="1" i="0" lang="en-US" sz="5577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Культура Галицько-Волинськ</a:t>
            </a:r>
            <a:r>
              <a:rPr b="1" lang="en-US" sz="5577">
                <a:latin typeface="Times New Roman"/>
                <a:ea typeface="Times New Roman"/>
                <a:cs typeface="Times New Roman"/>
                <a:sym typeface="Times New Roman"/>
              </a:rPr>
              <a:t>ої держави</a:t>
            </a:r>
            <a:endParaRPr b="1" i="0" sz="5577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" name="Google Shape;19;p1"/>
          <p:cNvSpPr/>
          <p:nvPr/>
        </p:nvSpPr>
        <p:spPr>
          <a:xfrm>
            <a:off x="0" y="1447798"/>
            <a:ext cx="7373400" cy="616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Arial"/>
              <a:buNone/>
            </a:pPr>
            <a:r>
              <a:rPr b="1" lang="en-US" sz="24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Країна:</a:t>
            </a:r>
            <a:r>
              <a:rPr lang="en-US" sz="24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Галицько-Волинська держава.</a:t>
            </a:r>
            <a:endParaRPr sz="2400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Arial"/>
              <a:buNone/>
            </a:pPr>
            <a:r>
              <a:t/>
            </a:r>
            <a:endParaRPr sz="2400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Arial"/>
              <a:buNone/>
            </a:pPr>
            <a:r>
              <a:rPr b="1" lang="en-US" sz="24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Роки існування:</a:t>
            </a:r>
            <a:r>
              <a:rPr lang="en-US" sz="24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ХІ - ХIV ст.</a:t>
            </a:r>
            <a:endParaRPr sz="2400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Arial"/>
              <a:buNone/>
            </a:pPr>
            <a:r>
              <a:t/>
            </a:r>
            <a:endParaRPr sz="2400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Arial"/>
              <a:buNone/>
            </a:pPr>
            <a:r>
              <a:rPr b="1" lang="en-US" sz="24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Основа розвитку - культури:</a:t>
            </a:r>
            <a:r>
              <a:rPr lang="en-US" sz="24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Київська Русь, Візантія, Європейська.</a:t>
            </a:r>
            <a:endParaRPr sz="2400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Arial"/>
              <a:buNone/>
            </a:pPr>
            <a:r>
              <a:t/>
            </a:r>
            <a:endParaRPr sz="2400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Arial"/>
              <a:buNone/>
            </a:pPr>
            <a:r>
              <a:rPr b="1" lang="en-US" sz="24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Основні галузі культури:</a:t>
            </a:r>
            <a:r>
              <a:rPr lang="en-US" sz="24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освіта, літописання, архітектура, образотворче мистецтво.</a:t>
            </a:r>
            <a:endParaRPr sz="2400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Arial"/>
              <a:buNone/>
            </a:pPr>
            <a:r>
              <a:t/>
            </a:r>
            <a:endParaRPr sz="2400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Arial"/>
              <a:buNone/>
            </a:pPr>
            <a:r>
              <a:rPr b="1" lang="en-US" sz="24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Розвиток культури залежав від: </a:t>
            </a:r>
            <a:r>
              <a:rPr lang="en-US" sz="24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духовних феодалів, короля Галицько-Волинської держави, економічного розвитку (економічний рівень = культурному рівню).</a:t>
            </a:r>
            <a:endParaRPr sz="2400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Arial"/>
              <a:buNone/>
            </a:pPr>
            <a:r>
              <a:t/>
            </a:r>
            <a:endParaRPr sz="2400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Arial"/>
              <a:buNone/>
            </a:pPr>
            <a:r>
              <a:rPr b="1" lang="en-US" sz="24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Досягнення: </a:t>
            </a:r>
            <a:r>
              <a:rPr lang="en-US" sz="24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речові та писемні історичні пам’ятки Галицько-Волинської держави свідчать про історію України, як невід’ємної частини Середньовічної Європи.</a:t>
            </a:r>
            <a:endParaRPr sz="2400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C:\Users\Altair\Desktop\Макет_давнього_Галича.jpg" id="20" name="Google Shape;20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373400" y="2094264"/>
            <a:ext cx="7225900" cy="4872075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1"/>
          <p:cNvSpPr txBox="1"/>
          <p:nvPr/>
        </p:nvSpPr>
        <p:spPr>
          <a:xfrm>
            <a:off x="9084700" y="7329075"/>
            <a:ext cx="4858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latin typeface="Times New Roman"/>
                <a:ea typeface="Times New Roman"/>
                <a:cs typeface="Times New Roman"/>
                <a:sym typeface="Times New Roman"/>
              </a:rPr>
              <a:t>макет міста Галич ХІІ ст. </a:t>
            </a:r>
            <a:endParaRPr sz="22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7" name="Google Shape;27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4630400" cy="8169088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3"/>
          <p:cNvSpPr/>
          <p:nvPr/>
        </p:nvSpPr>
        <p:spPr>
          <a:xfrm>
            <a:off x="0" y="-30250"/>
            <a:ext cx="14630400" cy="8229600"/>
          </a:xfrm>
          <a:prstGeom prst="rect">
            <a:avLst/>
          </a:prstGeom>
          <a:solidFill>
            <a:srgbClr val="FFFFFF">
              <a:alpha val="74901"/>
            </a:srgbClr>
          </a:solidFill>
          <a:ln cap="flat" cmpd="sng" w="9525">
            <a:solidFill>
              <a:srgbClr val="FFFFFF">
                <a:alpha val="63921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" name="Google Shape;29;p3"/>
          <p:cNvSpPr/>
          <p:nvPr/>
        </p:nvSpPr>
        <p:spPr>
          <a:xfrm>
            <a:off x="2928455" y="306883"/>
            <a:ext cx="9114000" cy="732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05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47"/>
              <a:buFont typeface="Arial"/>
              <a:buNone/>
            </a:pPr>
            <a:r>
              <a:rPr b="1" lang="en-US" sz="4647"/>
              <a:t>Освіта</a:t>
            </a:r>
            <a:endParaRPr b="0" i="0" sz="4647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30;p3"/>
          <p:cNvSpPr/>
          <p:nvPr/>
        </p:nvSpPr>
        <p:spPr>
          <a:xfrm>
            <a:off x="885230" y="2359132"/>
            <a:ext cx="6311979" cy="2208679"/>
          </a:xfrm>
          <a:prstGeom prst="roundRect">
            <a:avLst>
              <a:gd fmla="val 2484" name="adj"/>
            </a:avLst>
          </a:prstGeom>
          <a:solidFill>
            <a:srgbClr val="F0D4F7"/>
          </a:solidFill>
          <a:ln cap="flat" cmpd="sng" w="9525">
            <a:solidFill>
              <a:srgbClr val="E1A9E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" name="Google Shape;31;p3"/>
          <p:cNvSpPr/>
          <p:nvPr/>
        </p:nvSpPr>
        <p:spPr>
          <a:xfrm>
            <a:off x="2188282" y="2359117"/>
            <a:ext cx="3487800" cy="3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324"/>
              <a:buFont typeface="Arial"/>
              <a:buNone/>
            </a:pPr>
            <a:r>
              <a:rPr b="1" lang="en-US" sz="2524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Особливості освіти</a:t>
            </a:r>
            <a:endParaRPr i="0" sz="2624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" name="Google Shape;32;p3"/>
          <p:cNvSpPr/>
          <p:nvPr/>
        </p:nvSpPr>
        <p:spPr>
          <a:xfrm>
            <a:off x="760525" y="2666650"/>
            <a:ext cx="6193200" cy="74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0296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59"/>
              <a:buFont typeface="Times New Roman"/>
              <a:buAutoNum type="arabicPeriod"/>
            </a:pPr>
            <a:r>
              <a:rPr lang="en-US" sz="1759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Ділова мова - латина, цією мовою спілкуються країни Європи та Візантія (ділова мова - міжнародна мова спілкування, як зараз англійська та французька). </a:t>
            </a:r>
            <a:endParaRPr sz="1759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AutoNum type="arabicPeriod"/>
            </a:pPr>
            <a:r>
              <a:rPr lang="en-US" sz="1759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Кожна освідчена людина знає 4 мови: старослов’янська, грецька, латина, </a:t>
            </a:r>
            <a:r>
              <a:rPr lang="en-US" sz="1859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європейська. </a:t>
            </a:r>
            <a:endParaRPr sz="1859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6646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59"/>
              <a:buFont typeface="Times New Roman"/>
              <a:buAutoNum type="arabicPeriod"/>
            </a:pPr>
            <a:r>
              <a:rPr lang="en-US" sz="1859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Гуманітарні науки ᐳ природничі науки.</a:t>
            </a:r>
            <a:endParaRPr sz="1859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" name="Google Shape;33;p3"/>
          <p:cNvSpPr/>
          <p:nvPr/>
        </p:nvSpPr>
        <p:spPr>
          <a:xfrm>
            <a:off x="7433191" y="2359132"/>
            <a:ext cx="6311979" cy="2208679"/>
          </a:xfrm>
          <a:prstGeom prst="roundRect">
            <a:avLst>
              <a:gd fmla="val 2484" name="adj"/>
            </a:avLst>
          </a:prstGeom>
          <a:solidFill>
            <a:srgbClr val="F0D4F7"/>
          </a:solidFill>
          <a:ln cap="flat" cmpd="sng" w="9525">
            <a:solidFill>
              <a:srgbClr val="E1A9E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" name="Google Shape;34;p3"/>
          <p:cNvSpPr/>
          <p:nvPr/>
        </p:nvSpPr>
        <p:spPr>
          <a:xfrm>
            <a:off x="8679468" y="2359142"/>
            <a:ext cx="4279800" cy="3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324"/>
              <a:buFont typeface="Arial"/>
              <a:buNone/>
            </a:pPr>
            <a:r>
              <a:rPr b="1" lang="en-US" sz="2524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Освіта за рівнями</a:t>
            </a:r>
            <a:endParaRPr i="0" sz="2524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" name="Google Shape;35;p3"/>
          <p:cNvSpPr/>
          <p:nvPr/>
        </p:nvSpPr>
        <p:spPr>
          <a:xfrm>
            <a:off x="7582218" y="2779382"/>
            <a:ext cx="5824800" cy="112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6646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59"/>
              <a:buFont typeface="Times New Roman"/>
              <a:buAutoNum type="arabicPeriod"/>
            </a:pPr>
            <a:r>
              <a:rPr lang="en-US" sz="1859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Початкова - при церквах та монастирях для всіх.</a:t>
            </a:r>
            <a:endParaRPr sz="1859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6646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Times New Roman"/>
              <a:buAutoNum type="arabicPeriod"/>
            </a:pPr>
            <a:r>
              <a:rPr lang="en-US" sz="1859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Середня - спеціальні школи за соціальними групами (для ремісників, для державних службовців, для толмачів=перекладачі та ін.)</a:t>
            </a:r>
            <a:endParaRPr sz="1859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6646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Times New Roman"/>
              <a:buAutoNum type="arabicPeriod"/>
            </a:pPr>
            <a:r>
              <a:rPr lang="en-US" sz="1859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Вища - тільки Візантія та Європейські університети.</a:t>
            </a:r>
            <a:endParaRPr sz="1859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" name="Google Shape;36;p3"/>
          <p:cNvSpPr/>
          <p:nvPr/>
        </p:nvSpPr>
        <p:spPr>
          <a:xfrm>
            <a:off x="885230" y="4802058"/>
            <a:ext cx="6311979" cy="2208679"/>
          </a:xfrm>
          <a:prstGeom prst="roundRect">
            <a:avLst>
              <a:gd fmla="val 2484" name="adj"/>
            </a:avLst>
          </a:prstGeom>
          <a:solidFill>
            <a:srgbClr val="F0D4F7"/>
          </a:solidFill>
          <a:ln cap="flat" cmpd="sng" w="9525">
            <a:solidFill>
              <a:srgbClr val="E1A9E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3"/>
          <p:cNvSpPr/>
          <p:nvPr/>
        </p:nvSpPr>
        <p:spPr>
          <a:xfrm>
            <a:off x="1620073" y="4802050"/>
            <a:ext cx="4624200" cy="3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324"/>
              <a:buFont typeface="Arial"/>
              <a:buNone/>
            </a:pPr>
            <a:r>
              <a:rPr b="1" lang="en-US" sz="2524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Наукові та економічні центри</a:t>
            </a:r>
            <a:endParaRPr i="0" sz="2524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" name="Google Shape;38;p3"/>
          <p:cNvSpPr/>
          <p:nvPr/>
        </p:nvSpPr>
        <p:spPr>
          <a:xfrm>
            <a:off x="944744" y="5344058"/>
            <a:ext cx="5824800" cy="112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457200" marR="0" rtl="0" algn="l">
              <a:lnSpc>
                <a:spcPct val="15997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00"/>
              <a:buFont typeface="Times New Roman"/>
              <a:buAutoNum type="arabicPeriod"/>
            </a:pPr>
            <a:r>
              <a:rPr lang="en-US" sz="18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Галич</a:t>
            </a:r>
            <a:endParaRPr sz="1800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marR="0" rtl="0" algn="l">
              <a:lnSpc>
                <a:spcPct val="15997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00"/>
              <a:buFont typeface="Times New Roman"/>
              <a:buAutoNum type="arabicPeriod"/>
            </a:pPr>
            <a:r>
              <a:rPr lang="en-US" sz="18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Володимир-Волинський</a:t>
            </a:r>
            <a:endParaRPr sz="1800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marR="0" rtl="0" algn="l">
              <a:lnSpc>
                <a:spcPct val="15997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00"/>
              <a:buFont typeface="Times New Roman"/>
              <a:buAutoNum type="arabicPeriod"/>
            </a:pPr>
            <a:r>
              <a:rPr lang="en-US" sz="18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Холм</a:t>
            </a:r>
            <a:endParaRPr sz="1800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marR="0" rtl="0" algn="l">
              <a:lnSpc>
                <a:spcPct val="15997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00"/>
              <a:buFont typeface="Times New Roman"/>
              <a:buAutoNum type="arabicPeriod"/>
            </a:pPr>
            <a:r>
              <a:rPr lang="en-US" sz="18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Львів </a:t>
            </a:r>
            <a:endParaRPr sz="1800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" name="Google Shape;39;p3"/>
          <p:cNvSpPr/>
          <p:nvPr/>
        </p:nvSpPr>
        <p:spPr>
          <a:xfrm>
            <a:off x="7433191" y="4802058"/>
            <a:ext cx="6312000" cy="2208600"/>
          </a:xfrm>
          <a:prstGeom prst="roundRect">
            <a:avLst>
              <a:gd fmla="val 2484" name="adj"/>
            </a:avLst>
          </a:prstGeom>
          <a:solidFill>
            <a:srgbClr val="F0D4F7"/>
          </a:solidFill>
          <a:ln cap="flat" cmpd="sng" w="9525">
            <a:solidFill>
              <a:srgbClr val="E1A9E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" name="Google Shape;40;p3"/>
          <p:cNvSpPr/>
          <p:nvPr/>
        </p:nvSpPr>
        <p:spPr>
          <a:xfrm>
            <a:off x="8050143" y="4923025"/>
            <a:ext cx="5078100" cy="3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324"/>
              <a:buFont typeface="Arial"/>
              <a:buNone/>
            </a:pPr>
            <a:r>
              <a:rPr b="1" lang="en-US" sz="2524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Писемні історичні джерела</a:t>
            </a:r>
            <a:endParaRPr i="0" sz="2524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" name="Google Shape;41;p3"/>
          <p:cNvSpPr/>
          <p:nvPr/>
        </p:nvSpPr>
        <p:spPr>
          <a:xfrm>
            <a:off x="7582225" y="5476500"/>
            <a:ext cx="6061800" cy="112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52996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59"/>
              <a:buFont typeface="Calibri"/>
              <a:buAutoNum type="arabicPeriod"/>
            </a:pPr>
            <a:r>
              <a:rPr lang="en-US" sz="1959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Церковна література </a:t>
            </a:r>
            <a:r>
              <a:rPr lang="en-US" sz="1959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ᐳ </a:t>
            </a:r>
            <a:r>
              <a:rPr lang="en-US" sz="1959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світська література.</a:t>
            </a:r>
            <a:endParaRPr sz="1959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2996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59"/>
              <a:buFont typeface="Times New Roman"/>
              <a:buAutoNum type="arabicPeriod"/>
            </a:pPr>
            <a:r>
              <a:rPr lang="en-US" sz="1959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Літописання - художній та історичний стиль.</a:t>
            </a:r>
            <a:endParaRPr sz="1959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2996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59"/>
              <a:buFont typeface="Times New Roman"/>
              <a:buAutoNum type="arabicPeriod"/>
            </a:pPr>
            <a:r>
              <a:rPr lang="en-US" sz="1959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Берестяні грамоти використовували в освіті та повсякденному житті. </a:t>
            </a:r>
            <a:endParaRPr sz="1959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" name="Google Shape;42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94775" y="113550"/>
            <a:ext cx="4132800" cy="1691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Google Shape;43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1782101" y="222025"/>
            <a:ext cx="2051200" cy="1538400"/>
          </a:xfrm>
          <a:prstGeom prst="rect">
            <a:avLst/>
          </a:prstGeom>
          <a:noFill/>
          <a:ln cap="sq" cmpd="thickThin" w="2286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49" name="Google Shape;49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4630400" cy="8169088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2"/>
          <p:cNvSpPr/>
          <p:nvPr/>
        </p:nvSpPr>
        <p:spPr>
          <a:xfrm>
            <a:off x="-62" y="-30250"/>
            <a:ext cx="14630400" cy="8229600"/>
          </a:xfrm>
          <a:prstGeom prst="rect">
            <a:avLst/>
          </a:prstGeom>
          <a:solidFill>
            <a:srgbClr val="FFFFFF">
              <a:alpha val="74901"/>
            </a:srgbClr>
          </a:solidFill>
          <a:ln cap="flat" cmpd="sng" w="9525">
            <a:solidFill>
              <a:srgbClr val="FFFFFF">
                <a:alpha val="63921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" name="Google Shape;51;p2"/>
          <p:cNvSpPr/>
          <p:nvPr/>
        </p:nvSpPr>
        <p:spPr>
          <a:xfrm>
            <a:off x="287575" y="294475"/>
            <a:ext cx="14132100" cy="732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25005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47"/>
              <a:buFont typeface="Arial"/>
              <a:buNone/>
            </a:pPr>
            <a:r>
              <a:rPr b="1" lang="en-US" sz="2500">
                <a:latin typeface="Times New Roman"/>
                <a:ea typeface="Times New Roman"/>
                <a:cs typeface="Times New Roman"/>
                <a:sym typeface="Times New Roman"/>
              </a:rPr>
              <a:t>Писемні історичні джерела  Галицько-Волинської держави </a:t>
            </a:r>
            <a:r>
              <a:rPr lang="en-US" sz="2500">
                <a:latin typeface="Times New Roman"/>
                <a:ea typeface="Times New Roman"/>
                <a:cs typeface="Times New Roman"/>
                <a:sym typeface="Times New Roman"/>
              </a:rPr>
              <a:t>були на основі літописання Київської Русі та та українського фольклору, про що свідчить  патріотичний заклик у Галицько-Волинському літописі: “ Краще на своїй землі кістками лягти, ніж на чужій славними бути.”</a:t>
            </a:r>
            <a:endParaRPr i="0" sz="25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" name="Google Shape;52;p2"/>
          <p:cNvSpPr/>
          <p:nvPr/>
        </p:nvSpPr>
        <p:spPr>
          <a:xfrm>
            <a:off x="552425" y="4840700"/>
            <a:ext cx="3594600" cy="3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24"/>
              <a:buFont typeface="Arial"/>
              <a:buNone/>
            </a:pPr>
            <a:r>
              <a:rPr b="1" lang="en-US" sz="2324">
                <a:latin typeface="Times New Roman"/>
                <a:ea typeface="Times New Roman"/>
                <a:cs typeface="Times New Roman"/>
                <a:sym typeface="Times New Roman"/>
              </a:rPr>
              <a:t>“Повість про осліплення Василька”</a:t>
            </a:r>
            <a:endParaRPr i="0" sz="2324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" name="Google Shape;53;p2"/>
          <p:cNvSpPr/>
          <p:nvPr/>
        </p:nvSpPr>
        <p:spPr>
          <a:xfrm>
            <a:off x="324430" y="5807283"/>
            <a:ext cx="4050600" cy="149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5997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Arial"/>
              <a:buNone/>
            </a:pPr>
            <a:r>
              <a:rPr lang="en-US" sz="1859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Написана у 1097 р., в якій описані події міжусобні війни на Галичині, ця повість є частиною літопису  Київської Русі “Повісті минулих літ”. </a:t>
            </a:r>
            <a:endParaRPr i="0" sz="1859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" name="Google Shape;54;p2"/>
          <p:cNvSpPr/>
          <p:nvPr/>
        </p:nvSpPr>
        <p:spPr>
          <a:xfrm>
            <a:off x="5289828" y="4840823"/>
            <a:ext cx="4050625" cy="732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24"/>
              <a:buFont typeface="Arial"/>
              <a:buNone/>
            </a:pPr>
            <a:r>
              <a:rPr b="1" lang="en-US" sz="2324">
                <a:latin typeface="Times New Roman"/>
                <a:ea typeface="Times New Roman"/>
                <a:cs typeface="Times New Roman"/>
                <a:sym typeface="Times New Roman"/>
              </a:rPr>
              <a:t>Галицько</a:t>
            </a:r>
            <a:r>
              <a:rPr b="1" i="0" lang="en-US" sz="2324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-Волинськ</a:t>
            </a:r>
            <a:r>
              <a:rPr b="1" lang="en-US" sz="2324">
                <a:latin typeface="Times New Roman"/>
                <a:ea typeface="Times New Roman"/>
                <a:cs typeface="Times New Roman"/>
                <a:sym typeface="Times New Roman"/>
              </a:rPr>
              <a:t>ий літопис</a:t>
            </a:r>
            <a:endParaRPr i="0" sz="2324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" name="Google Shape;55;p2"/>
          <p:cNvSpPr/>
          <p:nvPr/>
        </p:nvSpPr>
        <p:spPr>
          <a:xfrm>
            <a:off x="4778638" y="5807350"/>
            <a:ext cx="4561800" cy="149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6646" lvl="0" marL="457200" marR="0" rtl="0" algn="l">
              <a:lnSpc>
                <a:spcPct val="159978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59"/>
              <a:buFont typeface="Times New Roman"/>
              <a:buAutoNum type="arabicPeriod"/>
            </a:pPr>
            <a:r>
              <a:rPr lang="en-US" sz="1859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Написаний у Холмі та Володимирі у ХІІІ ст.</a:t>
            </a:r>
            <a:endParaRPr sz="1859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6646" lvl="0" marL="457200" marR="0" rtl="0" algn="l">
              <a:lnSpc>
                <a:spcPct val="15997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Times New Roman"/>
              <a:buAutoNum type="arabicPeriod"/>
            </a:pPr>
            <a:r>
              <a:rPr lang="en-US" sz="1859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Хронологія охоплює 1201 - 1291 рр.</a:t>
            </a:r>
            <a:endParaRPr sz="1859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6646" lvl="0" marL="457200" marR="0" rtl="0" algn="l">
              <a:lnSpc>
                <a:spcPct val="15997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Times New Roman"/>
              <a:buAutoNum type="arabicPeriod"/>
            </a:pPr>
            <a:r>
              <a:rPr lang="en-US" sz="1859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Складається з 2 частин: життя Данила Галицького, з 1260 р . історія Волині.</a:t>
            </a:r>
            <a:endParaRPr sz="1859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" name="Google Shape;56;p2"/>
          <p:cNvSpPr/>
          <p:nvPr/>
        </p:nvSpPr>
        <p:spPr>
          <a:xfrm>
            <a:off x="10083407" y="4833186"/>
            <a:ext cx="3273000" cy="3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24"/>
              <a:buFont typeface="Arial"/>
              <a:buNone/>
            </a:pPr>
            <a:r>
              <a:rPr b="1" lang="en-US" sz="2324">
                <a:latin typeface="Times New Roman"/>
                <a:ea typeface="Times New Roman"/>
                <a:cs typeface="Times New Roman"/>
                <a:sym typeface="Times New Roman"/>
              </a:rPr>
              <a:t>Духовна література</a:t>
            </a:r>
            <a:r>
              <a:rPr b="1" lang="en-US" sz="2324"/>
              <a:t> </a:t>
            </a:r>
            <a:endParaRPr b="0" i="0" sz="2324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2"/>
          <p:cNvSpPr/>
          <p:nvPr/>
        </p:nvSpPr>
        <p:spPr>
          <a:xfrm>
            <a:off x="9694545" y="5441213"/>
            <a:ext cx="4050625" cy="11246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5997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59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“Остромирове Євангеліє” писали 1056-1057 рр. використовували мови: давноруську, староцерковнослов’янську, </a:t>
            </a:r>
            <a:r>
              <a:rPr lang="en-US" sz="2059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церковнослов’янську.</a:t>
            </a:r>
            <a:endParaRPr sz="2059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C:\Users\Altair\Desktop\Deaths_of_Volodar_Rostislavich,_Vasilko_Rostislavich_and_wife_of_Yaropolk_(1124).jpg" id="58" name="Google Shape;58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23774" y="1769025"/>
            <a:ext cx="2275415" cy="3071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712501" y="2062850"/>
            <a:ext cx="3272900" cy="2454698"/>
          </a:xfrm>
          <a:prstGeom prst="rect">
            <a:avLst/>
          </a:prstGeom>
          <a:noFill/>
          <a:ln cap="sq" cmpd="thickThin" w="2286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id="60" name="Google Shape;60;p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9932150" y="1876675"/>
            <a:ext cx="4000500" cy="2714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66" name="Google Shape;66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4630400" cy="8169088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4"/>
          <p:cNvSpPr/>
          <p:nvPr/>
        </p:nvSpPr>
        <p:spPr>
          <a:xfrm>
            <a:off x="132450" y="-30250"/>
            <a:ext cx="14630400" cy="8229600"/>
          </a:xfrm>
          <a:prstGeom prst="rect">
            <a:avLst/>
          </a:prstGeom>
          <a:solidFill>
            <a:srgbClr val="FFFFFF">
              <a:alpha val="74901"/>
            </a:srgbClr>
          </a:solidFill>
          <a:ln cap="flat" cmpd="sng" w="9525">
            <a:solidFill>
              <a:srgbClr val="FFFFFF">
                <a:alpha val="63921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4"/>
          <p:cNvSpPr/>
          <p:nvPr/>
        </p:nvSpPr>
        <p:spPr>
          <a:xfrm>
            <a:off x="842373" y="614325"/>
            <a:ext cx="7277400" cy="6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22"/>
              <a:buFont typeface="Arial"/>
              <a:buNone/>
            </a:pPr>
            <a:r>
              <a:rPr b="1" lang="en-US" sz="4422">
                <a:latin typeface="Times New Roman"/>
                <a:ea typeface="Times New Roman"/>
                <a:cs typeface="Times New Roman"/>
                <a:sym typeface="Times New Roman"/>
              </a:rPr>
              <a:t>Образотворче</a:t>
            </a:r>
            <a:r>
              <a:rPr b="1" i="0" lang="en-US" sz="4422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мистецтво</a:t>
            </a:r>
            <a:r>
              <a:rPr b="1" i="0" lang="en-US" sz="4422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4422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" name="Google Shape;69;p4"/>
          <p:cNvSpPr/>
          <p:nvPr/>
        </p:nvSpPr>
        <p:spPr>
          <a:xfrm>
            <a:off x="1156930" y="1757087"/>
            <a:ext cx="44887" cy="5797547"/>
          </a:xfrm>
          <a:prstGeom prst="rect">
            <a:avLst/>
          </a:prstGeom>
          <a:solidFill>
            <a:srgbClr val="E1A9E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4"/>
          <p:cNvSpPr/>
          <p:nvPr/>
        </p:nvSpPr>
        <p:spPr>
          <a:xfrm>
            <a:off x="1432024" y="2159809"/>
            <a:ext cx="786170" cy="44557"/>
          </a:xfrm>
          <a:prstGeom prst="rect">
            <a:avLst/>
          </a:prstGeom>
          <a:solidFill>
            <a:srgbClr val="E1A9E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" name="Google Shape;71;p4"/>
          <p:cNvSpPr/>
          <p:nvPr/>
        </p:nvSpPr>
        <p:spPr>
          <a:xfrm>
            <a:off x="926604" y="1931294"/>
            <a:ext cx="505420" cy="501704"/>
          </a:xfrm>
          <a:prstGeom prst="roundRect">
            <a:avLst>
              <a:gd fmla="val 10936" name="adj"/>
            </a:avLst>
          </a:prstGeom>
          <a:solidFill>
            <a:srgbClr val="F0D4F7"/>
          </a:solidFill>
          <a:ln cap="flat" cmpd="sng" w="9525">
            <a:solidFill>
              <a:srgbClr val="E1A9E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4"/>
          <p:cNvSpPr/>
          <p:nvPr/>
        </p:nvSpPr>
        <p:spPr>
          <a:xfrm>
            <a:off x="1087338" y="1973133"/>
            <a:ext cx="183833" cy="4180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2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653"/>
              <a:buFont typeface="Arial"/>
              <a:buNone/>
            </a:pPr>
            <a:r>
              <a:rPr b="1" i="0" lang="en-US" sz="2653" u="none" cap="none" strike="noStrike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 b="0" i="0" sz="2653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4"/>
          <p:cNvSpPr/>
          <p:nvPr/>
        </p:nvSpPr>
        <p:spPr>
          <a:xfrm>
            <a:off x="2265112" y="1931300"/>
            <a:ext cx="4872600" cy="34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2501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211"/>
              <a:buFont typeface="Arial"/>
              <a:buNone/>
            </a:pPr>
            <a:r>
              <a:rPr b="1" lang="en-US" sz="30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Фреска, мозаїка</a:t>
            </a:r>
            <a:endParaRPr i="0" sz="3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4" name="Google Shape;74;p4"/>
          <p:cNvSpPr/>
          <p:nvPr/>
        </p:nvSpPr>
        <p:spPr>
          <a:xfrm>
            <a:off x="2414826" y="2551185"/>
            <a:ext cx="11373207" cy="3568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Фреска - живопис на вологій штукатурці.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Мозаїка -  зображення чи візерунок, виконані з кольорових каменів 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та інших матеріалів.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</a:endParaRPr>
          </a:p>
        </p:txBody>
      </p:sp>
      <p:sp>
        <p:nvSpPr>
          <p:cNvPr id="75" name="Google Shape;75;p4"/>
          <p:cNvSpPr/>
          <p:nvPr/>
        </p:nvSpPr>
        <p:spPr>
          <a:xfrm>
            <a:off x="1432024" y="4166625"/>
            <a:ext cx="786170" cy="44557"/>
          </a:xfrm>
          <a:prstGeom prst="rect">
            <a:avLst/>
          </a:prstGeom>
          <a:solidFill>
            <a:srgbClr val="E1A9E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4"/>
          <p:cNvSpPr/>
          <p:nvPr/>
        </p:nvSpPr>
        <p:spPr>
          <a:xfrm>
            <a:off x="926604" y="3938110"/>
            <a:ext cx="505420" cy="501704"/>
          </a:xfrm>
          <a:prstGeom prst="roundRect">
            <a:avLst>
              <a:gd fmla="val 10936" name="adj"/>
            </a:avLst>
          </a:prstGeom>
          <a:solidFill>
            <a:srgbClr val="F0D4F7"/>
          </a:solidFill>
          <a:ln cap="flat" cmpd="sng" w="9525">
            <a:solidFill>
              <a:srgbClr val="E1A9E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4"/>
          <p:cNvSpPr/>
          <p:nvPr/>
        </p:nvSpPr>
        <p:spPr>
          <a:xfrm>
            <a:off x="1087338" y="3979949"/>
            <a:ext cx="183833" cy="4180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2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653"/>
              <a:buFont typeface="Arial"/>
              <a:buNone/>
            </a:pPr>
            <a:r>
              <a:rPr b="1" i="0" lang="en-US" sz="2653" u="none" cap="none" strike="noStrike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b="0" i="0" sz="2653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4"/>
          <p:cNvSpPr/>
          <p:nvPr/>
        </p:nvSpPr>
        <p:spPr>
          <a:xfrm>
            <a:off x="1902924" y="3962463"/>
            <a:ext cx="4361700" cy="34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1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211"/>
              <a:buFont typeface="Arial"/>
              <a:buNone/>
            </a:pPr>
            <a:r>
              <a:rPr b="1" lang="en-US" sz="30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Книжкова мініатюра </a:t>
            </a:r>
            <a:endParaRPr i="0" sz="3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9" name="Google Shape;79;p4"/>
          <p:cNvSpPr/>
          <p:nvPr/>
        </p:nvSpPr>
        <p:spPr>
          <a:xfrm>
            <a:off x="2414826" y="4558001"/>
            <a:ext cx="11373207" cy="3568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Книжкова мініатюра – зображення в книгах.</a:t>
            </a:r>
            <a:endParaRPr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0" name="Google Shape;80;p4"/>
          <p:cNvSpPr/>
          <p:nvPr/>
        </p:nvSpPr>
        <p:spPr>
          <a:xfrm>
            <a:off x="1432024" y="6173441"/>
            <a:ext cx="786170" cy="44557"/>
          </a:xfrm>
          <a:prstGeom prst="rect">
            <a:avLst/>
          </a:prstGeom>
          <a:solidFill>
            <a:srgbClr val="E1A9E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" name="Google Shape;81;p4"/>
          <p:cNvSpPr/>
          <p:nvPr/>
        </p:nvSpPr>
        <p:spPr>
          <a:xfrm>
            <a:off x="926604" y="5944926"/>
            <a:ext cx="505420" cy="501704"/>
          </a:xfrm>
          <a:prstGeom prst="roundRect">
            <a:avLst>
              <a:gd fmla="val 10936" name="adj"/>
            </a:avLst>
          </a:prstGeom>
          <a:solidFill>
            <a:srgbClr val="F0D4F7"/>
          </a:solidFill>
          <a:ln cap="flat" cmpd="sng" w="9525">
            <a:solidFill>
              <a:srgbClr val="E1A9E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4"/>
          <p:cNvSpPr/>
          <p:nvPr/>
        </p:nvSpPr>
        <p:spPr>
          <a:xfrm>
            <a:off x="1087338" y="5986765"/>
            <a:ext cx="183833" cy="4180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2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653"/>
              <a:buFont typeface="Arial"/>
              <a:buNone/>
            </a:pPr>
            <a:r>
              <a:rPr b="1" i="0" lang="en-US" sz="2653" u="none" cap="none" strike="noStrike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 b="0" i="0" sz="2653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4"/>
          <p:cNvSpPr/>
          <p:nvPr/>
        </p:nvSpPr>
        <p:spPr>
          <a:xfrm>
            <a:off x="2017550" y="5825150"/>
            <a:ext cx="2631900" cy="34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1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211"/>
              <a:buFont typeface="Arial"/>
              <a:buNone/>
            </a:pPr>
            <a:r>
              <a:rPr b="1" lang="en-US" sz="30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Скульптура</a:t>
            </a:r>
            <a:endParaRPr i="0" sz="3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4" name="Google Shape;84;p4"/>
          <p:cNvSpPr/>
          <p:nvPr/>
        </p:nvSpPr>
        <p:spPr>
          <a:xfrm>
            <a:off x="2265100" y="6446625"/>
            <a:ext cx="6687300" cy="71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5997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69"/>
              <a:buFont typeface="Arial"/>
              <a:buNone/>
            </a:pPr>
            <a:r>
              <a:rPr lang="en-US" sz="24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Рельєф - один із видів скульптури, об’ємне зображення предметів, що лише частково виступає над площиною. </a:t>
            </a:r>
            <a:endParaRPr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5" name="Google Shape;85;p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70794" y="3"/>
            <a:ext cx="2631981" cy="2551175"/>
          </a:xfrm>
          <a:prstGeom prst="rect">
            <a:avLst/>
          </a:prstGeom>
          <a:noFill/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86" name="Google Shape;86;p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063820" y="71800"/>
            <a:ext cx="3341255" cy="1961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2384050" y="2391141"/>
            <a:ext cx="2246350" cy="3272908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543775" y="5528025"/>
            <a:ext cx="3589275" cy="2388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94" name="Google Shape;94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4630400" cy="8169088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5"/>
          <p:cNvSpPr/>
          <p:nvPr/>
        </p:nvSpPr>
        <p:spPr>
          <a:xfrm>
            <a:off x="-75" y="-30250"/>
            <a:ext cx="14630400" cy="8229600"/>
          </a:xfrm>
          <a:prstGeom prst="rect">
            <a:avLst/>
          </a:prstGeom>
          <a:solidFill>
            <a:srgbClr val="FFFFFF">
              <a:alpha val="74901"/>
            </a:srgbClr>
          </a:solidFill>
          <a:ln cap="flat" cmpd="sng" w="9525">
            <a:solidFill>
              <a:srgbClr val="FFFFFF">
                <a:alpha val="63921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5"/>
          <p:cNvSpPr/>
          <p:nvPr/>
        </p:nvSpPr>
        <p:spPr>
          <a:xfrm>
            <a:off x="5766230" y="534328"/>
            <a:ext cx="4829400" cy="732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05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47"/>
              <a:buFont typeface="Arial"/>
              <a:buNone/>
            </a:pPr>
            <a:r>
              <a:rPr b="1" lang="en-US" sz="3600">
                <a:latin typeface="Times New Roman"/>
                <a:ea typeface="Times New Roman"/>
                <a:cs typeface="Times New Roman"/>
                <a:sym typeface="Times New Roman"/>
              </a:rPr>
              <a:t>Іконопис</a:t>
            </a:r>
            <a:endParaRPr i="0" sz="36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7" name="Google Shape;97;p5"/>
          <p:cNvSpPr/>
          <p:nvPr/>
        </p:nvSpPr>
        <p:spPr>
          <a:xfrm>
            <a:off x="885230" y="5023777"/>
            <a:ext cx="4050506" cy="732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24"/>
              <a:buFont typeface="Arial"/>
              <a:buNone/>
            </a:pPr>
            <a:r>
              <a:rPr b="1" lang="en-US" sz="2324">
                <a:latin typeface="Times New Roman"/>
                <a:ea typeface="Times New Roman"/>
                <a:cs typeface="Times New Roman"/>
                <a:sym typeface="Times New Roman"/>
              </a:rPr>
              <a:t>Холмська ікона Богоматері</a:t>
            </a:r>
            <a:endParaRPr i="0" sz="2324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8" name="Google Shape;98;p5"/>
          <p:cNvSpPr/>
          <p:nvPr/>
        </p:nvSpPr>
        <p:spPr>
          <a:xfrm>
            <a:off x="885230" y="5990310"/>
            <a:ext cx="4050506" cy="11246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5997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Arial"/>
              <a:buNone/>
            </a:pPr>
            <a:r>
              <a:rPr lang="en-US" sz="24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Візантійська традиція, ХІ ст.</a:t>
            </a:r>
            <a:endParaRPr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5"/>
          <p:cNvSpPr/>
          <p:nvPr/>
        </p:nvSpPr>
        <p:spPr>
          <a:xfrm>
            <a:off x="5289828" y="5023895"/>
            <a:ext cx="3090029" cy="3661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24"/>
              <a:buFont typeface="Arial"/>
              <a:buNone/>
            </a:pPr>
            <a:r>
              <a:rPr b="1" lang="en-US" sz="2324">
                <a:latin typeface="Times New Roman"/>
                <a:ea typeface="Times New Roman"/>
                <a:cs typeface="Times New Roman"/>
                <a:sym typeface="Times New Roman"/>
              </a:rPr>
              <a:t>Дорогобузька ікона Богоматері</a:t>
            </a:r>
            <a:endParaRPr i="0" sz="2324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0" name="Google Shape;100;p5"/>
          <p:cNvSpPr/>
          <p:nvPr/>
        </p:nvSpPr>
        <p:spPr>
          <a:xfrm>
            <a:off x="5073975" y="6124450"/>
            <a:ext cx="4050600" cy="149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Arial"/>
              <a:buNone/>
            </a:pPr>
            <a:r>
              <a:rPr lang="en-US" sz="25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Українська традиційна іконописна школа (округлі форми), остання третина ХІІІ ст. </a:t>
            </a:r>
            <a:endParaRPr i="0" sz="25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1" name="Google Shape;101;p5"/>
          <p:cNvSpPr/>
          <p:nvPr/>
        </p:nvSpPr>
        <p:spPr>
          <a:xfrm>
            <a:off x="9694551" y="5023900"/>
            <a:ext cx="3684600" cy="3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24"/>
              <a:buFont typeface="Arial"/>
              <a:buNone/>
            </a:pPr>
            <a:r>
              <a:rPr b="1" lang="en-US" sz="2324">
                <a:latin typeface="Times New Roman"/>
                <a:ea typeface="Times New Roman"/>
                <a:cs typeface="Times New Roman"/>
                <a:sym typeface="Times New Roman"/>
              </a:rPr>
              <a:t>Святого Юрія Змієборця</a:t>
            </a:r>
            <a:endParaRPr i="0" sz="2324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2" name="Google Shape;102;p5"/>
          <p:cNvSpPr/>
          <p:nvPr/>
        </p:nvSpPr>
        <p:spPr>
          <a:xfrm>
            <a:off x="9694545" y="5756085"/>
            <a:ext cx="4050600" cy="149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Унікальність цієї пам’ятки ХІV ст.   полягає в тому, що Юрій зображений не на білому, а на чорному коні, що є винятковим в українській іконографічній традиції.</a:t>
            </a:r>
            <a:endParaRPr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3" name="Google Shape;103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377525" y="1818525"/>
            <a:ext cx="2135100" cy="2824100"/>
          </a:xfrm>
          <a:prstGeom prst="rect">
            <a:avLst/>
          </a:prstGeom>
          <a:noFill/>
          <a:ln>
            <a:noFill/>
          </a:ln>
          <a:effectLst>
            <a:outerShdw blurRad="63500" dir="2700000" dist="139700">
              <a:srgbClr val="333333">
                <a:alpha val="64709"/>
              </a:srgbClr>
            </a:outerShdw>
          </a:effectLst>
        </p:spPr>
      </p:pic>
      <p:pic>
        <p:nvPicPr>
          <p:cNvPr descr="C:\Users\Altair\Desktop\Дорогобузька_ікона_Богородиці_Одигітрії.jpg" id="104" name="Google Shape;104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766213" y="1590625"/>
            <a:ext cx="2413825" cy="3279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116149" y="1385291"/>
            <a:ext cx="2135100" cy="3485234"/>
          </a:xfrm>
          <a:prstGeom prst="rect">
            <a:avLst/>
          </a:prstGeom>
          <a:noFill/>
          <a:ln cap="rnd" cmpd="sng" w="1270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76200" sx="97000" kx="899842" rotWithShape="0" algn="br" dir="10500000" dist="95250" sy="23000">
              <a:srgbClr val="000000">
                <a:alpha val="20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11" name="Google Shape;111;g25ef6fd7683_0_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4630400" cy="8169088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g25ef6fd7683_0_15"/>
          <p:cNvSpPr/>
          <p:nvPr/>
        </p:nvSpPr>
        <p:spPr>
          <a:xfrm>
            <a:off x="544700" y="132425"/>
            <a:ext cx="14630400" cy="8229600"/>
          </a:xfrm>
          <a:prstGeom prst="rect">
            <a:avLst/>
          </a:prstGeom>
          <a:solidFill>
            <a:srgbClr val="FFFFFF">
              <a:alpha val="74900"/>
            </a:srgbClr>
          </a:solidFill>
          <a:ln cap="flat" cmpd="sng" w="9525">
            <a:solidFill>
              <a:srgbClr val="FFFFFF">
                <a:alpha val="63919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м</a:t>
            </a:r>
            <a:endParaRPr/>
          </a:p>
        </p:txBody>
      </p:sp>
      <p:sp>
        <p:nvSpPr>
          <p:cNvPr id="113" name="Google Shape;113;g25ef6fd7683_0_15"/>
          <p:cNvSpPr/>
          <p:nvPr/>
        </p:nvSpPr>
        <p:spPr>
          <a:xfrm>
            <a:off x="5766230" y="534328"/>
            <a:ext cx="4829400" cy="732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05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47"/>
              <a:buFont typeface="Arial"/>
              <a:buNone/>
            </a:pPr>
            <a:r>
              <a:rPr b="1" lang="en-US" sz="3600">
                <a:latin typeface="Times New Roman"/>
                <a:ea typeface="Times New Roman"/>
                <a:cs typeface="Times New Roman"/>
                <a:sym typeface="Times New Roman"/>
              </a:rPr>
              <a:t>Архітектура - романський стиль </a:t>
            </a:r>
            <a:endParaRPr i="0" sz="36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4" name="Google Shape;114;g25ef6fd7683_0_15"/>
          <p:cNvSpPr/>
          <p:nvPr/>
        </p:nvSpPr>
        <p:spPr>
          <a:xfrm>
            <a:off x="2495600" y="6322925"/>
            <a:ext cx="1475700" cy="3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24"/>
              <a:buFont typeface="Arial"/>
              <a:buNone/>
            </a:pPr>
            <a:r>
              <a:rPr b="1" lang="en-US" sz="2324">
                <a:latin typeface="Times New Roman"/>
                <a:ea typeface="Times New Roman"/>
                <a:cs typeface="Times New Roman"/>
                <a:sym typeface="Times New Roman"/>
              </a:rPr>
              <a:t>Вежа</a:t>
            </a:r>
            <a:endParaRPr i="0" sz="2324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5" name="Google Shape;115;g25ef6fd7683_0_15"/>
          <p:cNvSpPr/>
          <p:nvPr/>
        </p:nvSpPr>
        <p:spPr>
          <a:xfrm>
            <a:off x="544705" y="6803810"/>
            <a:ext cx="4050600" cy="112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ХІІ ст. на Волині з’являється новий тип оборонних  споруд - кам’яні оборонні башти.</a:t>
            </a:r>
            <a:endParaRPr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6" name="Google Shape;116;g25ef6fd7683_0_15"/>
          <p:cNvSpPr/>
          <p:nvPr/>
        </p:nvSpPr>
        <p:spPr>
          <a:xfrm>
            <a:off x="5006775" y="5834125"/>
            <a:ext cx="4050600" cy="3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24"/>
              <a:buFont typeface="Arial"/>
              <a:buNone/>
            </a:pPr>
            <a:r>
              <a:rPr b="1" lang="en-US" sz="2324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lang="en-US" sz="2124">
                <a:latin typeface="Times New Roman"/>
                <a:ea typeface="Times New Roman"/>
                <a:cs typeface="Times New Roman"/>
                <a:sym typeface="Times New Roman"/>
              </a:rPr>
              <a:t>Церква святого Пантелеймона</a:t>
            </a:r>
            <a:endParaRPr i="0" sz="2124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7" name="Google Shape;117;g25ef6fd7683_0_15"/>
          <p:cNvSpPr/>
          <p:nvPr/>
        </p:nvSpPr>
        <p:spPr>
          <a:xfrm>
            <a:off x="5205750" y="6278175"/>
            <a:ext cx="4218900" cy="149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Збудована 1194 р. волинським князем Романом Мстиславичем як православна церква і названа на честь свого діда Пантелеймона.</a:t>
            </a:r>
            <a:endParaRPr sz="2400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500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Arial"/>
              <a:buNone/>
            </a:pPr>
            <a:r>
              <a:t/>
            </a:r>
            <a:endParaRPr sz="2500">
              <a:solidFill>
                <a:srgbClr val="27252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8" name="Google Shape;118;g25ef6fd7683_0_15"/>
          <p:cNvSpPr/>
          <p:nvPr/>
        </p:nvSpPr>
        <p:spPr>
          <a:xfrm>
            <a:off x="10595625" y="5834125"/>
            <a:ext cx="3192900" cy="3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24"/>
              <a:buFont typeface="Arial"/>
              <a:buNone/>
            </a:pPr>
            <a:r>
              <a:rPr b="1" lang="en-US" sz="2324">
                <a:latin typeface="Times New Roman"/>
                <a:ea typeface="Times New Roman"/>
                <a:cs typeface="Times New Roman"/>
                <a:sym typeface="Times New Roman"/>
              </a:rPr>
              <a:t>Собор </a:t>
            </a:r>
            <a:r>
              <a:rPr b="1" lang="en-US" sz="2324">
                <a:latin typeface="Times New Roman"/>
                <a:ea typeface="Times New Roman"/>
                <a:cs typeface="Times New Roman"/>
                <a:sym typeface="Times New Roman"/>
              </a:rPr>
              <a:t>Святого Юрія</a:t>
            </a:r>
            <a:endParaRPr i="0" sz="2324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9" name="Google Shape;119;g25ef6fd7683_0_15"/>
          <p:cNvSpPr/>
          <p:nvPr/>
        </p:nvSpPr>
        <p:spPr>
          <a:xfrm>
            <a:off x="10035095" y="6124435"/>
            <a:ext cx="4050600" cy="149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Збудований 1282 р. за наказом Льва Даниловича, спочатку православна, а потім греко-католицька (уніатська) церковна споруда.</a:t>
            </a:r>
            <a:endParaRPr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0" name="Google Shape;120;g25ef6fd7683_0_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-30249"/>
            <a:ext cx="5073900" cy="35049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152400" kx="109970" rotWithShape="0" algn="tl" dir="900000" dist="12000" sy="98000" ky="199851">
              <a:srgbClr val="000000">
                <a:alpha val="29800"/>
              </a:srgbClr>
            </a:outerShdw>
          </a:effectLst>
        </p:spPr>
      </p:pic>
      <p:pic>
        <p:nvPicPr>
          <p:cNvPr id="121" name="Google Shape;121;g25ef6fd7683_0_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633473" y="-30250"/>
            <a:ext cx="1996800" cy="1499700"/>
          </a:xfrm>
          <a:prstGeom prst="roundRect">
            <a:avLst>
              <a:gd fmla="val 4167" name="adj"/>
            </a:avLst>
          </a:prstGeom>
          <a:solidFill>
            <a:srgbClr val="FFFFFF"/>
          </a:solidFill>
          <a:ln cap="sq" cmpd="sng" w="76200">
            <a:solidFill>
              <a:srgbClr val="292929"/>
            </a:solidFill>
            <a:prstDash val="solid"/>
            <a:miter lim="800000"/>
            <a:headEnd len="sm" w="sm" type="none"/>
            <a:tailEnd len="sm" w="sm" type="none"/>
          </a:ln>
          <a:effectLst>
            <a:reflection blurRad="0" dir="5400000" dist="5000" endA="0" endPos="28000" fadeDir="5400012" kx="0" rotWithShape="0" algn="bl" stA="28000" stPos="0" sy="-100000" ky="0"/>
          </a:effectLst>
        </p:spPr>
      </p:pic>
      <p:pic>
        <p:nvPicPr>
          <p:cNvPr id="122" name="Google Shape;122;g25ef6fd7683_0_1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87703" y="3668298"/>
            <a:ext cx="2307900" cy="307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g25ef6fd7683_0_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343126" y="2894550"/>
            <a:ext cx="3798400" cy="2861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g25ef6fd7683_0_15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0186575" y="2006225"/>
            <a:ext cx="4286250" cy="3581400"/>
          </a:xfrm>
          <a:prstGeom prst="rect">
            <a:avLst/>
          </a:prstGeom>
          <a:noFill/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30" name="Google Shape;130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4630400" cy="8169088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7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74900"/>
            </a:srgbClr>
          </a:solidFill>
          <a:ln cap="flat" cmpd="sng" w="9525">
            <a:solidFill>
              <a:srgbClr val="FFFFFF">
                <a:alpha val="63919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7"/>
          <p:cNvSpPr/>
          <p:nvPr/>
        </p:nvSpPr>
        <p:spPr>
          <a:xfrm>
            <a:off x="885230" y="828373"/>
            <a:ext cx="12859941" cy="14645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05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47"/>
              <a:buFont typeface="Arial"/>
              <a:buNone/>
            </a:pPr>
            <a:r>
              <a:rPr b="1" i="0" lang="en-US" sz="4647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Культурні особливості та вплив на сучасність</a:t>
            </a:r>
            <a:endParaRPr i="0" sz="4647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3" name="Google Shape;133;p7"/>
          <p:cNvSpPr/>
          <p:nvPr/>
        </p:nvSpPr>
        <p:spPr>
          <a:xfrm>
            <a:off x="7291626" y="2761558"/>
            <a:ext cx="47149" cy="4579039"/>
          </a:xfrm>
          <a:prstGeom prst="rect">
            <a:avLst/>
          </a:prstGeom>
          <a:solidFill>
            <a:srgbClr val="E1A9E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7"/>
          <p:cNvSpPr/>
          <p:nvPr/>
        </p:nvSpPr>
        <p:spPr>
          <a:xfrm>
            <a:off x="7580769" y="3184786"/>
            <a:ext cx="826294" cy="46802"/>
          </a:xfrm>
          <a:prstGeom prst="rect">
            <a:avLst/>
          </a:prstGeom>
          <a:solidFill>
            <a:srgbClr val="E1A9E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7"/>
          <p:cNvSpPr/>
          <p:nvPr/>
        </p:nvSpPr>
        <p:spPr>
          <a:xfrm>
            <a:off x="7049631" y="2944630"/>
            <a:ext cx="531138" cy="527232"/>
          </a:xfrm>
          <a:prstGeom prst="roundRect">
            <a:avLst>
              <a:gd fmla="val 10406" name="adj"/>
            </a:avLst>
          </a:prstGeom>
          <a:solidFill>
            <a:srgbClr val="F0D4F7"/>
          </a:solidFill>
          <a:ln cap="flat" cmpd="sng" w="9525">
            <a:solidFill>
              <a:srgbClr val="E1A9E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7"/>
          <p:cNvSpPr/>
          <p:nvPr/>
        </p:nvSpPr>
        <p:spPr>
          <a:xfrm>
            <a:off x="7219652" y="2988596"/>
            <a:ext cx="191095" cy="4393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35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788"/>
              <a:buFont typeface="Arial"/>
              <a:buNone/>
            </a:pPr>
            <a:r>
              <a:rPr b="1" i="0" lang="en-US" sz="2788" u="none" cap="none" strike="noStrike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 b="0" i="0" sz="2788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7"/>
          <p:cNvSpPr/>
          <p:nvPr/>
        </p:nvSpPr>
        <p:spPr>
          <a:xfrm>
            <a:off x="8613577" y="2995805"/>
            <a:ext cx="3834289" cy="3661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324"/>
              <a:buFont typeface="Arial"/>
              <a:buNone/>
            </a:pPr>
            <a:r>
              <a:rPr b="1" i="0" lang="en-US" sz="2424" u="none" cap="none" strike="noStrike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Українськ</a:t>
            </a:r>
            <a:r>
              <a:rPr b="1" lang="en-US" sz="2424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 культура</a:t>
            </a:r>
            <a:endParaRPr i="0" sz="2424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8" name="Google Shape;138;p7"/>
          <p:cNvSpPr/>
          <p:nvPr/>
        </p:nvSpPr>
        <p:spPr>
          <a:xfrm>
            <a:off x="8613575" y="3596200"/>
            <a:ext cx="5484600" cy="74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Arial"/>
              <a:buNone/>
            </a:pPr>
            <a:r>
              <a:rPr lang="en-US" sz="24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Історичні п</a:t>
            </a:r>
            <a:r>
              <a:rPr i="0" lang="en-US" sz="2400" u="none" cap="none" strike="noStrike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ам'ят</a:t>
            </a:r>
            <a:r>
              <a:rPr lang="en-US" sz="24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ки (речові та писемні)</a:t>
            </a:r>
            <a:r>
              <a:rPr i="0" lang="en-US" sz="2400" u="none" cap="none" strike="noStrike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про князівство та шлях до державності збереглися в сучасній українській </a:t>
            </a:r>
            <a:r>
              <a:rPr lang="en-US" sz="24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культурі та історії.</a:t>
            </a:r>
            <a:endParaRPr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7"/>
          <p:cNvSpPr/>
          <p:nvPr/>
        </p:nvSpPr>
        <p:spPr>
          <a:xfrm>
            <a:off x="6223337" y="4356374"/>
            <a:ext cx="826294" cy="46802"/>
          </a:xfrm>
          <a:prstGeom prst="rect">
            <a:avLst/>
          </a:prstGeom>
          <a:solidFill>
            <a:srgbClr val="E1A9E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7"/>
          <p:cNvSpPr/>
          <p:nvPr/>
        </p:nvSpPr>
        <p:spPr>
          <a:xfrm>
            <a:off x="7049631" y="4116218"/>
            <a:ext cx="531138" cy="527232"/>
          </a:xfrm>
          <a:prstGeom prst="roundRect">
            <a:avLst>
              <a:gd fmla="val 10406" name="adj"/>
            </a:avLst>
          </a:prstGeom>
          <a:solidFill>
            <a:srgbClr val="F0D4F7"/>
          </a:solidFill>
          <a:ln cap="flat" cmpd="sng" w="9525">
            <a:solidFill>
              <a:srgbClr val="E1A9E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7"/>
          <p:cNvSpPr/>
          <p:nvPr/>
        </p:nvSpPr>
        <p:spPr>
          <a:xfrm>
            <a:off x="7219652" y="4160184"/>
            <a:ext cx="191095" cy="4393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35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788"/>
              <a:buFont typeface="Arial"/>
              <a:buNone/>
            </a:pPr>
            <a:r>
              <a:rPr b="1" i="0" lang="en-US" sz="2788" u="none" cap="none" strike="noStrike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b="0" i="0" sz="2788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7"/>
          <p:cNvSpPr/>
          <p:nvPr/>
        </p:nvSpPr>
        <p:spPr>
          <a:xfrm>
            <a:off x="3656052" y="4167393"/>
            <a:ext cx="2360771" cy="3661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324"/>
              <a:buFont typeface="Arial"/>
              <a:buNone/>
            </a:pPr>
            <a:r>
              <a:rPr b="1" i="0" lang="en-US" sz="2424" u="none" cap="none" strike="noStrike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Наші коріння</a:t>
            </a:r>
            <a:endParaRPr i="0" sz="2424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3" name="Google Shape;143;p7"/>
          <p:cNvSpPr/>
          <p:nvPr/>
        </p:nvSpPr>
        <p:spPr>
          <a:xfrm>
            <a:off x="532125" y="4767775"/>
            <a:ext cx="5484600" cy="112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Arial"/>
              <a:buNone/>
            </a:pPr>
            <a:r>
              <a:rPr lang="en-US" sz="2400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Галицько-Волинська держава продовжила традиції Київської Русі після її розпаду, саме у період феодальних війн на території України</a:t>
            </a:r>
            <a:r>
              <a:rPr i="0" lang="en-US" sz="2400" u="none" cap="none" strike="noStrike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4" name="Google Shape;144;p7"/>
          <p:cNvSpPr/>
          <p:nvPr/>
        </p:nvSpPr>
        <p:spPr>
          <a:xfrm>
            <a:off x="7580769" y="5570273"/>
            <a:ext cx="826294" cy="46802"/>
          </a:xfrm>
          <a:prstGeom prst="rect">
            <a:avLst/>
          </a:prstGeom>
          <a:solidFill>
            <a:srgbClr val="E1A9E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7"/>
          <p:cNvSpPr/>
          <p:nvPr/>
        </p:nvSpPr>
        <p:spPr>
          <a:xfrm>
            <a:off x="7049631" y="5330117"/>
            <a:ext cx="531138" cy="527232"/>
          </a:xfrm>
          <a:prstGeom prst="roundRect">
            <a:avLst>
              <a:gd fmla="val 10406" name="adj"/>
            </a:avLst>
          </a:prstGeom>
          <a:solidFill>
            <a:srgbClr val="F0D4F7"/>
          </a:solidFill>
          <a:ln cap="flat" cmpd="sng" w="9525">
            <a:solidFill>
              <a:srgbClr val="E1A9E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7"/>
          <p:cNvSpPr/>
          <p:nvPr/>
        </p:nvSpPr>
        <p:spPr>
          <a:xfrm>
            <a:off x="7219652" y="5374083"/>
            <a:ext cx="191095" cy="4393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35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788"/>
              <a:buFont typeface="Arial"/>
              <a:buNone/>
            </a:pPr>
            <a:r>
              <a:rPr b="1" i="0" lang="en-US" sz="2788" u="none" cap="none" strike="noStrike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 b="0" i="0" sz="2788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7"/>
          <p:cNvSpPr/>
          <p:nvPr/>
        </p:nvSpPr>
        <p:spPr>
          <a:xfrm>
            <a:off x="8613577" y="5381292"/>
            <a:ext cx="2360771" cy="3661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324"/>
              <a:buFont typeface="Arial"/>
              <a:buNone/>
            </a:pPr>
            <a:r>
              <a:rPr b="1" i="0" lang="en-US" sz="2424" u="none" cap="none" strike="noStrike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Місце історії</a:t>
            </a:r>
            <a:endParaRPr i="0" sz="2424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8" name="Google Shape;148;p7"/>
          <p:cNvSpPr/>
          <p:nvPr/>
        </p:nvSpPr>
        <p:spPr>
          <a:xfrm>
            <a:off x="8613577" y="5981682"/>
            <a:ext cx="5131594" cy="11246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9"/>
              <a:buFont typeface="Arial"/>
              <a:buNone/>
            </a:pPr>
            <a:r>
              <a:rPr i="0" lang="en-US" sz="2400" u="none" cap="none" strike="noStrike">
                <a:solidFill>
                  <a:srgbClr val="27252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Культура Галицько-Волинського князівства відіграла важливу роль в історії Східної Європи, і це заслуговує на нашу повагу та пам'ять.</a:t>
            </a:r>
            <a:endParaRPr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54" name="Google Shape;154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4630400" cy="8169088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8"/>
          <p:cNvSpPr/>
          <p:nvPr/>
        </p:nvSpPr>
        <p:spPr>
          <a:xfrm>
            <a:off x="6426883" y="555602"/>
            <a:ext cx="7561200" cy="130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500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55"/>
              <a:buFont typeface="Arial"/>
              <a:buNone/>
            </a:pPr>
            <a:r>
              <a:rPr b="1" lang="en-US" sz="4155">
                <a:latin typeface="Times New Roman"/>
                <a:ea typeface="Times New Roman"/>
                <a:cs typeface="Times New Roman"/>
                <a:sym typeface="Times New Roman"/>
              </a:rPr>
              <a:t>Висновок</a:t>
            </a:r>
            <a:endParaRPr i="0" sz="4155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6" name="Google Shape;156;p8"/>
          <p:cNvSpPr/>
          <p:nvPr/>
        </p:nvSpPr>
        <p:spPr>
          <a:xfrm>
            <a:off x="6277808" y="2853862"/>
            <a:ext cx="474821" cy="471330"/>
          </a:xfrm>
          <a:prstGeom prst="roundRect">
            <a:avLst>
              <a:gd fmla="val 11640" name="adj"/>
            </a:avLst>
          </a:prstGeom>
          <a:solidFill>
            <a:srgbClr val="F0D4F7"/>
          </a:solidFill>
          <a:ln cap="flat" cmpd="sng" w="9525">
            <a:solidFill>
              <a:srgbClr val="E1A9E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8"/>
          <p:cNvSpPr/>
          <p:nvPr/>
        </p:nvSpPr>
        <p:spPr>
          <a:xfrm>
            <a:off x="6426875" y="2893101"/>
            <a:ext cx="176570" cy="3927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4989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493"/>
              <a:buFont typeface="Arial"/>
              <a:buNone/>
            </a:pPr>
            <a:r>
              <a:rPr b="1" i="0" lang="en-US" sz="2493" u="none" cap="none" strike="noStrike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 b="0" i="0" sz="2493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8"/>
          <p:cNvSpPr/>
          <p:nvPr/>
        </p:nvSpPr>
        <p:spPr>
          <a:xfrm>
            <a:off x="6886413" y="2925850"/>
            <a:ext cx="3277500" cy="130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077"/>
              <a:buFont typeface="Arial"/>
              <a:buNone/>
            </a:pPr>
            <a:r>
              <a:rPr b="1" lang="en-US" sz="2077">
                <a:solidFill>
                  <a:srgbClr val="272525"/>
                </a:solidFill>
              </a:rPr>
              <a:t>Історія існування </a:t>
            </a:r>
            <a:r>
              <a:rPr b="1" i="0" lang="en-US" sz="2077" u="none" cap="none" strike="noStrike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Галицько-Волинського князівства багата та унікальна</a:t>
            </a:r>
            <a:r>
              <a:rPr b="1" lang="en-US" sz="2077">
                <a:solidFill>
                  <a:srgbClr val="272525"/>
                </a:solidFill>
              </a:rPr>
              <a:t>, що сформована на основі Київської Русі. Вона  є основою історії України.</a:t>
            </a:r>
            <a:endParaRPr b="0" i="0" sz="2077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8"/>
          <p:cNvSpPr/>
          <p:nvPr/>
        </p:nvSpPr>
        <p:spPr>
          <a:xfrm>
            <a:off x="10163889" y="2853862"/>
            <a:ext cx="474821" cy="471330"/>
          </a:xfrm>
          <a:prstGeom prst="roundRect">
            <a:avLst>
              <a:gd fmla="val 11640" name="adj"/>
            </a:avLst>
          </a:prstGeom>
          <a:solidFill>
            <a:srgbClr val="F0D4F7"/>
          </a:solidFill>
          <a:ln cap="flat" cmpd="sng" w="9525">
            <a:solidFill>
              <a:srgbClr val="E1A9E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8"/>
          <p:cNvSpPr/>
          <p:nvPr/>
        </p:nvSpPr>
        <p:spPr>
          <a:xfrm>
            <a:off x="10312956" y="2893101"/>
            <a:ext cx="176570" cy="3927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4989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493"/>
              <a:buFont typeface="Arial"/>
              <a:buNone/>
            </a:pPr>
            <a:r>
              <a:rPr b="1" i="0" lang="en-US" sz="2493" u="none" cap="none" strike="noStrike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b="0" i="0" sz="2493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8"/>
          <p:cNvSpPr/>
          <p:nvPr/>
        </p:nvSpPr>
        <p:spPr>
          <a:xfrm>
            <a:off x="10849689" y="2925838"/>
            <a:ext cx="2989302" cy="13095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2503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077"/>
              <a:buFont typeface="Arial"/>
              <a:buNone/>
            </a:pPr>
            <a:r>
              <a:rPr b="1" i="0" lang="en-US" sz="2077" u="none" cap="none" strike="noStrike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Князівство залишило слід у сучасній культурі Укр</a:t>
            </a:r>
            <a:r>
              <a:rPr b="1" lang="en-US" sz="2077">
                <a:solidFill>
                  <a:srgbClr val="272525"/>
                </a:solidFill>
              </a:rPr>
              <a:t>аїни та середньовічної Європи.</a:t>
            </a:r>
            <a:endParaRPr b="0" i="0" sz="2077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8"/>
          <p:cNvSpPr/>
          <p:nvPr/>
        </p:nvSpPr>
        <p:spPr>
          <a:xfrm>
            <a:off x="6277808" y="5823430"/>
            <a:ext cx="474821" cy="471330"/>
          </a:xfrm>
          <a:prstGeom prst="roundRect">
            <a:avLst>
              <a:gd fmla="val 11640" name="adj"/>
            </a:avLst>
          </a:prstGeom>
          <a:solidFill>
            <a:srgbClr val="F0D4F7"/>
          </a:solidFill>
          <a:ln cap="flat" cmpd="sng" w="9525">
            <a:solidFill>
              <a:srgbClr val="E1A9E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8"/>
          <p:cNvSpPr/>
          <p:nvPr/>
        </p:nvSpPr>
        <p:spPr>
          <a:xfrm>
            <a:off x="6426875" y="5862668"/>
            <a:ext cx="176570" cy="3927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24989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493"/>
              <a:buFont typeface="Arial"/>
              <a:buNone/>
            </a:pPr>
            <a:r>
              <a:rPr b="1" i="0" lang="en-US" sz="2493" u="none" cap="none" strike="noStrike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 b="0" i="0" sz="2493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8"/>
          <p:cNvSpPr/>
          <p:nvPr/>
        </p:nvSpPr>
        <p:spPr>
          <a:xfrm>
            <a:off x="6963608" y="5895406"/>
            <a:ext cx="5831681" cy="3273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2503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077"/>
              <a:buFont typeface="Arial"/>
              <a:buNone/>
            </a:pPr>
            <a:r>
              <a:rPr b="1" lang="en-US" sz="2077">
                <a:solidFill>
                  <a:srgbClr val="272525"/>
                </a:solidFill>
              </a:rPr>
              <a:t>Вперше у Галицько-Волинській державі було поєднано в писемних історичних джерелах  давньослов’янську та давньоукраїнську мови.</a:t>
            </a:r>
            <a:endParaRPr b="0" i="0" sz="2077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8"/>
          <p:cNvSpPr/>
          <p:nvPr/>
        </p:nvSpPr>
        <p:spPr>
          <a:xfrm>
            <a:off x="6963608" y="7188936"/>
            <a:ext cx="6875400" cy="670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5998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62"/>
              <a:buFont typeface="Arial"/>
              <a:buNone/>
            </a:pPr>
            <a:r>
              <a:t/>
            </a:r>
            <a:endParaRPr b="0" i="0" sz="1662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66" name="Google Shape;166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0"/>
            <a:ext cx="5486400" cy="81690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2023-07-31T13:53:17Z</dcterms:created>
  <dc:creator>PptxGenJS</dc:creator>
</cp:coreProperties>
</file>