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64" r:id="rId4"/>
    <p:sldId id="265" r:id="rId5"/>
    <p:sldId id="266"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90" r:id="rId28"/>
    <p:sldId id="291" r:id="rId29"/>
    <p:sldId id="292" r:id="rId30"/>
    <p:sldId id="293" r:id="rId31"/>
    <p:sldId id="294" r:id="rId32"/>
    <p:sldId id="295" r:id="rId33"/>
    <p:sldId id="296" r:id="rId34"/>
    <p:sldId id="297" r:id="rId35"/>
    <p:sldId id="298" r:id="rId36"/>
    <p:sldId id="299" r:id="rId37"/>
    <p:sldId id="300" r:id="rId38"/>
    <p:sldId id="301" r:id="rId39"/>
    <p:sldId id="302" r:id="rId40"/>
    <p:sldId id="303" r:id="rId41"/>
    <p:sldId id="304" r:id="rId42"/>
    <p:sldId id="305" r:id="rId43"/>
    <p:sldId id="306" r:id="rId44"/>
    <p:sldId id="307" r:id="rId45"/>
    <p:sldId id="308" r:id="rId46"/>
    <p:sldId id="309" r:id="rId47"/>
    <p:sldId id="310" r:id="rId48"/>
    <p:sldId id="311" r:id="rId49"/>
    <p:sldId id="288" r:id="rId50"/>
    <p:sldId id="261" r:id="rId51"/>
    <p:sldId id="289" r:id="rId52"/>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Arial" charset="0"/>
      </a:defRPr>
    </a:lvl1pPr>
    <a:lvl2pPr marL="457200" algn="l" rtl="0" fontAlgn="base">
      <a:spcBef>
        <a:spcPct val="0"/>
      </a:spcBef>
      <a:spcAft>
        <a:spcPct val="0"/>
      </a:spcAft>
      <a:defRPr sz="2400" kern="1200">
        <a:solidFill>
          <a:schemeClr val="tx1"/>
        </a:solidFill>
        <a:latin typeface="Times New Roman" pitchFamily="18" charset="0"/>
        <a:ea typeface="+mn-ea"/>
        <a:cs typeface="Arial" charset="0"/>
      </a:defRPr>
    </a:lvl2pPr>
    <a:lvl3pPr marL="914400" algn="l" rtl="0" fontAlgn="base">
      <a:spcBef>
        <a:spcPct val="0"/>
      </a:spcBef>
      <a:spcAft>
        <a:spcPct val="0"/>
      </a:spcAft>
      <a:defRPr sz="2400" kern="1200">
        <a:solidFill>
          <a:schemeClr val="tx1"/>
        </a:solidFill>
        <a:latin typeface="Times New Roman" pitchFamily="18" charset="0"/>
        <a:ea typeface="+mn-ea"/>
        <a:cs typeface="Arial" charset="0"/>
      </a:defRPr>
    </a:lvl3pPr>
    <a:lvl4pPr marL="1371600" algn="l" rtl="0" fontAlgn="base">
      <a:spcBef>
        <a:spcPct val="0"/>
      </a:spcBef>
      <a:spcAft>
        <a:spcPct val="0"/>
      </a:spcAft>
      <a:defRPr sz="2400" kern="1200">
        <a:solidFill>
          <a:schemeClr val="tx1"/>
        </a:solidFill>
        <a:latin typeface="Times New Roman" pitchFamily="18" charset="0"/>
        <a:ea typeface="+mn-ea"/>
        <a:cs typeface="Arial" charset="0"/>
      </a:defRPr>
    </a:lvl4pPr>
    <a:lvl5pPr marL="1828800" algn="l" rtl="0" fontAlgn="base">
      <a:spcBef>
        <a:spcPct val="0"/>
      </a:spcBef>
      <a:spcAft>
        <a:spcPct val="0"/>
      </a:spcAft>
      <a:defRPr sz="2400" kern="1200">
        <a:solidFill>
          <a:schemeClr val="tx1"/>
        </a:solidFill>
        <a:latin typeface="Times New Roman" pitchFamily="18" charset="0"/>
        <a:ea typeface="+mn-ea"/>
        <a:cs typeface="Arial" charset="0"/>
      </a:defRPr>
    </a:lvl5pPr>
    <a:lvl6pPr marL="2286000" algn="l" defTabSz="914400" rtl="0" eaLnBrk="1" latinLnBrk="0" hangingPunct="1">
      <a:defRPr sz="2400" kern="1200">
        <a:solidFill>
          <a:schemeClr val="tx1"/>
        </a:solidFill>
        <a:latin typeface="Times New Roman" pitchFamily="18" charset="0"/>
        <a:ea typeface="+mn-ea"/>
        <a:cs typeface="Arial" charset="0"/>
      </a:defRPr>
    </a:lvl6pPr>
    <a:lvl7pPr marL="2743200" algn="l" defTabSz="914400" rtl="0" eaLnBrk="1" latinLnBrk="0" hangingPunct="1">
      <a:defRPr sz="2400" kern="1200">
        <a:solidFill>
          <a:schemeClr val="tx1"/>
        </a:solidFill>
        <a:latin typeface="Times New Roman" pitchFamily="18" charset="0"/>
        <a:ea typeface="+mn-ea"/>
        <a:cs typeface="Arial" charset="0"/>
      </a:defRPr>
    </a:lvl7pPr>
    <a:lvl8pPr marL="3200400" algn="l" defTabSz="914400" rtl="0" eaLnBrk="1" latinLnBrk="0" hangingPunct="1">
      <a:defRPr sz="2400" kern="1200">
        <a:solidFill>
          <a:schemeClr val="tx1"/>
        </a:solidFill>
        <a:latin typeface="Times New Roman" pitchFamily="18" charset="0"/>
        <a:ea typeface="+mn-ea"/>
        <a:cs typeface="Arial" charset="0"/>
      </a:defRPr>
    </a:lvl8pPr>
    <a:lvl9pPr marL="3657600" algn="l" defTabSz="914400" rtl="0" eaLnBrk="1" latinLnBrk="0" hangingPunct="1">
      <a:defRPr sz="2400" kern="1200">
        <a:solidFill>
          <a:schemeClr val="tx1"/>
        </a:solidFill>
        <a:latin typeface="Times New Roman" pitchFamily="18"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615" autoAdjust="0"/>
    <p:restoredTop sz="91000" autoAdjust="0"/>
  </p:normalViewPr>
  <p:slideViewPr>
    <p:cSldViewPr>
      <p:cViewPr varScale="1">
        <p:scale>
          <a:sx n="95" d="100"/>
          <a:sy n="95" d="100"/>
        </p:scale>
        <p:origin x="-90" y="-1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2286000"/>
            <a:ext cx="7772400" cy="1143000"/>
          </a:xfrm>
        </p:spPr>
        <p:txBody>
          <a:bodyPr/>
          <a:lstStyle>
            <a:lvl1pPr>
              <a:defRPr/>
            </a:lvl1pPr>
          </a:lstStyle>
          <a:p>
            <a:r>
              <a:rPr lang="ru-RU" smtClean="0"/>
              <a:t>Образец заголовка</a:t>
            </a:r>
            <a:endParaRPr lang="en-US"/>
          </a:p>
        </p:txBody>
      </p:sp>
      <p:sp>
        <p:nvSpPr>
          <p:cNvPr id="3075"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ru-RU" smtClean="0"/>
              <a:t>Образец подзаголовка</a:t>
            </a:r>
            <a:endParaRPr lang="en-US"/>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9724BA6A-DED4-42AA-8676-80F9D1C5DF0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355A994-903E-4CF2-BF06-791C5C5C23AA}"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FF581D0-8479-4BFC-9A0B-FFAFA93CBAA3}"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5B5E306-7662-4C47-87F5-880367975BA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83968360-7201-4A60-BA74-46AB6F582DE8}"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5CB96FDC-DF52-4F16-AA06-F3ED44D22E8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DC1F01F-A279-46FE-8F9C-FB502FDEC3AC}"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E082BF3-7F5F-4F9D-A0D7-B327153A8B98}"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BC2F3DD-C751-4C74-A9CB-1AF097C1CDAB}"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D6150A7-1879-4C80-BE10-6926622A1FE4}"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15100" y="609600"/>
            <a:ext cx="1943100" cy="54864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85800" y="609600"/>
            <a:ext cx="5676900" cy="54864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1A7C660-2267-499F-8FD0-7D0FB67695ED}"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chemeClr val="bg1"/>
                </a:solidFill>
                <a:latin typeface="Times New Roman" charset="0"/>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chemeClr val="bg1"/>
                </a:solidFill>
                <a:latin typeface="Times New Roman" charset="0"/>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bg1"/>
                </a:solidFill>
                <a:latin typeface="Times New Roman" charset="0"/>
                <a:cs typeface="+mn-cs"/>
              </a:defRPr>
            </a:lvl1pPr>
          </a:lstStyle>
          <a:p>
            <a:pPr>
              <a:defRPr/>
            </a:pPr>
            <a:fld id="{E69C0E89-0BBE-483B-823F-670B4CA5231E}"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67"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Lst>
  <p:txStyles>
    <p:titleStyle>
      <a:lvl1pPr algn="ctr" rtl="0" eaLnBrk="0" fontAlgn="base" hangingPunct="0">
        <a:spcBef>
          <a:spcPct val="0"/>
        </a:spcBef>
        <a:spcAft>
          <a:spcPct val="0"/>
        </a:spcAft>
        <a:defRPr sz="4400">
          <a:solidFill>
            <a:schemeClr val="bg1"/>
          </a:solidFill>
          <a:latin typeface="+mj-lt"/>
          <a:ea typeface="+mj-ea"/>
          <a:cs typeface="+mj-cs"/>
        </a:defRPr>
      </a:lvl1pPr>
      <a:lvl2pPr algn="ctr" rtl="0" eaLnBrk="0" fontAlgn="base" hangingPunct="0">
        <a:spcBef>
          <a:spcPct val="0"/>
        </a:spcBef>
        <a:spcAft>
          <a:spcPct val="0"/>
        </a:spcAft>
        <a:defRPr sz="4400">
          <a:solidFill>
            <a:schemeClr val="bg1"/>
          </a:solidFill>
          <a:latin typeface="Times New Roman" charset="0"/>
        </a:defRPr>
      </a:lvl2pPr>
      <a:lvl3pPr algn="ctr" rtl="0" eaLnBrk="0" fontAlgn="base" hangingPunct="0">
        <a:spcBef>
          <a:spcPct val="0"/>
        </a:spcBef>
        <a:spcAft>
          <a:spcPct val="0"/>
        </a:spcAft>
        <a:defRPr sz="4400">
          <a:solidFill>
            <a:schemeClr val="bg1"/>
          </a:solidFill>
          <a:latin typeface="Times New Roman" charset="0"/>
        </a:defRPr>
      </a:lvl3pPr>
      <a:lvl4pPr algn="ctr" rtl="0" eaLnBrk="0" fontAlgn="base" hangingPunct="0">
        <a:spcBef>
          <a:spcPct val="0"/>
        </a:spcBef>
        <a:spcAft>
          <a:spcPct val="0"/>
        </a:spcAft>
        <a:defRPr sz="4400">
          <a:solidFill>
            <a:schemeClr val="bg1"/>
          </a:solidFill>
          <a:latin typeface="Times New Roman" charset="0"/>
        </a:defRPr>
      </a:lvl4pPr>
      <a:lvl5pPr algn="ctr" rtl="0" eaLnBrk="0" fontAlgn="base" hangingPunct="0">
        <a:spcBef>
          <a:spcPct val="0"/>
        </a:spcBef>
        <a:spcAft>
          <a:spcPct val="0"/>
        </a:spcAft>
        <a:defRPr sz="4400">
          <a:solidFill>
            <a:schemeClr val="bg1"/>
          </a:solidFill>
          <a:latin typeface="Times New Roman" charset="0"/>
        </a:defRPr>
      </a:lvl5pPr>
      <a:lvl6pPr marL="457200" algn="ctr" rtl="0" eaLnBrk="1" fontAlgn="base" hangingPunct="1">
        <a:spcBef>
          <a:spcPct val="0"/>
        </a:spcBef>
        <a:spcAft>
          <a:spcPct val="0"/>
        </a:spcAft>
        <a:defRPr sz="4400">
          <a:solidFill>
            <a:schemeClr val="bg1"/>
          </a:solidFill>
          <a:latin typeface="Times New Roman" charset="0"/>
        </a:defRPr>
      </a:lvl6pPr>
      <a:lvl7pPr marL="914400" algn="ctr" rtl="0" eaLnBrk="1" fontAlgn="base" hangingPunct="1">
        <a:spcBef>
          <a:spcPct val="0"/>
        </a:spcBef>
        <a:spcAft>
          <a:spcPct val="0"/>
        </a:spcAft>
        <a:defRPr sz="4400">
          <a:solidFill>
            <a:schemeClr val="bg1"/>
          </a:solidFill>
          <a:latin typeface="Times New Roman" charset="0"/>
        </a:defRPr>
      </a:lvl7pPr>
      <a:lvl8pPr marL="1371600" algn="ctr" rtl="0" eaLnBrk="1" fontAlgn="base" hangingPunct="1">
        <a:spcBef>
          <a:spcPct val="0"/>
        </a:spcBef>
        <a:spcAft>
          <a:spcPct val="0"/>
        </a:spcAft>
        <a:defRPr sz="4400">
          <a:solidFill>
            <a:schemeClr val="bg1"/>
          </a:solidFill>
          <a:latin typeface="Times New Roman" charset="0"/>
        </a:defRPr>
      </a:lvl8pPr>
      <a:lvl9pPr marL="1828800" algn="ctr" rtl="0" eaLnBrk="1" fontAlgn="base" hangingPunct="1">
        <a:spcBef>
          <a:spcPct val="0"/>
        </a:spcBef>
        <a:spcAft>
          <a:spcPct val="0"/>
        </a:spcAft>
        <a:defRPr sz="4400">
          <a:solidFill>
            <a:schemeClr val="bg1"/>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800">
          <a:solidFill>
            <a:schemeClr val="bg1"/>
          </a:solidFill>
          <a:latin typeface="+mn-lt"/>
        </a:defRPr>
      </a:lvl2pPr>
      <a:lvl3pPr marL="1143000" indent="-228600" algn="l" rtl="0" eaLnBrk="0" fontAlgn="base" hangingPunct="0">
        <a:spcBef>
          <a:spcPct val="20000"/>
        </a:spcBef>
        <a:spcAft>
          <a:spcPct val="0"/>
        </a:spcAft>
        <a:buChar char="•"/>
        <a:defRPr sz="2400">
          <a:solidFill>
            <a:schemeClr val="bg1"/>
          </a:solidFill>
          <a:latin typeface="+mn-lt"/>
        </a:defRPr>
      </a:lvl3pPr>
      <a:lvl4pPr marL="1600200" indent="-228600" algn="l" rtl="0" eaLnBrk="0" fontAlgn="base" hangingPunct="0">
        <a:spcBef>
          <a:spcPct val="20000"/>
        </a:spcBef>
        <a:spcAft>
          <a:spcPct val="0"/>
        </a:spcAft>
        <a:buChar char="–"/>
        <a:defRPr sz="2000">
          <a:solidFill>
            <a:schemeClr val="bg1"/>
          </a:solidFill>
          <a:latin typeface="+mn-lt"/>
        </a:defRPr>
      </a:lvl4pPr>
      <a:lvl5pPr marL="2057400" indent="-228600" algn="l" rtl="0" eaLnBrk="0" fontAlgn="base" hangingPunct="0">
        <a:spcBef>
          <a:spcPct val="20000"/>
        </a:spcBef>
        <a:spcAft>
          <a:spcPct val="0"/>
        </a:spcAft>
        <a:buChar char="»"/>
        <a:defRPr sz="2000">
          <a:solidFill>
            <a:schemeClr val="bg1"/>
          </a:solidFill>
          <a:latin typeface="+mn-lt"/>
        </a:defRPr>
      </a:lvl5pPr>
      <a:lvl6pPr marL="2514600" indent="-228600" algn="l" rtl="0" eaLnBrk="1" fontAlgn="base" hangingPunct="1">
        <a:spcBef>
          <a:spcPct val="20000"/>
        </a:spcBef>
        <a:spcAft>
          <a:spcPct val="0"/>
        </a:spcAft>
        <a:buChar char="»"/>
        <a:defRPr sz="2000">
          <a:solidFill>
            <a:schemeClr val="bg1"/>
          </a:solidFill>
          <a:latin typeface="+mn-lt"/>
        </a:defRPr>
      </a:lvl6pPr>
      <a:lvl7pPr marL="2971800" indent="-228600" algn="l" rtl="0" eaLnBrk="1" fontAlgn="base" hangingPunct="1">
        <a:spcBef>
          <a:spcPct val="20000"/>
        </a:spcBef>
        <a:spcAft>
          <a:spcPct val="0"/>
        </a:spcAft>
        <a:buChar char="»"/>
        <a:defRPr sz="2000">
          <a:solidFill>
            <a:schemeClr val="bg1"/>
          </a:solidFill>
          <a:latin typeface="+mn-lt"/>
        </a:defRPr>
      </a:lvl7pPr>
      <a:lvl8pPr marL="3429000" indent="-228600" algn="l" rtl="0" eaLnBrk="1" fontAlgn="base" hangingPunct="1">
        <a:spcBef>
          <a:spcPct val="20000"/>
        </a:spcBef>
        <a:spcAft>
          <a:spcPct val="0"/>
        </a:spcAft>
        <a:buChar char="»"/>
        <a:defRPr sz="2000">
          <a:solidFill>
            <a:schemeClr val="bg1"/>
          </a:solidFill>
          <a:latin typeface="+mn-lt"/>
        </a:defRPr>
      </a:lvl8pPr>
      <a:lvl9pPr marL="3886200" indent="-228600" algn="l" rtl="0" eaLnBrk="1" fontAlgn="base" hangingPunct="1">
        <a:spcBef>
          <a:spcPct val="20000"/>
        </a:spcBef>
        <a:spcAft>
          <a:spcPct val="0"/>
        </a:spcAft>
        <a:buChar char="»"/>
        <a:defRPr sz="2000">
          <a:solidFill>
            <a:schemeClr val="bg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1053;&#1077;&#1074;&#1110;&#1076;&#1086;&#1084;&#1072;%20&#1059;&#1082;&#1088;&#1072;&#1111;&#1085;&#1072;%20-%20&#1055;&#1072;&#1074;&#1083;&#1086;%20&#1057;&#1082;&#1086;&#1088;&#1086;&#1087;&#1072;&#1076;&#1089;&#1100;&#1082;&#1080;&#1081;%20(&#1095;&#1072;&#1089;&#1090;&#1080;&#1085;&#1072;%202%203).mp4" TargetMode="External"/><Relationship Id="rId7" Type="http://schemas.openxmlformats.org/officeDocument/2006/relationships/hyperlink" Target="&#1055;&#1072;&#1074;&#1077;&#1083;%20&#1057;&#1082;&#1086;&#1088;&#1086;&#1087;&#1072;&#1076;&#1089;&#1082;&#1080;&#1081;.avi" TargetMode="External"/><Relationship Id="rId2" Type="http://schemas.openxmlformats.org/officeDocument/2006/relationships/hyperlink" Target="&#1053;&#1077;&#1074;&#1110;&#1076;&#1086;&#1084;&#1072;%20&#1059;&#1082;&#1088;&#1072;&#1111;&#1085;&#1072;%20-%20&#1055;&#1072;&#1074;&#1083;&#1086;%20&#1057;&#1082;&#1086;&#1088;&#1086;&#1087;&#1072;&#1076;&#1089;&#1100;&#1082;&#1080;&#1081;%20(&#1095;&#1072;&#1089;&#1090;&#1080;&#1085;&#1072;%201%203).mp4" TargetMode="External"/><Relationship Id="rId1" Type="http://schemas.openxmlformats.org/officeDocument/2006/relationships/slideLayout" Target="../slideLayouts/slideLayout6.xml"/><Relationship Id="rId6" Type="http://schemas.openxmlformats.org/officeDocument/2006/relationships/hyperlink" Target="&#1043;&#1077;&#1090;&#1100;&#1084;&#1072;&#1085;%20&#1055;&#1072;&#1074;&#1083;&#1086;%20&#1057;&#1082;&#1086;&#1088;&#1086;&#1087;&#1072;&#1076;&#1089;&#1100;&#1082;&#1080;&#1081;.mp4" TargetMode="External"/><Relationship Id="rId5" Type="http://schemas.openxmlformats.org/officeDocument/2006/relationships/hyperlink" Target="&#1053;&#1077;&#1087;&#1088;&#1086;&#1097;&#1077;&#1085;&#1110;%20-%20&#1055;&#1072;&#1074;&#1083;&#1086;%20&#1057;&#1082;&#1086;&#1088;&#1086;&#1087;&#1072;&#1076;&#1089;&#1100;&#1082;&#1080;&#1081;%20(2007).mp4" TargetMode="External"/><Relationship Id="rId4" Type="http://schemas.openxmlformats.org/officeDocument/2006/relationships/hyperlink" Target="&#1053;&#1077;&#1074;&#1110;&#1076;&#1086;&#1084;&#1072;%20&#1059;&#1082;&#1088;&#1072;&#1111;&#1085;&#1072;%20-%20&#1055;&#1072;&#1074;&#1083;&#1086;%20&#1057;&#1082;&#1086;&#1088;&#1086;&#1087;&#1072;&#1076;&#1089;&#1100;&#1082;&#1080;&#1081;%20(&#1095;&#1072;&#1089;&#1090;&#1080;&#1085;&#1072;%203%203).mp4"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857625" y="214313"/>
            <a:ext cx="4600575" cy="3714750"/>
          </a:xfrm>
        </p:spPr>
        <p:txBody>
          <a:bodyPr/>
          <a:lstStyle/>
          <a:p>
            <a:pPr eaLnBrk="1" hangingPunct="1"/>
            <a:r>
              <a:rPr lang="uk-UA" smtClean="0"/>
              <a:t>Павло Скоропадський – становлення української державності</a:t>
            </a:r>
            <a:endParaRPr lang="en-US"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Заголовок 5"/>
          <p:cNvSpPr>
            <a:spLocks noGrp="1"/>
          </p:cNvSpPr>
          <p:nvPr>
            <p:ph type="title"/>
          </p:nvPr>
        </p:nvSpPr>
        <p:spPr>
          <a:xfrm>
            <a:off x="642938" y="0"/>
            <a:ext cx="7772400" cy="1143000"/>
          </a:xfrm>
        </p:spPr>
        <p:txBody>
          <a:bodyPr/>
          <a:lstStyle/>
          <a:p>
            <a:pPr eaLnBrk="1" hangingPunct="1"/>
            <a:r>
              <a:rPr lang="uk-UA" smtClean="0"/>
              <a:t>Павло Скоропадський – останній гетьман України</a:t>
            </a:r>
            <a:endParaRPr lang="ru-RU" smtClean="0"/>
          </a:p>
        </p:txBody>
      </p:sp>
      <p:pic>
        <p:nvPicPr>
          <p:cNvPr id="4099" name="Picture 2"/>
          <p:cNvPicPr>
            <a:picLocks noChangeAspect="1" noChangeArrowheads="1"/>
          </p:cNvPicPr>
          <p:nvPr/>
        </p:nvPicPr>
        <p:blipFill>
          <a:blip r:embed="rId2" cstate="print"/>
          <a:srcRect/>
          <a:stretch>
            <a:fillRect/>
          </a:stretch>
        </p:blipFill>
        <p:spPr bwMode="auto">
          <a:xfrm>
            <a:off x="4500563" y="2000250"/>
            <a:ext cx="4416425" cy="4495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5"/>
          <p:cNvSpPr>
            <a:spLocks noChangeArrowheads="1"/>
          </p:cNvSpPr>
          <p:nvPr/>
        </p:nvSpPr>
        <p:spPr bwMode="auto">
          <a:xfrm>
            <a:off x="4716463" y="476250"/>
            <a:ext cx="4105275" cy="3744913"/>
          </a:xfrm>
          <a:prstGeom prst="rect">
            <a:avLst/>
          </a:prstGeom>
          <a:solidFill>
            <a:schemeClr val="bg1"/>
          </a:solidFill>
          <a:ln w="9525">
            <a:solidFill>
              <a:schemeClr val="bg1"/>
            </a:solidFill>
            <a:miter lim="800000"/>
            <a:headEnd/>
            <a:tailEnd/>
          </a:ln>
        </p:spPr>
        <p:txBody>
          <a:bodyPr/>
          <a:lstStyle/>
          <a:p>
            <a:pPr algn="just"/>
            <a:r>
              <a:rPr lang="uk-UA"/>
              <a:t>Павло Петрович походив із давнього відомого роду. Скоропадські - один з най-шляхетніших українських родів, який упродовж кількох століть грав провідні ролі у вітчизняній політичній та культурницькій історії. Ско- ропадський народився 3 (16) </a:t>
            </a:r>
          </a:p>
          <a:p>
            <a:r>
              <a:rPr lang="uk-UA"/>
              <a:t>Травня 1873 року на німець-</a:t>
            </a:r>
            <a:endParaRPr lang="ru-RU"/>
          </a:p>
        </p:txBody>
      </p:sp>
      <p:sp>
        <p:nvSpPr>
          <p:cNvPr id="5123" name="Rectangle 7"/>
          <p:cNvSpPr>
            <a:spLocks noChangeArrowheads="1"/>
          </p:cNvSpPr>
          <p:nvPr/>
        </p:nvSpPr>
        <p:spPr bwMode="auto">
          <a:xfrm>
            <a:off x="539750" y="4365625"/>
            <a:ext cx="8208963" cy="2159000"/>
          </a:xfrm>
          <a:prstGeom prst="rect">
            <a:avLst/>
          </a:prstGeom>
          <a:solidFill>
            <a:schemeClr val="bg1"/>
          </a:solidFill>
          <a:ln w="9525">
            <a:solidFill>
              <a:schemeClr val="bg1"/>
            </a:solidFill>
            <a:miter lim="800000"/>
            <a:headEnd/>
            <a:tailEnd/>
          </a:ln>
        </p:spPr>
        <p:txBody>
          <a:bodyPr/>
          <a:lstStyle/>
          <a:p>
            <a:pPr algn="just"/>
            <a:r>
              <a:rPr lang="uk-UA"/>
              <a:t>кому курорті Вісбаден. Освіту Павло Петрович розпочав з Стародубської гімназії. У 1886 році Павло Скоропадський вступає до Петербурзького Пажеського корпусу, і в 1893 успішно закінчує навчання, отримавши звання корнета. </a:t>
            </a:r>
            <a:endParaRPr lang="ru-RU"/>
          </a:p>
        </p:txBody>
      </p:sp>
      <p:pic>
        <p:nvPicPr>
          <p:cNvPr id="5124" name="Picture 7" descr="http://histpol.pl.ua/img/pages/3162-01.jpg"/>
          <p:cNvPicPr>
            <a:picLocks noChangeAspect="1" noChangeArrowheads="1"/>
          </p:cNvPicPr>
          <p:nvPr/>
        </p:nvPicPr>
        <p:blipFill>
          <a:blip r:embed="rId2" cstate="print"/>
          <a:srcRect/>
          <a:stretch>
            <a:fillRect/>
          </a:stretch>
        </p:blipFill>
        <p:spPr bwMode="auto">
          <a:xfrm>
            <a:off x="714375" y="0"/>
            <a:ext cx="3341688" cy="4295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0"/>
          <p:cNvSpPr>
            <a:spLocks noGrp="1" noChangeArrowheads="1"/>
          </p:cNvSpPr>
          <p:nvPr>
            <p:ph type="ctrTitle"/>
          </p:nvPr>
        </p:nvSpPr>
        <p:spPr>
          <a:xfrm>
            <a:off x="4929188" y="214313"/>
            <a:ext cx="3384550" cy="4357687"/>
          </a:xfrm>
          <a:ln>
            <a:solidFill>
              <a:schemeClr val="bg1"/>
            </a:solidFill>
          </a:ln>
        </p:spPr>
        <p:txBody>
          <a:bodyPr/>
          <a:lstStyle/>
          <a:p>
            <a:pPr eaLnBrk="1" hangingPunct="1"/>
            <a:r>
              <a:rPr lang="uk-UA" sz="3600" smtClean="0">
                <a:solidFill>
                  <a:srgbClr val="D62508"/>
                </a:solidFill>
                <a:latin typeface="Monotype Corsiva" pitchFamily="66" charset="0"/>
              </a:rPr>
              <a:t>Батько майбутнього гетьмана -</a:t>
            </a:r>
            <a:br>
              <a:rPr lang="uk-UA" sz="3600" smtClean="0">
                <a:solidFill>
                  <a:srgbClr val="D62508"/>
                </a:solidFill>
                <a:latin typeface="Monotype Corsiva" pitchFamily="66" charset="0"/>
              </a:rPr>
            </a:br>
            <a:r>
              <a:rPr lang="uk-UA" sz="3600" smtClean="0">
                <a:solidFill>
                  <a:srgbClr val="D62508"/>
                </a:solidFill>
                <a:latin typeface="Monotype Corsiva" pitchFamily="66" charset="0"/>
              </a:rPr>
              <a:t>Петро Іванович Скоропадський</a:t>
            </a:r>
            <a:endParaRPr lang="ru-RU" sz="3600" smtClean="0">
              <a:solidFill>
                <a:srgbClr val="D62508"/>
              </a:solidFill>
              <a:latin typeface="Monotype Corsiva" pitchFamily="66" charset="0"/>
            </a:endParaRPr>
          </a:p>
        </p:txBody>
      </p:sp>
      <p:pic>
        <p:nvPicPr>
          <p:cNvPr id="6147" name="Picture 4" descr="батько скоропадського"/>
          <p:cNvPicPr>
            <a:picLocks noChangeAspect="1" noChangeArrowheads="1"/>
          </p:cNvPicPr>
          <p:nvPr>
            <p:ph type="subTitle" idx="1"/>
          </p:nvPr>
        </p:nvPicPr>
        <p:blipFill>
          <a:blip r:embed="rId2" cstate="print"/>
          <a:srcRect/>
          <a:stretch>
            <a:fillRect/>
          </a:stretch>
        </p:blipFill>
        <p:spPr>
          <a:xfrm>
            <a:off x="1928813" y="214313"/>
            <a:ext cx="2736850" cy="3959225"/>
          </a:xfr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5"/>
          <p:cNvSpPr>
            <a:spLocks noChangeArrowheads="1"/>
          </p:cNvSpPr>
          <p:nvPr/>
        </p:nvSpPr>
        <p:spPr bwMode="auto">
          <a:xfrm>
            <a:off x="900113" y="5373688"/>
            <a:ext cx="8243887" cy="1223962"/>
          </a:xfrm>
          <a:prstGeom prst="rect">
            <a:avLst/>
          </a:prstGeom>
          <a:solidFill>
            <a:schemeClr val="bg1"/>
          </a:solidFill>
          <a:ln w="9525">
            <a:solidFill>
              <a:schemeClr val="bg1"/>
            </a:solidFill>
            <a:miter lim="800000"/>
            <a:headEnd/>
            <a:tailEnd/>
          </a:ln>
        </p:spPr>
        <p:txBody>
          <a:bodyPr wrap="none" anchor="ctr"/>
          <a:lstStyle/>
          <a:p>
            <a:r>
              <a:rPr lang="uk-UA"/>
              <a:t>У 1895 році Скоропадський одержав першу нагороду — </a:t>
            </a:r>
          </a:p>
          <a:p>
            <a:r>
              <a:rPr lang="uk-UA"/>
              <a:t>орден австрійського Кавалерського хреста Франца-Йосифа</a:t>
            </a:r>
          </a:p>
          <a:p>
            <a:r>
              <a:rPr lang="uk-UA"/>
              <a:t>3-го ступеня. </a:t>
            </a:r>
            <a:endParaRPr lang="ru-RU"/>
          </a:p>
        </p:txBody>
      </p:sp>
      <p:pic>
        <p:nvPicPr>
          <p:cNvPr id="7171" name="Picture 2" descr="219-13"/>
          <p:cNvPicPr>
            <a:picLocks noChangeAspect="1" noChangeArrowheads="1"/>
          </p:cNvPicPr>
          <p:nvPr/>
        </p:nvPicPr>
        <p:blipFill>
          <a:blip r:embed="rId2" cstate="print">
            <a:lum contrast="6000"/>
          </a:blip>
          <a:srcRect/>
          <a:stretch>
            <a:fillRect/>
          </a:stretch>
        </p:blipFill>
        <p:spPr bwMode="auto">
          <a:xfrm>
            <a:off x="285750" y="642938"/>
            <a:ext cx="2895600" cy="44719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descr="гемьман з родиною"/>
          <p:cNvPicPr>
            <a:picLocks noChangeAspect="1" noChangeArrowheads="1"/>
          </p:cNvPicPr>
          <p:nvPr/>
        </p:nvPicPr>
        <p:blipFill>
          <a:blip r:embed="rId2" cstate="print"/>
          <a:srcRect/>
          <a:stretch>
            <a:fillRect/>
          </a:stretch>
        </p:blipFill>
        <p:spPr bwMode="auto">
          <a:xfrm>
            <a:off x="4857750" y="1571625"/>
            <a:ext cx="4083050" cy="2651125"/>
          </a:xfrm>
          <a:prstGeom prst="rect">
            <a:avLst/>
          </a:prstGeom>
          <a:noFill/>
          <a:ln w="9525">
            <a:noFill/>
            <a:miter lim="800000"/>
            <a:headEnd/>
            <a:tailEnd/>
          </a:ln>
        </p:spPr>
      </p:pic>
      <p:sp>
        <p:nvSpPr>
          <p:cNvPr id="18437" name="Rectangle 5"/>
          <p:cNvSpPr>
            <a:spLocks noGrp="1" noChangeArrowheads="1"/>
          </p:cNvSpPr>
          <p:nvPr>
            <p:ph type="title" idx="4294967295"/>
          </p:nvPr>
        </p:nvSpPr>
        <p:spPr>
          <a:xfrm>
            <a:off x="914400" y="260350"/>
            <a:ext cx="7761288" cy="576263"/>
          </a:xfrm>
        </p:spPr>
        <p:txBody>
          <a:bodyPr/>
          <a:lstStyle/>
          <a:p>
            <a:pPr eaLnBrk="1" hangingPunct="1">
              <a:defRPr/>
            </a:pPr>
            <a:r>
              <a:rPr lang="uk-UA" sz="3600" u="sng" smtClean="0">
                <a:solidFill>
                  <a:srgbClr val="D62508"/>
                </a:solidFill>
                <a:effectLst>
                  <a:outerShdw blurRad="38100" dist="38100" dir="2700000" algn="tl">
                    <a:srgbClr val="000000"/>
                  </a:outerShdw>
                </a:effectLst>
                <a:latin typeface="Monotype Corsiva" pitchFamily="66" charset="0"/>
              </a:rPr>
              <a:t>Гетьман з родиною</a:t>
            </a:r>
            <a:endParaRPr lang="ru-RU" sz="3600" u="sng" smtClean="0">
              <a:solidFill>
                <a:srgbClr val="D62508"/>
              </a:solidFill>
              <a:effectLst>
                <a:outerShdw blurRad="38100" dist="38100" dir="2700000" algn="tl">
                  <a:srgbClr val="000000"/>
                </a:outerShdw>
              </a:effectLst>
              <a:latin typeface="Monotype Corsiva" pitchFamily="66" charset="0"/>
            </a:endParaRPr>
          </a:p>
        </p:txBody>
      </p:sp>
      <p:sp>
        <p:nvSpPr>
          <p:cNvPr id="8196" name="Rectangle 7"/>
          <p:cNvSpPr>
            <a:spLocks noChangeArrowheads="1"/>
          </p:cNvSpPr>
          <p:nvPr/>
        </p:nvSpPr>
        <p:spPr bwMode="auto">
          <a:xfrm>
            <a:off x="323850" y="4508500"/>
            <a:ext cx="8496300" cy="2016125"/>
          </a:xfrm>
          <a:prstGeom prst="rect">
            <a:avLst/>
          </a:prstGeom>
          <a:solidFill>
            <a:schemeClr val="bg1"/>
          </a:solidFill>
          <a:ln w="9525">
            <a:solidFill>
              <a:schemeClr val="bg1"/>
            </a:solidFill>
            <a:miter lim="800000"/>
            <a:headEnd/>
            <a:tailEnd/>
          </a:ln>
        </p:spPr>
        <p:txBody>
          <a:bodyPr/>
          <a:lstStyle/>
          <a:p>
            <a:r>
              <a:rPr lang="uk-UA"/>
              <a:t>11 січня 1898 р. відбулося весілля Павла Скоропадського й Олександри, дочки генерал-лейтенанта Дурнова і Марії Василівни, уродженої Кочубей. Незабаром у Скоропадських народилися три дочки, Марія, Єлизавета та Олена і три сини – Петро, Данило й Павло. </a:t>
            </a:r>
            <a:endParaRPr lang="ru-RU"/>
          </a:p>
        </p:txBody>
      </p:sp>
      <p:pic>
        <p:nvPicPr>
          <p:cNvPr id="8197" name="Picture 6" descr="Павел Скоропадский. История украинского гетмана  Павел Петрович Скоропадский — русский генерал, украинский военный и политический деятель; гетман Украины с 29 апреля по 14 декабря 1918 года."/>
          <p:cNvPicPr>
            <a:picLocks noChangeAspect="1" noChangeArrowheads="1"/>
          </p:cNvPicPr>
          <p:nvPr/>
        </p:nvPicPr>
        <p:blipFill>
          <a:blip r:embed="rId3" cstate="print"/>
          <a:srcRect/>
          <a:stretch>
            <a:fillRect/>
          </a:stretch>
        </p:blipFill>
        <p:spPr bwMode="auto">
          <a:xfrm>
            <a:off x="214313" y="822325"/>
            <a:ext cx="3071812" cy="3463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на фоні природи"/>
          <p:cNvPicPr>
            <a:picLocks noChangeAspect="1" noChangeArrowheads="1"/>
          </p:cNvPicPr>
          <p:nvPr/>
        </p:nvPicPr>
        <p:blipFill>
          <a:blip r:embed="rId2" cstate="print"/>
          <a:srcRect/>
          <a:stretch>
            <a:fillRect/>
          </a:stretch>
        </p:blipFill>
        <p:spPr bwMode="auto">
          <a:xfrm>
            <a:off x="468313" y="476250"/>
            <a:ext cx="3475037" cy="4537075"/>
          </a:xfrm>
          <a:prstGeom prst="rect">
            <a:avLst/>
          </a:prstGeom>
          <a:noFill/>
          <a:ln w="9525">
            <a:noFill/>
            <a:miter lim="800000"/>
            <a:headEnd/>
            <a:tailEnd/>
          </a:ln>
        </p:spPr>
      </p:pic>
      <p:sp>
        <p:nvSpPr>
          <p:cNvPr id="9219" name="Rectangle 5"/>
          <p:cNvSpPr>
            <a:spLocks noChangeArrowheads="1"/>
          </p:cNvSpPr>
          <p:nvPr/>
        </p:nvSpPr>
        <p:spPr bwMode="auto">
          <a:xfrm>
            <a:off x="4211638" y="404813"/>
            <a:ext cx="4537075" cy="5184775"/>
          </a:xfrm>
          <a:prstGeom prst="rect">
            <a:avLst/>
          </a:prstGeom>
          <a:solidFill>
            <a:schemeClr val="bg1"/>
          </a:solidFill>
          <a:ln w="9525">
            <a:solidFill>
              <a:schemeClr val="bg1"/>
            </a:solidFill>
            <a:miter lim="800000"/>
            <a:headEnd/>
            <a:tailEnd/>
          </a:ln>
        </p:spPr>
        <p:txBody>
          <a:bodyPr/>
          <a:lstStyle/>
          <a:p>
            <a:r>
              <a:rPr lang="uk-UA"/>
              <a:t>Військова кар’єра складалася </a:t>
            </a:r>
          </a:p>
          <a:p>
            <a:r>
              <a:rPr lang="uk-UA"/>
              <a:t>вдало — молодий гвардієць </a:t>
            </a:r>
          </a:p>
          <a:p>
            <a:r>
              <a:rPr lang="uk-UA"/>
              <a:t>отримує чергові звання.</a:t>
            </a:r>
          </a:p>
          <a:p>
            <a:r>
              <a:rPr lang="uk-UA"/>
              <a:t>Настає 1904 рік, а з ним — </a:t>
            </a:r>
          </a:p>
          <a:p>
            <a:r>
              <a:rPr lang="uk-UA"/>
              <a:t>і російсько-японська війна на</a:t>
            </a:r>
          </a:p>
          <a:p>
            <a:r>
              <a:rPr lang="uk-UA"/>
              <a:t>Далекому Сході. Як командир 5- </a:t>
            </a:r>
          </a:p>
          <a:p>
            <a:r>
              <a:rPr lang="uk-UA"/>
              <a:t>ої сотні Чигиринського козачого полку він бере участь у боях з японцями і отримує за хоробрість золоту зброю. Згодом він одержує чин полковника і стає командиром 20–го Фінляндського драгунського полку.</a:t>
            </a:r>
          </a:p>
        </p:txBody>
      </p:sp>
      <p:sp>
        <p:nvSpPr>
          <p:cNvPr id="9220" name="Rectangle 7"/>
          <p:cNvSpPr>
            <a:spLocks noChangeArrowheads="1"/>
          </p:cNvSpPr>
          <p:nvPr/>
        </p:nvSpPr>
        <p:spPr bwMode="auto">
          <a:xfrm>
            <a:off x="395288" y="5661025"/>
            <a:ext cx="8497887" cy="1008063"/>
          </a:xfrm>
          <a:prstGeom prst="rect">
            <a:avLst/>
          </a:prstGeom>
          <a:solidFill>
            <a:schemeClr val="bg1"/>
          </a:solidFill>
          <a:ln w="9525">
            <a:solidFill>
              <a:schemeClr val="bg1"/>
            </a:solidFill>
            <a:miter lim="800000"/>
            <a:headEnd/>
            <a:tailEnd/>
          </a:ln>
        </p:spPr>
        <p:txBody>
          <a:bodyPr/>
          <a:lstStyle/>
          <a:p>
            <a:r>
              <a:rPr lang="uk-UA"/>
              <a:t>В 1911 р. Скоропадський бере під команду Лейб-гвардії кінний полк, а в наступному році стає генералом свити імператора.</a:t>
            </a:r>
            <a:endParaRPr lang="ru-RU"/>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герб"/>
          <p:cNvPicPr>
            <a:picLocks noChangeAspect="1" noChangeArrowheads="1"/>
          </p:cNvPicPr>
          <p:nvPr/>
        </p:nvPicPr>
        <p:blipFill>
          <a:blip r:embed="rId2" cstate="print"/>
          <a:srcRect/>
          <a:stretch>
            <a:fillRect/>
          </a:stretch>
        </p:blipFill>
        <p:spPr bwMode="auto">
          <a:xfrm>
            <a:off x="2500313" y="2393950"/>
            <a:ext cx="3900487" cy="4464050"/>
          </a:xfrm>
          <a:prstGeom prst="rect">
            <a:avLst/>
          </a:prstGeom>
          <a:noFill/>
          <a:ln w="9525">
            <a:noFill/>
            <a:miter lim="800000"/>
            <a:headEnd/>
            <a:tailEnd/>
          </a:ln>
        </p:spPr>
      </p:pic>
      <p:sp>
        <p:nvSpPr>
          <p:cNvPr id="10243" name="Rectangle 10"/>
          <p:cNvSpPr>
            <a:spLocks noGrp="1" noChangeArrowheads="1"/>
          </p:cNvSpPr>
          <p:nvPr>
            <p:ph type="title" idx="4294967295"/>
          </p:nvPr>
        </p:nvSpPr>
        <p:spPr>
          <a:xfrm>
            <a:off x="571500" y="357188"/>
            <a:ext cx="7545388" cy="1138237"/>
          </a:xfrm>
        </p:spPr>
        <p:txBody>
          <a:bodyPr/>
          <a:lstStyle/>
          <a:p>
            <a:pPr eaLnBrk="1" hangingPunct="1"/>
            <a:r>
              <a:rPr lang="uk-UA" sz="3600" smtClean="0">
                <a:latin typeface="Monotype Corsiva" pitchFamily="66" charset="0"/>
              </a:rPr>
              <a:t>  </a:t>
            </a:r>
            <a:r>
              <a:rPr lang="uk-UA" sz="3600" smtClean="0">
                <a:solidFill>
                  <a:srgbClr val="D62508"/>
                </a:solidFill>
                <a:latin typeface="Monotype Corsiva" pitchFamily="66" charset="0"/>
              </a:rPr>
              <a:t>Герб Павла Скоропадського</a:t>
            </a:r>
            <a:endParaRPr lang="ru-RU" sz="3600" smtClean="0">
              <a:solidFill>
                <a:srgbClr val="D62508"/>
              </a:solidFill>
              <a:latin typeface="Monotype Corsiva" pitchFamily="66"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descr="images"/>
          <p:cNvPicPr>
            <a:picLocks noChangeAspect="1" noChangeArrowheads="1"/>
          </p:cNvPicPr>
          <p:nvPr/>
        </p:nvPicPr>
        <p:blipFill>
          <a:blip r:embed="rId2" cstate="print"/>
          <a:srcRect/>
          <a:stretch>
            <a:fillRect/>
          </a:stretch>
        </p:blipFill>
        <p:spPr bwMode="auto">
          <a:xfrm>
            <a:off x="5435600" y="333375"/>
            <a:ext cx="3168650" cy="4824413"/>
          </a:xfrm>
          <a:prstGeom prst="rect">
            <a:avLst/>
          </a:prstGeom>
          <a:noFill/>
          <a:ln w="9525">
            <a:noFill/>
            <a:miter lim="800000"/>
            <a:headEnd/>
            <a:tailEnd/>
          </a:ln>
        </p:spPr>
      </p:pic>
      <p:sp>
        <p:nvSpPr>
          <p:cNvPr id="11267" name="Rectangle 6"/>
          <p:cNvSpPr>
            <a:spLocks noChangeArrowheads="1"/>
          </p:cNvSpPr>
          <p:nvPr/>
        </p:nvSpPr>
        <p:spPr bwMode="auto">
          <a:xfrm>
            <a:off x="395288" y="404813"/>
            <a:ext cx="4681537" cy="5976937"/>
          </a:xfrm>
          <a:prstGeom prst="rect">
            <a:avLst/>
          </a:prstGeom>
          <a:solidFill>
            <a:schemeClr val="bg1"/>
          </a:solidFill>
          <a:ln w="9525">
            <a:solidFill>
              <a:schemeClr val="bg1"/>
            </a:solidFill>
            <a:miter lim="800000"/>
            <a:headEnd/>
            <a:tailEnd/>
          </a:ln>
        </p:spPr>
        <p:txBody>
          <a:bodyPr/>
          <a:lstStyle/>
          <a:p>
            <a:endParaRPr lang="uk-UA" sz="2600"/>
          </a:p>
          <a:p>
            <a:pPr algn="just"/>
            <a:r>
              <a:rPr lang="uk-UA" sz="2600" b="1"/>
              <a:t>За хоробрість, вмілі воєнні дії молодий генерал-лейтенант дістає високі нагороди та підвищення по службі — послідовно командує 1-ою бригадою 1-ої гвардійської кавалерійської дивізії, 5-ою кавалерійською бригадою, всією 1-ою гвардійською кавалерійською дивізією.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у військовій формі"/>
          <p:cNvPicPr>
            <a:picLocks noChangeAspect="1" noChangeArrowheads="1"/>
          </p:cNvPicPr>
          <p:nvPr/>
        </p:nvPicPr>
        <p:blipFill>
          <a:blip r:embed="rId2" cstate="print"/>
          <a:srcRect/>
          <a:stretch>
            <a:fillRect/>
          </a:stretch>
        </p:blipFill>
        <p:spPr bwMode="auto">
          <a:xfrm>
            <a:off x="2916238" y="404813"/>
            <a:ext cx="3887787" cy="4679950"/>
          </a:xfrm>
          <a:prstGeom prst="rect">
            <a:avLst/>
          </a:prstGeom>
          <a:noFill/>
          <a:ln w="9525">
            <a:noFill/>
            <a:miter lim="800000"/>
            <a:headEnd/>
            <a:tailEnd/>
          </a:ln>
        </p:spPr>
      </p:pic>
      <p:sp>
        <p:nvSpPr>
          <p:cNvPr id="12291" name="Rectangle 6"/>
          <p:cNvSpPr>
            <a:spLocks noChangeArrowheads="1"/>
          </p:cNvSpPr>
          <p:nvPr/>
        </p:nvSpPr>
        <p:spPr bwMode="auto">
          <a:xfrm>
            <a:off x="323850" y="5229225"/>
            <a:ext cx="8496300" cy="1079500"/>
          </a:xfrm>
          <a:prstGeom prst="rect">
            <a:avLst/>
          </a:prstGeom>
          <a:solidFill>
            <a:schemeClr val="bg1"/>
          </a:solidFill>
          <a:ln w="9525">
            <a:solidFill>
              <a:schemeClr val="bg1"/>
            </a:solidFill>
            <a:miter lim="800000"/>
            <a:headEnd/>
            <a:tailEnd/>
          </a:ln>
        </p:spPr>
        <p:txBody>
          <a:bodyPr wrap="none" anchor="ctr"/>
          <a:lstStyle/>
          <a:p>
            <a:pPr algn="ctr"/>
            <a:r>
              <a:rPr lang="uk-UA" sz="2800">
                <a:solidFill>
                  <a:srgbClr val="D62508"/>
                </a:solidFill>
                <a:latin typeface="Monotype Corsiva" pitchFamily="66" charset="0"/>
              </a:rPr>
              <a:t>У січні 1917-го Павла Петровича призначили </a:t>
            </a:r>
          </a:p>
          <a:p>
            <a:pPr algn="ctr"/>
            <a:r>
              <a:rPr lang="uk-UA" sz="2800">
                <a:solidFill>
                  <a:srgbClr val="D62508"/>
                </a:solidFill>
                <a:latin typeface="Monotype Corsiva" pitchFamily="66" charset="0"/>
              </a:rPr>
              <a:t>командиром 34-го корпусу.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5"/>
          <p:cNvSpPr>
            <a:spLocks noChangeArrowheads="1"/>
          </p:cNvSpPr>
          <p:nvPr/>
        </p:nvSpPr>
        <p:spPr bwMode="auto">
          <a:xfrm>
            <a:off x="4356100" y="404813"/>
            <a:ext cx="4464050" cy="6048375"/>
          </a:xfrm>
          <a:prstGeom prst="rect">
            <a:avLst/>
          </a:prstGeom>
          <a:solidFill>
            <a:schemeClr val="bg1"/>
          </a:solidFill>
          <a:ln w="9525">
            <a:solidFill>
              <a:schemeClr val="bg1"/>
            </a:solidFill>
            <a:miter lim="800000"/>
            <a:headEnd/>
            <a:tailEnd/>
          </a:ln>
        </p:spPr>
        <p:txBody>
          <a:bodyPr/>
          <a:lstStyle/>
          <a:p>
            <a:endParaRPr lang="uk-UA"/>
          </a:p>
          <a:p>
            <a:r>
              <a:rPr lang="uk-UA" sz="2800" b="1"/>
              <a:t>   У жовтні 1917 р. в Чигирині, першій гетьманській столиці України, з'їзд Вільного козацтва, делегати якого представляли всі українські губернії та Кубань, обрали Павла Скоропадського отаманом Вільного українського козацтва.</a:t>
            </a:r>
            <a:r>
              <a:rPr lang="uk-UA" sz="2800"/>
              <a:t> </a:t>
            </a:r>
          </a:p>
        </p:txBody>
      </p:sp>
      <p:pic>
        <p:nvPicPr>
          <p:cNvPr id="13315" name="Picture 5" descr="Павел Скоропадский. История украинского гетмана  Получив власть, Павел Скоропадский направил свои усилия на создание независимого украинского государства со всеми необходимыми атрибутами"/>
          <p:cNvPicPr>
            <a:picLocks noChangeAspect="1" noChangeArrowheads="1"/>
          </p:cNvPicPr>
          <p:nvPr/>
        </p:nvPicPr>
        <p:blipFill>
          <a:blip r:embed="rId2" cstate="print"/>
          <a:srcRect/>
          <a:stretch>
            <a:fillRect/>
          </a:stretch>
        </p:blipFill>
        <p:spPr bwMode="auto">
          <a:xfrm>
            <a:off x="0" y="500063"/>
            <a:ext cx="4181475" cy="5715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учасники зїзду"/>
          <p:cNvPicPr>
            <a:picLocks noChangeAspect="1" noChangeArrowheads="1"/>
          </p:cNvPicPr>
          <p:nvPr/>
        </p:nvPicPr>
        <p:blipFill>
          <a:blip r:embed="rId2" cstate="print"/>
          <a:srcRect/>
          <a:stretch>
            <a:fillRect/>
          </a:stretch>
        </p:blipFill>
        <p:spPr bwMode="auto">
          <a:xfrm>
            <a:off x="1331913" y="333375"/>
            <a:ext cx="6408737" cy="4032250"/>
          </a:xfrm>
          <a:prstGeom prst="rect">
            <a:avLst/>
          </a:prstGeom>
          <a:noFill/>
          <a:ln w="9525">
            <a:noFill/>
            <a:miter lim="800000"/>
            <a:headEnd/>
            <a:tailEnd/>
          </a:ln>
        </p:spPr>
      </p:pic>
      <p:sp>
        <p:nvSpPr>
          <p:cNvPr id="14339" name="Rectangle 5"/>
          <p:cNvSpPr>
            <a:spLocks noGrp="1" noChangeArrowheads="1"/>
          </p:cNvSpPr>
          <p:nvPr>
            <p:ph type="title"/>
          </p:nvPr>
        </p:nvSpPr>
        <p:spPr>
          <a:xfrm>
            <a:off x="395288" y="4652963"/>
            <a:ext cx="8229600" cy="1728787"/>
          </a:xfrm>
        </p:spPr>
        <p:txBody>
          <a:bodyPr/>
          <a:lstStyle/>
          <a:p>
            <a:pPr eaLnBrk="1" hangingPunct="1"/>
            <a:r>
              <a:rPr lang="ru-RU" sz="2800" smtClean="0">
                <a:solidFill>
                  <a:srgbClr val="D62508"/>
                </a:solidFill>
                <a:latin typeface="Monotype Corsiva" pitchFamily="66" charset="0"/>
              </a:rPr>
              <a:t>Участники </a:t>
            </a:r>
            <a:r>
              <a:rPr lang="uk-UA" sz="2800" smtClean="0">
                <a:solidFill>
                  <a:srgbClr val="D62508"/>
                </a:solidFill>
                <a:latin typeface="Monotype Corsiva" pitchFamily="66" charset="0"/>
              </a:rPr>
              <a:t>з’їзду Вільного козацтва, які обрали Павла Скоропадського своїм гетьманом. Жовтень 1917 року</a:t>
            </a:r>
            <a:endParaRPr lang="ru-RU" sz="400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descr="pavlo_skoropadsky"/>
          <p:cNvPicPr>
            <a:picLocks noChangeAspect="1" noChangeArrowheads="1"/>
          </p:cNvPicPr>
          <p:nvPr/>
        </p:nvPicPr>
        <p:blipFill>
          <a:blip r:embed="rId2" cstate="print"/>
          <a:srcRect/>
          <a:stretch>
            <a:fillRect/>
          </a:stretch>
        </p:blipFill>
        <p:spPr bwMode="auto">
          <a:xfrm>
            <a:off x="5292725" y="476250"/>
            <a:ext cx="3311525" cy="4752975"/>
          </a:xfrm>
          <a:prstGeom prst="rect">
            <a:avLst/>
          </a:prstGeom>
          <a:noFill/>
          <a:ln w="9525">
            <a:noFill/>
            <a:miter lim="800000"/>
            <a:headEnd/>
            <a:tailEnd/>
          </a:ln>
        </p:spPr>
      </p:pic>
      <p:sp>
        <p:nvSpPr>
          <p:cNvPr id="15363" name="Rectangle 5"/>
          <p:cNvSpPr>
            <a:spLocks noChangeArrowheads="1"/>
          </p:cNvSpPr>
          <p:nvPr/>
        </p:nvSpPr>
        <p:spPr bwMode="auto">
          <a:xfrm>
            <a:off x="468313" y="404813"/>
            <a:ext cx="4248150" cy="6048375"/>
          </a:xfrm>
          <a:prstGeom prst="rect">
            <a:avLst/>
          </a:prstGeom>
          <a:solidFill>
            <a:schemeClr val="bg1"/>
          </a:solidFill>
          <a:ln w="9525">
            <a:solidFill>
              <a:schemeClr val="bg1"/>
            </a:solidFill>
            <a:miter lim="800000"/>
            <a:headEnd/>
            <a:tailEnd/>
          </a:ln>
        </p:spPr>
        <p:txBody>
          <a:bodyPr/>
          <a:lstStyle/>
          <a:p>
            <a:r>
              <a:rPr lang="uk-UA" sz="3200"/>
              <a:t>     </a:t>
            </a:r>
            <a:r>
              <a:rPr lang="uk-UA" sz="2800" b="1"/>
              <a:t>29 квітня 1918 р. у Києві Всеукраїнський з'їзд хліборобів одностайно проголосив Гетьманом України Павла Скоропадського. Одразу ж було проголошено про утворення Української Держави на чолі з Гетьманом</a:t>
            </a:r>
            <a:r>
              <a:rPr lang="uk-UA" sz="2800"/>
              <a:t>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695-29-1-"/>
          <p:cNvPicPr>
            <a:picLocks noChangeAspect="1" noChangeArrowheads="1"/>
          </p:cNvPicPr>
          <p:nvPr/>
        </p:nvPicPr>
        <p:blipFill>
          <a:blip r:embed="rId2" cstate="print"/>
          <a:srcRect/>
          <a:stretch>
            <a:fillRect/>
          </a:stretch>
        </p:blipFill>
        <p:spPr bwMode="auto">
          <a:xfrm>
            <a:off x="1403350" y="476250"/>
            <a:ext cx="6264275" cy="4465638"/>
          </a:xfrm>
          <a:prstGeom prst="rect">
            <a:avLst/>
          </a:prstGeom>
          <a:noFill/>
          <a:ln w="9525">
            <a:noFill/>
            <a:miter lim="800000"/>
            <a:headEnd/>
            <a:tailEnd/>
          </a:ln>
        </p:spPr>
      </p:pic>
      <p:sp>
        <p:nvSpPr>
          <p:cNvPr id="16387" name="Rectangle 5"/>
          <p:cNvSpPr>
            <a:spLocks noChangeArrowheads="1"/>
          </p:cNvSpPr>
          <p:nvPr/>
        </p:nvSpPr>
        <p:spPr bwMode="auto">
          <a:xfrm>
            <a:off x="684213" y="5013325"/>
            <a:ext cx="8135937" cy="1511300"/>
          </a:xfrm>
          <a:prstGeom prst="rect">
            <a:avLst/>
          </a:prstGeom>
          <a:solidFill>
            <a:schemeClr val="bg1"/>
          </a:solidFill>
          <a:ln w="9525">
            <a:solidFill>
              <a:schemeClr val="bg1"/>
            </a:solidFill>
            <a:miter lim="800000"/>
            <a:headEnd/>
            <a:tailEnd/>
          </a:ln>
        </p:spPr>
        <p:txBody>
          <a:bodyPr/>
          <a:lstStyle/>
          <a:p>
            <a:pPr algn="ctr"/>
            <a:r>
              <a:rPr lang="uk-UA" sz="2800">
                <a:solidFill>
                  <a:srgbClr val="D62508"/>
                </a:solidFill>
                <a:latin typeface="Monotype Corsiva" pitchFamily="66" charset="0"/>
              </a:rPr>
              <a:t>Делегати Подільської губернії з гетьманом усієї України Павлом Скоропадським на Всеукраїнському з’їзді селян-хліборобів. Київ, 29 квітня 1918 р.</a:t>
            </a:r>
            <a:endParaRPr lang="ru-RU" sz="2800">
              <a:solidFill>
                <a:srgbClr val="D62508"/>
              </a:solidFill>
              <a:latin typeface="Monotype Corsiva" pitchFamily="66"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descr="молебень"/>
          <p:cNvPicPr>
            <a:picLocks noChangeAspect="1" noChangeArrowheads="1"/>
          </p:cNvPicPr>
          <p:nvPr/>
        </p:nvPicPr>
        <p:blipFill>
          <a:blip r:embed="rId2" cstate="print"/>
          <a:srcRect/>
          <a:stretch>
            <a:fillRect/>
          </a:stretch>
        </p:blipFill>
        <p:spPr bwMode="auto">
          <a:xfrm>
            <a:off x="1476375" y="549275"/>
            <a:ext cx="6551613" cy="3671888"/>
          </a:xfrm>
          <a:prstGeom prst="rect">
            <a:avLst/>
          </a:prstGeom>
          <a:noFill/>
          <a:ln w="9525">
            <a:noFill/>
            <a:miter lim="800000"/>
            <a:headEnd/>
            <a:tailEnd/>
          </a:ln>
        </p:spPr>
      </p:pic>
      <p:sp>
        <p:nvSpPr>
          <p:cNvPr id="17411" name="Rectangle 5"/>
          <p:cNvSpPr>
            <a:spLocks noGrp="1" noChangeArrowheads="1"/>
          </p:cNvSpPr>
          <p:nvPr>
            <p:ph type="title"/>
          </p:nvPr>
        </p:nvSpPr>
        <p:spPr>
          <a:xfrm>
            <a:off x="395288" y="4365625"/>
            <a:ext cx="8302625" cy="1727200"/>
          </a:xfrm>
        </p:spPr>
        <p:txBody>
          <a:bodyPr/>
          <a:lstStyle/>
          <a:p>
            <a:pPr eaLnBrk="1" hangingPunct="1"/>
            <a:r>
              <a:rPr lang="uk-UA" sz="4000" smtClean="0"/>
              <a:t> </a:t>
            </a:r>
            <a:r>
              <a:rPr lang="uk-UA" sz="3200" smtClean="0">
                <a:solidFill>
                  <a:srgbClr val="D62508"/>
                </a:solidFill>
                <a:latin typeface="Monotype Corsiva" pitchFamily="66" charset="0"/>
              </a:rPr>
              <a:t>Молебень на київському Софіївському майдані після проголошення Павла Скоропадського</a:t>
            </a:r>
            <a:br>
              <a:rPr lang="uk-UA" sz="3200" smtClean="0">
                <a:solidFill>
                  <a:srgbClr val="D62508"/>
                </a:solidFill>
                <a:latin typeface="Monotype Corsiva" pitchFamily="66" charset="0"/>
              </a:rPr>
            </a:br>
            <a:r>
              <a:rPr lang="uk-UA" sz="3200" smtClean="0">
                <a:solidFill>
                  <a:srgbClr val="D62508"/>
                </a:solidFill>
                <a:latin typeface="Monotype Corsiva" pitchFamily="66" charset="0"/>
              </a:rPr>
              <a:t>гетьманом України, 1918 рік</a:t>
            </a:r>
            <a:r>
              <a:rPr lang="ru-RU" sz="4000" smtClean="0"/>
              <a:t>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468313" y="404813"/>
            <a:ext cx="8280400" cy="6119812"/>
          </a:xfrm>
          <a:prstGeom prst="rect">
            <a:avLst/>
          </a:prstGeom>
          <a:solidFill>
            <a:schemeClr val="bg1"/>
          </a:solidFill>
          <a:ln w="9525">
            <a:solidFill>
              <a:schemeClr val="bg1"/>
            </a:solidFill>
            <a:miter lim="800000"/>
            <a:headEnd/>
            <a:tailEnd/>
          </a:ln>
        </p:spPr>
        <p:txBody>
          <a:bodyPr/>
          <a:lstStyle/>
          <a:p>
            <a:pPr algn="just"/>
            <a:r>
              <a:rPr lang="uk-UA" sz="2500"/>
              <a:t>	Уже першого дня правління гетьман обнародував два документи: "Грамоту до всього українського народу" і "Закони про тимчасовий державний устрій України". В "Грамоті" наголошено, що відновлюється приватна власність, а "всі розпорядження колишнього українського уряду, а рівно Тимчасового уряду російського відмінюються і скасуються". Відновлено купівлю-продаж землі. Поряд з цим заявлено, що згодом буде викуплено землю у великих власників для наділення малоземельних. Проголошувалась свобода торгівлі і приватного підприємництва.</a:t>
            </a:r>
          </a:p>
          <a:p>
            <a:pPr algn="just"/>
            <a:r>
              <a:rPr lang="uk-UA" sz="2500"/>
              <a:t>	У "Грамоті" підкреслено, що Центральна Рада розпускається. Українська Народна Республіка перейменовувалася на "Українську державу".</a:t>
            </a:r>
          </a:p>
          <a:p>
            <a:endParaRPr lang="uk-UA" sz="250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старший за столом"/>
          <p:cNvPicPr>
            <a:picLocks noChangeAspect="1" noChangeArrowheads="1"/>
          </p:cNvPicPr>
          <p:nvPr/>
        </p:nvPicPr>
        <p:blipFill>
          <a:blip r:embed="rId2" cstate="print"/>
          <a:srcRect/>
          <a:stretch>
            <a:fillRect/>
          </a:stretch>
        </p:blipFill>
        <p:spPr bwMode="auto">
          <a:xfrm>
            <a:off x="1979613" y="765175"/>
            <a:ext cx="5616575" cy="4895850"/>
          </a:xfrm>
          <a:prstGeom prst="rect">
            <a:avLst/>
          </a:prstGeom>
          <a:noFill/>
          <a:ln w="9525">
            <a:noFill/>
            <a:miter lim="800000"/>
            <a:headEnd/>
            <a:tailEnd/>
          </a:ln>
        </p:spPr>
      </p:pic>
      <p:sp>
        <p:nvSpPr>
          <p:cNvPr id="19459" name="Rectangle 5"/>
          <p:cNvSpPr>
            <a:spLocks noChangeArrowheads="1"/>
          </p:cNvSpPr>
          <p:nvPr/>
        </p:nvSpPr>
        <p:spPr bwMode="auto">
          <a:xfrm>
            <a:off x="1403350" y="5876925"/>
            <a:ext cx="6840538" cy="792163"/>
          </a:xfrm>
          <a:prstGeom prst="rect">
            <a:avLst/>
          </a:prstGeom>
          <a:solidFill>
            <a:schemeClr val="bg1"/>
          </a:solidFill>
          <a:ln w="9525">
            <a:solidFill>
              <a:schemeClr val="bg1"/>
            </a:solidFill>
            <a:miter lim="800000"/>
            <a:headEnd/>
            <a:tailEnd/>
          </a:ln>
        </p:spPr>
        <p:txBody>
          <a:bodyPr wrap="none" anchor="ctr"/>
          <a:lstStyle/>
          <a:p>
            <a:pPr algn="ctr"/>
            <a:r>
              <a:rPr lang="uk-UA">
                <a:solidFill>
                  <a:srgbClr val="D62508"/>
                </a:solidFill>
                <a:latin typeface="Monotype Corsiva" pitchFamily="66" charset="0"/>
              </a:rPr>
              <a:t>Гетьман Павло Скоропадський</a:t>
            </a:r>
            <a:endParaRPr lang="ru-RU">
              <a:solidFill>
                <a:srgbClr val="D62508"/>
              </a:solidFill>
              <a:latin typeface="Monotype Corsiva" pitchFamily="66"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ChangeArrowheads="1"/>
          </p:cNvSpPr>
          <p:nvPr/>
        </p:nvSpPr>
        <p:spPr bwMode="auto">
          <a:xfrm>
            <a:off x="468313" y="333375"/>
            <a:ext cx="8280400" cy="6264275"/>
          </a:xfrm>
          <a:prstGeom prst="rect">
            <a:avLst/>
          </a:prstGeom>
          <a:solidFill>
            <a:schemeClr val="bg1"/>
          </a:solidFill>
          <a:ln w="9525">
            <a:solidFill>
              <a:schemeClr val="bg1"/>
            </a:solidFill>
            <a:miter lim="800000"/>
            <a:headEnd/>
            <a:tailEnd/>
          </a:ln>
        </p:spPr>
        <p:txBody>
          <a:bodyPr/>
          <a:lstStyle/>
          <a:p>
            <a:pPr algn="just"/>
            <a:r>
              <a:rPr lang="uk-UA" sz="3100"/>
              <a:t>	Прерогативи гетьманської влади було розписано в "Законам про тимчасовий державний устрій України". Гетьман призначав отамана (голову) Ради Міністрів, затверджував і призначав склад уряду, виступав найвищою посадовою особою у зовнішніх справах, верховним воєначальником, мав право оголошувати амністію, а також воєнний чи особливий стан. Усе це свідчило, що в Україні на зміну демократичній парламентській формі державного управління приходить авторитарний режим.</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6"/>
          <p:cNvSpPr>
            <a:spLocks noGrp="1" noChangeArrowheads="1"/>
          </p:cNvSpPr>
          <p:nvPr>
            <p:ph type="title"/>
          </p:nvPr>
        </p:nvSpPr>
        <p:spPr/>
        <p:txBody>
          <a:bodyPr/>
          <a:lstStyle/>
          <a:p>
            <a:pPr eaLnBrk="1" hangingPunct="1"/>
            <a:r>
              <a:rPr lang="ru-RU" sz="3200" smtClean="0">
                <a:solidFill>
                  <a:srgbClr val="D62508"/>
                </a:solidFill>
                <a:latin typeface="Monotype Corsiva" pitchFamily="66" charset="0"/>
              </a:rPr>
              <a:t>ЗБРОЙНІ СИЛИ УКРАЇНСЬКОЇ ДЕРЖАВИ (ГЕТЬМАНАТУ)</a:t>
            </a:r>
          </a:p>
        </p:txBody>
      </p:sp>
      <p:pic>
        <p:nvPicPr>
          <p:cNvPr id="21507" name="Picture 9" descr="2_army"/>
          <p:cNvPicPr>
            <a:picLocks noChangeAspect="1" noChangeArrowheads="1"/>
          </p:cNvPicPr>
          <p:nvPr>
            <p:ph idx="1"/>
          </p:nvPr>
        </p:nvPicPr>
        <p:blipFill>
          <a:blip r:embed="rId2" cstate="print"/>
          <a:srcRect/>
          <a:stretch>
            <a:fillRect/>
          </a:stretch>
        </p:blipFill>
        <p:spPr>
          <a:xfrm>
            <a:off x="1116013" y="1628775"/>
            <a:ext cx="6985000" cy="2952750"/>
          </a:xfrm>
          <a:noFill/>
        </p:spPr>
      </p:pic>
      <p:sp>
        <p:nvSpPr>
          <p:cNvPr id="21508" name="Rectangle 10"/>
          <p:cNvSpPr>
            <a:spLocks noChangeArrowheads="1"/>
          </p:cNvSpPr>
          <p:nvPr/>
        </p:nvSpPr>
        <p:spPr bwMode="auto">
          <a:xfrm>
            <a:off x="539750" y="4868863"/>
            <a:ext cx="8064500" cy="1800225"/>
          </a:xfrm>
          <a:prstGeom prst="rect">
            <a:avLst/>
          </a:prstGeom>
          <a:solidFill>
            <a:schemeClr val="bg1"/>
          </a:solidFill>
          <a:ln w="9525">
            <a:solidFill>
              <a:schemeClr val="bg1"/>
            </a:solidFill>
            <a:miter lim="800000"/>
            <a:headEnd/>
            <a:tailEnd/>
          </a:ln>
        </p:spPr>
        <p:txBody>
          <a:bodyPr wrap="none" anchor="ctr"/>
          <a:lstStyle/>
          <a:p>
            <a:r>
              <a:rPr lang="uk-UA" sz="1800" b="1"/>
              <a:t>1. Генерал піхоти. Серпень 1918 р.</a:t>
            </a:r>
            <a:br>
              <a:rPr lang="uk-UA" sz="1800" b="1"/>
            </a:br>
            <a:r>
              <a:rPr lang="uk-UA" sz="1800" b="1"/>
              <a:t>2. Козак 2-го полку Сердюцької дивізії. Серпень 1918 р.</a:t>
            </a:r>
            <a:br>
              <a:rPr lang="uk-UA" sz="1800" b="1"/>
            </a:br>
            <a:r>
              <a:rPr lang="uk-UA" sz="1800" b="1"/>
              <a:t>3. Старшина 3-го полку Сердюцької дивізії, зимова уніформа. Серпень 1918 р.</a:t>
            </a:r>
            <a:br>
              <a:rPr lang="uk-UA" sz="1800" b="1"/>
            </a:br>
            <a:r>
              <a:rPr lang="uk-UA" sz="1800" b="1"/>
              <a:t>4. Кіннотник 1-ї Козацько-стрілецької (Сірожупанної) дивізії. Червень 1918 р.</a:t>
            </a:r>
            <a:br>
              <a:rPr lang="uk-UA" sz="1800" b="1"/>
            </a:br>
            <a:r>
              <a:rPr lang="uk-UA" sz="1800" b="1"/>
              <a:t>5. Козак піхоти. Серпень 1918 р.</a:t>
            </a:r>
            <a:br>
              <a:rPr lang="uk-UA" sz="1800" b="1"/>
            </a:br>
            <a:r>
              <a:rPr lang="uk-UA" sz="1800" b="1"/>
              <a:t>6. Старшина, приділений по кінноті. Серпень 1918 р.</a:t>
            </a:r>
            <a:br>
              <a:rPr lang="uk-UA" sz="1800" b="1"/>
            </a:br>
            <a:r>
              <a:rPr lang="uk-UA" sz="1800" b="1"/>
              <a:t>7. Старшина флоту. Липень 1918 р.</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descr="зі своїми офіцерами"/>
          <p:cNvPicPr>
            <a:picLocks noChangeAspect="1" noChangeArrowheads="1"/>
          </p:cNvPicPr>
          <p:nvPr/>
        </p:nvPicPr>
        <p:blipFill>
          <a:blip r:embed="rId2" cstate="print"/>
          <a:srcRect/>
          <a:stretch>
            <a:fillRect/>
          </a:stretch>
        </p:blipFill>
        <p:spPr bwMode="auto">
          <a:xfrm>
            <a:off x="2051050" y="1052513"/>
            <a:ext cx="5194300" cy="3340100"/>
          </a:xfrm>
          <a:prstGeom prst="rect">
            <a:avLst/>
          </a:prstGeom>
          <a:noFill/>
          <a:ln w="9525">
            <a:noFill/>
            <a:miter lim="800000"/>
            <a:headEnd/>
            <a:tailEnd/>
          </a:ln>
        </p:spPr>
      </p:pic>
      <p:sp>
        <p:nvSpPr>
          <p:cNvPr id="22531" name="Rectangle 5"/>
          <p:cNvSpPr>
            <a:spLocks noGrp="1" noChangeArrowheads="1"/>
          </p:cNvSpPr>
          <p:nvPr>
            <p:ph type="title"/>
          </p:nvPr>
        </p:nvSpPr>
        <p:spPr>
          <a:xfrm>
            <a:off x="684213" y="4868863"/>
            <a:ext cx="8229600" cy="1143000"/>
          </a:xfrm>
        </p:spPr>
        <p:txBody>
          <a:bodyPr/>
          <a:lstStyle/>
          <a:p>
            <a:pPr eaLnBrk="1" hangingPunct="1"/>
            <a:r>
              <a:rPr lang="uk-UA" sz="3600" smtClean="0">
                <a:solidFill>
                  <a:srgbClr val="D62508"/>
                </a:solidFill>
                <a:latin typeface="Monotype Corsiva" pitchFamily="66" charset="0"/>
              </a:rPr>
              <a:t>Гетьман України Павло Скоропадський зі своїми офіцерами</a:t>
            </a:r>
            <a:endParaRPr lang="ru-RU" sz="3600" smtClean="0">
              <a:solidFill>
                <a:srgbClr val="D62508"/>
              </a:solidFill>
              <a:latin typeface="Monotype Corsiva" pitchFamily="66"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descr="на сходах з офіцерами"/>
          <p:cNvPicPr>
            <a:picLocks noChangeAspect="1" noChangeArrowheads="1"/>
          </p:cNvPicPr>
          <p:nvPr/>
        </p:nvPicPr>
        <p:blipFill>
          <a:blip r:embed="rId2" cstate="print"/>
          <a:srcRect/>
          <a:stretch>
            <a:fillRect/>
          </a:stretch>
        </p:blipFill>
        <p:spPr bwMode="auto">
          <a:xfrm>
            <a:off x="1547813" y="620713"/>
            <a:ext cx="5903912" cy="3744912"/>
          </a:xfrm>
          <a:prstGeom prst="rect">
            <a:avLst/>
          </a:prstGeom>
          <a:noFill/>
          <a:ln w="9525">
            <a:noFill/>
            <a:miter lim="800000"/>
            <a:headEnd/>
            <a:tailEnd/>
          </a:ln>
        </p:spPr>
      </p:pic>
      <p:sp>
        <p:nvSpPr>
          <p:cNvPr id="23555" name="Rectangle 5"/>
          <p:cNvSpPr>
            <a:spLocks noGrp="1" noChangeArrowheads="1"/>
          </p:cNvSpPr>
          <p:nvPr>
            <p:ph type="title"/>
          </p:nvPr>
        </p:nvSpPr>
        <p:spPr>
          <a:xfrm>
            <a:off x="468313" y="4508500"/>
            <a:ext cx="8229600" cy="1800225"/>
          </a:xfrm>
        </p:spPr>
        <p:txBody>
          <a:bodyPr/>
          <a:lstStyle/>
          <a:p>
            <a:pPr eaLnBrk="1" hangingPunct="1"/>
            <a:r>
              <a:rPr lang="uk-UA" sz="3600" smtClean="0">
                <a:solidFill>
                  <a:srgbClr val="D62508"/>
                </a:solidFill>
                <a:latin typeface="Monotype Corsiva" pitchFamily="66" charset="0"/>
              </a:rPr>
              <a:t>Гетьман України Павло Скоропадський зі своїми офіцерами</a:t>
            </a:r>
            <a:endParaRPr lang="ru-RU" sz="3600" smtClean="0">
              <a:solidFill>
                <a:srgbClr val="D62508"/>
              </a:solidFill>
              <a:latin typeface="Monotype Corsiva" pitchFamily="66"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у Києві"/>
          <p:cNvPicPr>
            <a:picLocks noChangeAspect="1" noChangeArrowheads="1"/>
          </p:cNvPicPr>
          <p:nvPr/>
        </p:nvPicPr>
        <p:blipFill>
          <a:blip r:embed="rId2" cstate="print"/>
          <a:srcRect/>
          <a:stretch>
            <a:fillRect/>
          </a:stretch>
        </p:blipFill>
        <p:spPr bwMode="auto">
          <a:xfrm>
            <a:off x="827088" y="333375"/>
            <a:ext cx="7345362" cy="4248150"/>
          </a:xfrm>
          <a:prstGeom prst="rect">
            <a:avLst/>
          </a:prstGeom>
          <a:noFill/>
          <a:ln w="9525">
            <a:noFill/>
            <a:miter lim="800000"/>
            <a:headEnd/>
            <a:tailEnd/>
          </a:ln>
        </p:spPr>
      </p:pic>
      <p:sp>
        <p:nvSpPr>
          <p:cNvPr id="24579" name="Rectangle 5"/>
          <p:cNvSpPr>
            <a:spLocks noGrp="1" noChangeArrowheads="1"/>
          </p:cNvSpPr>
          <p:nvPr>
            <p:ph type="title"/>
          </p:nvPr>
        </p:nvSpPr>
        <p:spPr>
          <a:xfrm>
            <a:off x="395288" y="4724400"/>
            <a:ext cx="8280400" cy="1944688"/>
          </a:xfrm>
        </p:spPr>
        <p:txBody>
          <a:bodyPr/>
          <a:lstStyle/>
          <a:p>
            <a:pPr eaLnBrk="1" hangingPunct="1"/>
            <a:r>
              <a:rPr lang="uk-UA" sz="4000" smtClean="0"/>
              <a:t> </a:t>
            </a:r>
            <a:r>
              <a:rPr lang="uk-UA" sz="3200" smtClean="0">
                <a:solidFill>
                  <a:srgbClr val="D62508"/>
                </a:solidFill>
                <a:latin typeface="Monotype Corsiva" pitchFamily="66" charset="0"/>
              </a:rPr>
              <a:t>Гетьман Скоропадський перед своєю резиденцією на вул. Інститутській, 40  де він проводив</a:t>
            </a:r>
            <a:br>
              <a:rPr lang="uk-UA" sz="3200" smtClean="0">
                <a:solidFill>
                  <a:srgbClr val="D62508"/>
                </a:solidFill>
                <a:latin typeface="Monotype Corsiva" pitchFamily="66" charset="0"/>
              </a:rPr>
            </a:br>
            <a:r>
              <a:rPr lang="uk-UA" sz="3200" smtClean="0">
                <a:solidFill>
                  <a:srgbClr val="D62508"/>
                </a:solidFill>
                <a:latin typeface="Monotype Corsiva" pitchFamily="66" charset="0"/>
              </a:rPr>
              <a:t> зустрічі з іноземними послами</a:t>
            </a:r>
            <a:endParaRPr lang="ru-RU" sz="3200" smtClean="0">
              <a:solidFill>
                <a:srgbClr val="D62508"/>
              </a:solidFill>
              <a:latin typeface="Monotype Corsiva" pitchFamily="66"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descr="з іноземними дипломатами"/>
          <p:cNvPicPr>
            <a:picLocks noChangeAspect="1" noChangeArrowheads="1"/>
          </p:cNvPicPr>
          <p:nvPr/>
        </p:nvPicPr>
        <p:blipFill>
          <a:blip r:embed="rId2" cstate="print"/>
          <a:srcRect/>
          <a:stretch>
            <a:fillRect/>
          </a:stretch>
        </p:blipFill>
        <p:spPr bwMode="auto">
          <a:xfrm>
            <a:off x="2916238" y="476250"/>
            <a:ext cx="3743325" cy="4537075"/>
          </a:xfrm>
          <a:prstGeom prst="rect">
            <a:avLst/>
          </a:prstGeom>
          <a:noFill/>
          <a:ln w="9525">
            <a:noFill/>
            <a:miter lim="800000"/>
            <a:headEnd/>
            <a:tailEnd/>
          </a:ln>
        </p:spPr>
      </p:pic>
      <p:sp>
        <p:nvSpPr>
          <p:cNvPr id="25603" name="Rectangle 5"/>
          <p:cNvSpPr>
            <a:spLocks noGrp="1" noChangeArrowheads="1"/>
          </p:cNvSpPr>
          <p:nvPr>
            <p:ph type="title"/>
          </p:nvPr>
        </p:nvSpPr>
        <p:spPr>
          <a:xfrm>
            <a:off x="611188" y="5013325"/>
            <a:ext cx="8229600" cy="1223963"/>
          </a:xfrm>
        </p:spPr>
        <p:txBody>
          <a:bodyPr/>
          <a:lstStyle/>
          <a:p>
            <a:pPr eaLnBrk="1" hangingPunct="1"/>
            <a:r>
              <a:rPr lang="ru-RU" sz="4000" smtClean="0"/>
              <a:t> </a:t>
            </a:r>
            <a:r>
              <a:rPr lang="uk-UA" sz="3600" smtClean="0">
                <a:solidFill>
                  <a:srgbClr val="D62508"/>
                </a:solidFill>
                <a:latin typeface="Monotype Corsiva" pitchFamily="66" charset="0"/>
              </a:rPr>
              <a:t>Гетьман Скоропадський з іноземними дипломатами.</a:t>
            </a:r>
            <a:endParaRPr lang="ru-RU" sz="3600" smtClean="0">
              <a:solidFill>
                <a:srgbClr val="D62508"/>
              </a:solidFill>
              <a:latin typeface="Monotype Corsiva" pitchFamily="66"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5"/>
          <p:cNvSpPr>
            <a:spLocks noGrp="1" noChangeArrowheads="1"/>
          </p:cNvSpPr>
          <p:nvPr>
            <p:ph type="title"/>
          </p:nvPr>
        </p:nvSpPr>
        <p:spPr>
          <a:xfrm>
            <a:off x="395288" y="4941888"/>
            <a:ext cx="8229600" cy="1439862"/>
          </a:xfrm>
        </p:spPr>
        <p:txBody>
          <a:bodyPr/>
          <a:lstStyle/>
          <a:p>
            <a:pPr eaLnBrk="1" hangingPunct="1"/>
            <a:r>
              <a:rPr lang="uk-UA" sz="3200" smtClean="0">
                <a:solidFill>
                  <a:srgbClr val="D62508"/>
                </a:solidFill>
                <a:latin typeface="Monotype Corsiva" pitchFamily="66" charset="0"/>
              </a:rPr>
              <a:t>Гетьман П.Скоропадський та кайзер Вільгельм II </a:t>
            </a:r>
            <a:br>
              <a:rPr lang="uk-UA" sz="3200" smtClean="0">
                <a:solidFill>
                  <a:srgbClr val="D62508"/>
                </a:solidFill>
                <a:latin typeface="Monotype Corsiva" pitchFamily="66" charset="0"/>
              </a:rPr>
            </a:br>
            <a:r>
              <a:rPr lang="uk-UA" sz="3200" smtClean="0">
                <a:solidFill>
                  <a:srgbClr val="D62508"/>
                </a:solidFill>
                <a:latin typeface="Monotype Corsiva" pitchFamily="66" charset="0"/>
              </a:rPr>
              <a:t>під час візиту до Берліну у вересні 1918</a:t>
            </a:r>
            <a:r>
              <a:rPr lang="uk-UA" sz="4000" smtClean="0"/>
              <a:t> </a:t>
            </a:r>
            <a:endParaRPr lang="ru-RU" sz="4000" smtClean="0"/>
          </a:p>
        </p:txBody>
      </p:sp>
      <p:pic>
        <p:nvPicPr>
          <p:cNvPr id="26627" name="Picture 5" descr="http://retrobazar.com/upload-files/ddddddddd/pohodu/zamok/che/codecs/pasha/town/getman_/____II_______________1918_.jpg"/>
          <p:cNvPicPr>
            <a:picLocks noChangeAspect="1" noChangeArrowheads="1"/>
          </p:cNvPicPr>
          <p:nvPr/>
        </p:nvPicPr>
        <p:blipFill>
          <a:blip r:embed="rId2" cstate="print"/>
          <a:srcRect/>
          <a:stretch>
            <a:fillRect/>
          </a:stretch>
        </p:blipFill>
        <p:spPr bwMode="auto">
          <a:xfrm>
            <a:off x="714375" y="214313"/>
            <a:ext cx="3571875" cy="4884737"/>
          </a:xfrm>
          <a:prstGeom prst="rect">
            <a:avLst/>
          </a:prstGeom>
          <a:noFill/>
          <a:ln w="9525">
            <a:noFill/>
            <a:miter lim="800000"/>
            <a:headEnd/>
            <a:tailEnd/>
          </a:ln>
        </p:spPr>
      </p:pic>
      <p:pic>
        <p:nvPicPr>
          <p:cNvPr id="26628" name="Picture 7" descr="Павел Скоропадский. История украинского гетмана  Павел Скоропадский (на переднем плане справа) и немцы"/>
          <p:cNvPicPr>
            <a:picLocks noChangeAspect="1" noChangeArrowheads="1"/>
          </p:cNvPicPr>
          <p:nvPr/>
        </p:nvPicPr>
        <p:blipFill>
          <a:blip r:embed="rId3" cstate="print"/>
          <a:srcRect/>
          <a:stretch>
            <a:fillRect/>
          </a:stretch>
        </p:blipFill>
        <p:spPr bwMode="auto">
          <a:xfrm>
            <a:off x="4356100" y="1500188"/>
            <a:ext cx="4787900" cy="3590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4"/>
          <p:cNvSpPr>
            <a:spLocks noChangeArrowheads="1"/>
          </p:cNvSpPr>
          <p:nvPr/>
        </p:nvSpPr>
        <p:spPr bwMode="auto">
          <a:xfrm>
            <a:off x="468313" y="333375"/>
            <a:ext cx="8351837" cy="6191250"/>
          </a:xfrm>
          <a:prstGeom prst="rect">
            <a:avLst/>
          </a:prstGeom>
          <a:solidFill>
            <a:schemeClr val="bg1"/>
          </a:solidFill>
          <a:ln w="9525">
            <a:solidFill>
              <a:schemeClr val="bg1"/>
            </a:solidFill>
            <a:miter lim="800000"/>
            <a:headEnd/>
            <a:tailEnd/>
          </a:ln>
        </p:spPr>
        <p:txBody>
          <a:bodyPr/>
          <a:lstStyle/>
          <a:p>
            <a:pPr algn="just"/>
            <a:r>
              <a:rPr lang="uk-UA" sz="2600"/>
              <a:t>14 листопада 1918р. на засіданні УНС для керівництва збройною боротьбою з гетьманом було створено Директорію УНР на чолі з В. Винниченком. 15 листопада у зверненні до населення України Директорія закликала до збройної боротьби з гетьманом. Через місяць, 14 грудня 1918 р. П. Скоропадський вирішив відмовитися від влади й підписав своє зречення. Воно звучало так: "Я, Гетьман усієї України, на протязі семи з половиною місяців прикладав усіх своїх сил, щоб вивести край з того тяжкого становища, в якім він перебував. Бог не дав мені сил справитися із завданням, і нині я, з огляду на умови, які тепер склалися, керуючись виключно добром України, відмовляюсь від влади". Через кілька днів П. Скоропадський із сім'єю виїхав до Берліна, у вигнання. Директорія оголосила його поза законом.</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подружжя Скороп"/>
          <p:cNvPicPr>
            <a:picLocks noChangeAspect="1" noChangeArrowheads="1"/>
          </p:cNvPicPr>
          <p:nvPr/>
        </p:nvPicPr>
        <p:blipFill>
          <a:blip r:embed="rId2" cstate="print"/>
          <a:srcRect/>
          <a:stretch>
            <a:fillRect/>
          </a:stretch>
        </p:blipFill>
        <p:spPr bwMode="auto">
          <a:xfrm>
            <a:off x="3203575" y="549275"/>
            <a:ext cx="2859088" cy="4111625"/>
          </a:xfrm>
          <a:prstGeom prst="rect">
            <a:avLst/>
          </a:prstGeom>
          <a:noFill/>
          <a:ln w="9525">
            <a:noFill/>
            <a:miter lim="800000"/>
            <a:headEnd/>
            <a:tailEnd/>
          </a:ln>
        </p:spPr>
      </p:pic>
      <p:sp>
        <p:nvSpPr>
          <p:cNvPr id="28675" name="Rectangle 5"/>
          <p:cNvSpPr>
            <a:spLocks noGrp="1" noChangeArrowheads="1"/>
          </p:cNvSpPr>
          <p:nvPr>
            <p:ph type="title"/>
          </p:nvPr>
        </p:nvSpPr>
        <p:spPr>
          <a:xfrm>
            <a:off x="468313" y="5013325"/>
            <a:ext cx="8229600" cy="1223963"/>
          </a:xfrm>
        </p:spPr>
        <p:txBody>
          <a:bodyPr/>
          <a:lstStyle/>
          <a:p>
            <a:pPr eaLnBrk="1" hangingPunct="1">
              <a:defRPr/>
            </a:pPr>
            <a:r>
              <a:rPr lang="uk-UA" sz="4000" dirty="0" smtClean="0">
                <a:latin typeface="+mn-lt"/>
              </a:rPr>
              <a:t>Подружжя Скоропадських </a:t>
            </a:r>
            <a:endParaRPr lang="ru-RU" sz="4000" dirty="0" smtClean="0">
              <a:latin typeface="+mn-lt"/>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uk-UA" sz="4800" b="1" smtClean="0"/>
              <a:t>Звернемося до словника </a:t>
            </a:r>
            <a:endParaRPr lang="ru-RU" sz="4800" b="1" smtClean="0"/>
          </a:p>
        </p:txBody>
      </p:sp>
      <p:sp>
        <p:nvSpPr>
          <p:cNvPr id="29699" name="Rectangle 3"/>
          <p:cNvSpPr>
            <a:spLocks noGrp="1" noChangeArrowheads="1"/>
          </p:cNvSpPr>
          <p:nvPr>
            <p:ph type="body" idx="1"/>
          </p:nvPr>
        </p:nvSpPr>
        <p:spPr>
          <a:xfrm>
            <a:off x="714375" y="2143125"/>
            <a:ext cx="7772400" cy="4114800"/>
          </a:xfrm>
        </p:spPr>
        <p:txBody>
          <a:bodyPr/>
          <a:lstStyle/>
          <a:p>
            <a:pPr eaLnBrk="1" hangingPunct="1">
              <a:buFont typeface="Wingdings" pitchFamily="2" charset="2"/>
              <a:buNone/>
            </a:pPr>
            <a:r>
              <a:rPr lang="uk-UA" sz="2800" smtClean="0"/>
              <a:t> </a:t>
            </a:r>
            <a:endParaRPr lang="uk-UA" sz="2800" i="1" smtClean="0"/>
          </a:p>
          <a:p>
            <a:pPr eaLnBrk="1" hangingPunct="1"/>
            <a:r>
              <a:rPr lang="uk-UA" sz="2800" b="1" i="1" smtClean="0"/>
              <a:t>Культура (від лат. – обробка, виховання, освіта, облагородження) – сукупність матеріальних та духовних цінностей, створених людством впродовж його історії та різноманітних форм діяльності, спрямованої на їх виробництво, засвоєння та застосування.</a:t>
            </a:r>
            <a:endParaRPr lang="ru-RU" sz="2800" b="1" i="1" smtClean="0"/>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noChangeArrowheads="1"/>
          </p:cNvSpPr>
          <p:nvPr>
            <p:ph type="body" idx="1"/>
          </p:nvPr>
        </p:nvSpPr>
        <p:spPr>
          <a:xfrm>
            <a:off x="714375" y="2143125"/>
            <a:ext cx="7772400" cy="4114800"/>
          </a:xfrm>
        </p:spPr>
        <p:txBody>
          <a:bodyPr/>
          <a:lstStyle/>
          <a:p>
            <a:pPr eaLnBrk="1" hangingPunct="1">
              <a:spcBef>
                <a:spcPct val="0"/>
              </a:spcBef>
              <a:buFontTx/>
              <a:buNone/>
            </a:pPr>
            <a:r>
              <a:rPr lang="uk-UA" i="1" smtClean="0"/>
              <a:t>      </a:t>
            </a:r>
          </a:p>
          <a:p>
            <a:pPr eaLnBrk="1" hangingPunct="1">
              <a:spcBef>
                <a:spcPct val="0"/>
              </a:spcBef>
              <a:buFontTx/>
              <a:buNone/>
            </a:pPr>
            <a:r>
              <a:rPr lang="uk-UA" smtClean="0"/>
              <a:t>Процес розвитку мистецтва в перші десятиріччя </a:t>
            </a:r>
            <a:r>
              <a:rPr lang="en-US" smtClean="0"/>
              <a:t>XX</a:t>
            </a:r>
            <a:r>
              <a:rPr lang="uk-UA" smtClean="0"/>
              <a:t> ст. був складним та суперечливим - занепадали попередні художні цінності, переосмислювалася сутність погляду на світ і власне поняття краси.</a:t>
            </a:r>
          </a:p>
          <a:p>
            <a:pPr eaLnBrk="1" hangingPunct="1"/>
            <a:endParaRPr lang="ru-RU" smtClean="0"/>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noChangeArrowheads="1"/>
          </p:cNvSpPr>
          <p:nvPr>
            <p:ph type="body" idx="1"/>
          </p:nvPr>
        </p:nvSpPr>
        <p:spPr>
          <a:xfrm>
            <a:off x="285750" y="1928813"/>
            <a:ext cx="8572500" cy="4643437"/>
          </a:xfrm>
        </p:spPr>
        <p:txBody>
          <a:bodyPr/>
          <a:lstStyle/>
          <a:p>
            <a:pPr eaLnBrk="1" hangingPunct="1">
              <a:lnSpc>
                <a:spcPct val="80000"/>
              </a:lnSpc>
            </a:pPr>
            <a:endParaRPr lang="uk-UA" sz="2000" b="1" smtClean="0"/>
          </a:p>
          <a:p>
            <a:pPr eaLnBrk="1" hangingPunct="1">
              <a:lnSpc>
                <a:spcPct val="80000"/>
              </a:lnSpc>
            </a:pPr>
            <a:endParaRPr lang="uk-UA" sz="2000" b="1" smtClean="0"/>
          </a:p>
          <a:p>
            <a:pPr eaLnBrk="1" hangingPunct="1">
              <a:lnSpc>
                <a:spcPct val="80000"/>
              </a:lnSpc>
            </a:pPr>
            <a:r>
              <a:rPr lang="uk-UA" sz="2000" b="1" smtClean="0"/>
              <a:t>Передусім, звичайно, багато важили стартові умови, які вона мала завдяки величезній плідній роботі попереднього покоління української інтелігенції. Живив її, як й інші європейські культури, динамізм соціальних і духовних процесів, властивий світові після Першої світової війни. Перехідна, динамічна епоха вимагала нових засобів її художнього аналізу. Вона не могла бути пізнаною через бачене й явне, а вимагала препарування, «розтину», перегрупування.</a:t>
            </a:r>
          </a:p>
          <a:p>
            <a:pPr eaLnBrk="1" hangingPunct="1">
              <a:lnSpc>
                <a:spcPct val="80000"/>
              </a:lnSpc>
            </a:pPr>
            <a:r>
              <a:rPr lang="uk-UA" sz="2000" b="1" smtClean="0"/>
              <a:t>Культурному піднесенню в Україні сприяла також визвольна боротьба й пожвавлення революційних настроїв на західних землях, що давало надію на швидке розв'язання віковічних національних проблем, віру в утвердження справедливішого соціального устрою. Але найважливішими стали нові історичні реалії — хоч і недовга, але власна державність у формі      Української Народної Республіки та Західноукраїнської Народної Республіки, а також політика українізації в перші пореводюційні роки в Україні (уже в складі радянської країни).</a:t>
            </a:r>
            <a:endParaRPr lang="ru-RU" sz="2000" b="1" smtClean="0"/>
          </a:p>
        </p:txBody>
      </p:sp>
      <p:sp>
        <p:nvSpPr>
          <p:cNvPr id="31747" name="TextBox 4"/>
          <p:cNvSpPr txBox="1">
            <a:spLocks noChangeArrowheads="1"/>
          </p:cNvSpPr>
          <p:nvPr/>
        </p:nvSpPr>
        <p:spPr bwMode="auto">
          <a:xfrm>
            <a:off x="928688" y="214313"/>
            <a:ext cx="7500937" cy="1200150"/>
          </a:xfrm>
          <a:prstGeom prst="rect">
            <a:avLst/>
          </a:prstGeom>
          <a:noFill/>
          <a:ln w="9525">
            <a:noFill/>
            <a:miter lim="800000"/>
            <a:headEnd/>
            <a:tailEnd/>
          </a:ln>
        </p:spPr>
        <p:txBody>
          <a:bodyPr>
            <a:spAutoFit/>
          </a:bodyPr>
          <a:lstStyle/>
          <a:p>
            <a:pPr algn="ctr"/>
            <a:r>
              <a:rPr lang="uk-UA"/>
              <a:t> </a:t>
            </a:r>
            <a:r>
              <a:rPr lang="uk-UA" b="1">
                <a:solidFill>
                  <a:schemeClr val="bg1"/>
                </a:solidFill>
              </a:rPr>
              <a:t>Що так потужно підживило сплеск нашої вітчизняної культури у те двадцятиліття, що здобуло назву «Українського ренесансу»?</a:t>
            </a:r>
            <a:endParaRPr lang="ru-RU">
              <a:solidFill>
                <a:schemeClr val="bg1"/>
              </a:solidFill>
            </a:endParaRP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uk-UA" smtClean="0"/>
              <a:t/>
            </a:r>
            <a:br>
              <a:rPr lang="uk-UA" smtClean="0"/>
            </a:br>
            <a:endParaRPr lang="ru-RU" smtClean="0"/>
          </a:p>
        </p:txBody>
      </p:sp>
      <p:sp>
        <p:nvSpPr>
          <p:cNvPr id="32771" name="Rectangle 4"/>
          <p:cNvSpPr>
            <a:spLocks noGrp="1" noChangeArrowheads="1"/>
          </p:cNvSpPr>
          <p:nvPr>
            <p:ph type="body" idx="1"/>
          </p:nvPr>
        </p:nvSpPr>
        <p:spPr>
          <a:xfrm>
            <a:off x="500063" y="3286125"/>
            <a:ext cx="8115300" cy="2995613"/>
          </a:xfrm>
        </p:spPr>
        <p:txBody>
          <a:bodyPr/>
          <a:lstStyle/>
          <a:p>
            <a:pPr eaLnBrk="1" hangingPunct="1">
              <a:lnSpc>
                <a:spcPct val="80000"/>
              </a:lnSpc>
            </a:pPr>
            <a:r>
              <a:rPr lang="uk-UA" sz="2000" b="1" smtClean="0"/>
              <a:t>Військові дії: Україна — арена бойових дій Першої світової війни, війни радянської Росії проти УНР, німецька інтервенція, бої проти білогвардійців, україно-польська та радянсько-польська війни.</a:t>
            </a:r>
          </a:p>
          <a:p>
            <a:pPr eaLnBrk="1" hangingPunct="1">
              <a:lnSpc>
                <a:spcPct val="80000"/>
              </a:lnSpc>
            </a:pPr>
            <a:r>
              <a:rPr lang="uk-UA" sz="2000" b="1" smtClean="0"/>
              <a:t>Втрата багатьох художніх цінностей внаслідок війни та масової еміграції.</a:t>
            </a:r>
          </a:p>
          <a:p>
            <a:pPr eaLnBrk="1" hangingPunct="1">
              <a:lnSpc>
                <a:spcPct val="80000"/>
              </a:lnSpc>
            </a:pPr>
            <a:r>
              <a:rPr lang="uk-UA" sz="2000" b="1" smtClean="0"/>
              <a:t>Різновекторна культурна політика Центральної Ради, гетьмана Скоропадського, Директорії, Денікіна, більшовиків.</a:t>
            </a:r>
          </a:p>
          <a:p>
            <a:pPr eaLnBrk="1" hangingPunct="1">
              <a:lnSpc>
                <a:spcPct val="80000"/>
              </a:lnSpc>
            </a:pPr>
            <a:r>
              <a:rPr lang="uk-UA" sz="2000" b="1" smtClean="0"/>
              <a:t>Потужний вплив національної ідеї та власна державність.</a:t>
            </a:r>
            <a:endParaRPr lang="ru-RU" sz="2000" b="1" smtClean="0"/>
          </a:p>
        </p:txBody>
      </p:sp>
      <p:sp>
        <p:nvSpPr>
          <p:cNvPr id="32772" name="TextBox 3"/>
          <p:cNvSpPr txBox="1">
            <a:spLocks noChangeArrowheads="1"/>
          </p:cNvSpPr>
          <p:nvPr/>
        </p:nvSpPr>
        <p:spPr bwMode="auto">
          <a:xfrm>
            <a:off x="928688" y="214313"/>
            <a:ext cx="7500937" cy="1570037"/>
          </a:xfrm>
          <a:prstGeom prst="rect">
            <a:avLst/>
          </a:prstGeom>
          <a:noFill/>
          <a:ln w="9525">
            <a:noFill/>
            <a:miter lim="800000"/>
            <a:headEnd/>
            <a:tailEnd/>
          </a:ln>
        </p:spPr>
        <p:txBody>
          <a:bodyPr>
            <a:spAutoFit/>
          </a:bodyPr>
          <a:lstStyle/>
          <a:p>
            <a:pPr algn="ctr"/>
            <a:r>
              <a:rPr lang="uk-UA"/>
              <a:t> </a:t>
            </a:r>
            <a:r>
              <a:rPr lang="uk-UA" b="1">
                <a:solidFill>
                  <a:schemeClr val="bg1"/>
                </a:solidFill>
              </a:rPr>
              <a:t>Що так потужно підживило сплеск нашої вітчизняної культури у те двадцятиліття, що здобуло назву «Українського ренесансу»? (продовження)</a:t>
            </a:r>
            <a:endParaRPr lang="ru-RU">
              <a:solidFill>
                <a:schemeClr val="bg1"/>
              </a:solidFill>
            </a:endParaRP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42938" y="214313"/>
            <a:ext cx="7772400" cy="1604962"/>
          </a:xfrm>
        </p:spPr>
        <p:txBody>
          <a:bodyPr/>
          <a:lstStyle/>
          <a:p>
            <a:pPr eaLnBrk="1" hangingPunct="1"/>
            <a:r>
              <a:rPr lang="uk-UA" sz="1600" b="1" i="1" smtClean="0"/>
              <a:t> </a:t>
            </a:r>
            <a:r>
              <a:rPr lang="uk-UA" sz="1600" b="1" smtClean="0"/>
              <a:t>У період Центральної Ради розгорнуло свою діяльність Українське товариство шкільної освіти на чолі з відомим громадським діячем І. Семашком. Товариство не лише створювало українські навчальні заклади, а й домоглося від міністра освіти Тимчасового уряду дозволу на  запровадження української мови й вивчення і українознавчих предметів у народних школах, </a:t>
            </a:r>
            <a:r>
              <a:rPr lang="uk-UA" sz="1600" b="1" i="1" smtClean="0"/>
              <a:t>\</a:t>
            </a:r>
            <a:r>
              <a:rPr lang="uk-UA" sz="1600" b="1" smtClean="0"/>
              <a:t>учительських семінаріях та інститутах, інших вищих навчальних закладах.</a:t>
            </a:r>
            <a:endParaRPr lang="ru-RU" sz="1600" b="1" smtClean="0"/>
          </a:p>
        </p:txBody>
      </p:sp>
      <p:sp>
        <p:nvSpPr>
          <p:cNvPr id="33795" name="Rectangle 3"/>
          <p:cNvSpPr>
            <a:spLocks noGrp="1" noChangeArrowheads="1"/>
          </p:cNvSpPr>
          <p:nvPr>
            <p:ph type="body" idx="1"/>
          </p:nvPr>
        </p:nvSpPr>
        <p:spPr>
          <a:xfrm>
            <a:off x="285750" y="1785938"/>
            <a:ext cx="8643938" cy="5072062"/>
          </a:xfrm>
        </p:spPr>
        <p:txBody>
          <a:bodyPr/>
          <a:lstStyle/>
          <a:p>
            <a:pPr eaLnBrk="1" hangingPunct="1">
              <a:lnSpc>
                <a:spcPct val="80000"/>
              </a:lnSpc>
              <a:buFont typeface="Wingdings" pitchFamily="2" charset="2"/>
              <a:buNone/>
            </a:pPr>
            <a:r>
              <a:rPr lang="uk-UA" sz="1200" b="1" smtClean="0"/>
              <a:t>   </a:t>
            </a:r>
          </a:p>
          <a:p>
            <a:pPr eaLnBrk="1" hangingPunct="1">
              <a:lnSpc>
                <a:spcPct val="80000"/>
              </a:lnSpc>
            </a:pPr>
            <a:r>
              <a:rPr lang="uk-UA" sz="1600" b="1" smtClean="0"/>
              <a:t>У Києві було започатковано три державні гімназії з українською мовою викладання, а всього в містах України до осені 1917 р. відкрилося 53 середні школи</a:t>
            </a:r>
          </a:p>
          <a:p>
            <a:pPr eaLnBrk="1" hangingPunct="1">
              <a:lnSpc>
                <a:spcPct val="80000"/>
              </a:lnSpc>
            </a:pPr>
            <a:endParaRPr lang="uk-UA" sz="1600" b="1" smtClean="0"/>
          </a:p>
          <a:p>
            <a:pPr eaLnBrk="1" hangingPunct="1">
              <a:lnSpc>
                <a:spcPct val="80000"/>
              </a:lnSpc>
            </a:pPr>
            <a:r>
              <a:rPr lang="uk-UA" sz="1600" b="1" smtClean="0"/>
              <a:t>У травні 1917 р. шкільна комісія Центральної Ради розпочала запровадження української мови в усіх навчальних закладах. За сприяння Товариства шкільної освіти зорганізовані місячні курси українознавства для вчителів із периферії. Кількість курсів сягала 100. Протягом літа на них поглиблювали свої знання кілька тисяч освітян.</a:t>
            </a:r>
          </a:p>
          <a:p>
            <a:pPr eaLnBrk="1" hangingPunct="1">
              <a:lnSpc>
                <a:spcPct val="80000"/>
              </a:lnSpc>
            </a:pPr>
            <a:endParaRPr lang="uk-UA" sz="1600" b="1" smtClean="0"/>
          </a:p>
          <a:p>
            <a:pPr eaLnBrk="1" hangingPunct="1">
              <a:lnSpc>
                <a:spcPct val="80000"/>
              </a:lnSpc>
            </a:pPr>
            <a:r>
              <a:rPr lang="uk-UA" sz="1600" b="1" smtClean="0"/>
              <a:t>Консолідація українського вчительства вилилась у створення Всеукраїнської учительської спілки, заснування журналу «Українська школа».</a:t>
            </a:r>
          </a:p>
          <a:p>
            <a:pPr eaLnBrk="1" hangingPunct="1">
              <a:lnSpc>
                <a:spcPct val="80000"/>
              </a:lnSpc>
            </a:pPr>
            <a:endParaRPr lang="uk-UA" sz="1600" b="1" smtClean="0"/>
          </a:p>
          <a:p>
            <a:pPr eaLnBrk="1" hangingPunct="1">
              <a:lnSpc>
                <a:spcPct val="80000"/>
              </a:lnSpc>
            </a:pPr>
            <a:r>
              <a:rPr lang="uk-UA" sz="1600" b="1" smtClean="0"/>
              <a:t>У грудні 1917 р. Центральна Рада ухвалила закон про підпорядкування всіх шкіл на території України (за винятком неукраїнських) Генеральному секретарству освіти. Потім було скасовано шкільні округи, дирекції та інспекції народних шкіл. Натомість призначалися губернські й районні комісари народної освіти, а також утворені раніше шкільні ради.</a:t>
            </a:r>
          </a:p>
          <a:p>
            <a:pPr eaLnBrk="1" hangingPunct="1">
              <a:lnSpc>
                <a:spcPct val="80000"/>
              </a:lnSpc>
              <a:buFont typeface="Wingdings" pitchFamily="2" charset="2"/>
              <a:buNone/>
            </a:pPr>
            <a:endParaRPr lang="uk-UA" sz="1600" b="1" smtClean="0"/>
          </a:p>
          <a:p>
            <a:pPr eaLnBrk="1" hangingPunct="1">
              <a:lnSpc>
                <a:spcPct val="80000"/>
              </a:lnSpc>
            </a:pPr>
            <a:r>
              <a:rPr lang="uk-UA" sz="1600" b="1" smtClean="0"/>
              <a:t>Протягом 1917 р. в Україні було відкрито 215 нових так званих вищих початкових шкіл "(до революції таких шкіл налічувалося 356). Всі вони утримувалися за рахунок громадських і приватних коштів. Крім того, на початку 1918 р. в Україні діяло 38 026 «нижчих початкових» однокласних шкіл та 1 373 двокласні.</a:t>
            </a:r>
            <a:endParaRPr lang="ru-RU" sz="1600" b="1" smtClean="0"/>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71500" y="285750"/>
            <a:ext cx="7772400" cy="1143000"/>
          </a:xfrm>
        </p:spPr>
        <p:txBody>
          <a:bodyPr/>
          <a:lstStyle/>
          <a:p>
            <a:pPr eaLnBrk="1" hangingPunct="1"/>
            <a:r>
              <a:rPr lang="uk-UA" sz="2400" b="1" i="1" smtClean="0"/>
              <a:t> </a:t>
            </a:r>
            <a:r>
              <a:rPr lang="uk-UA" sz="2400" b="1" smtClean="0"/>
              <a:t>Резолюції </a:t>
            </a:r>
            <a:r>
              <a:rPr lang="en-US" sz="2400" b="1" smtClean="0"/>
              <a:t>II </a:t>
            </a:r>
            <a:r>
              <a:rPr lang="uk-UA" sz="2400" b="1" smtClean="0"/>
              <a:t>Всеукраїнського Учительського з'їзду в Києві.</a:t>
            </a:r>
            <a:endParaRPr lang="ru-RU" sz="2400" b="1" smtClean="0"/>
          </a:p>
        </p:txBody>
      </p:sp>
      <p:sp>
        <p:nvSpPr>
          <p:cNvPr id="34819" name="Rectangle 3"/>
          <p:cNvSpPr>
            <a:spLocks noGrp="1" noChangeArrowheads="1"/>
          </p:cNvSpPr>
          <p:nvPr>
            <p:ph type="body" idx="1"/>
          </p:nvPr>
        </p:nvSpPr>
        <p:spPr>
          <a:xfrm>
            <a:off x="428625" y="2500313"/>
            <a:ext cx="8501063" cy="4114800"/>
          </a:xfrm>
        </p:spPr>
        <p:txBody>
          <a:bodyPr/>
          <a:lstStyle/>
          <a:p>
            <a:pPr algn="ctr" eaLnBrk="1" hangingPunct="1">
              <a:lnSpc>
                <a:spcPct val="80000"/>
              </a:lnSpc>
              <a:buFont typeface="Wingdings" pitchFamily="2" charset="2"/>
              <a:buNone/>
            </a:pPr>
            <a:r>
              <a:rPr lang="uk-UA" sz="1600" b="1" smtClean="0"/>
              <a:t>Організація нової школи.</a:t>
            </a:r>
          </a:p>
          <a:p>
            <a:pPr eaLnBrk="1" hangingPunct="1">
              <a:lnSpc>
                <a:spcPct val="80000"/>
              </a:lnSpc>
            </a:pPr>
            <a:r>
              <a:rPr lang="uk-UA" sz="1600" b="1" smtClean="0"/>
              <a:t>У шкільній роботі мусить мати місце національна творчість — словесна, музична, мистецька в згоді з індивідуальним нахилом дітей, широким ознайомленням з рідним краєм, його історією, місцевим життям.</a:t>
            </a:r>
          </a:p>
          <a:p>
            <a:pPr eaLnBrk="1" hangingPunct="1">
              <a:lnSpc>
                <a:spcPct val="80000"/>
              </a:lnSpc>
            </a:pPr>
            <a:r>
              <a:rPr lang="uk-UA" sz="1600" b="1" smtClean="0"/>
              <a:t>Щоб усі громадяни мали право на безоплатну нижчу, середню і вищу освіту із забезпеченням учнів підручниками. Одягом, продуктами харчування.</a:t>
            </a:r>
          </a:p>
          <a:p>
            <a:pPr eaLnBrk="1" hangingPunct="1">
              <a:lnSpc>
                <a:spcPct val="80000"/>
              </a:lnSpc>
            </a:pPr>
            <a:r>
              <a:rPr lang="uk-UA" sz="1600" b="1" smtClean="0"/>
              <a:t>Освіта щоб була обов'язковою і світською.</a:t>
            </a:r>
          </a:p>
          <a:p>
            <a:pPr eaLnBrk="1" hangingPunct="1">
              <a:lnSpc>
                <a:spcPct val="80000"/>
              </a:lnSpc>
              <a:buFont typeface="Wingdings" pitchFamily="2" charset="2"/>
              <a:buNone/>
            </a:pPr>
            <a:r>
              <a:rPr lang="uk-UA" sz="1600" b="1" smtClean="0"/>
              <a:t>                                               Вища школа.</a:t>
            </a:r>
          </a:p>
          <a:p>
            <a:pPr eaLnBrk="1" hangingPunct="1">
              <a:lnSpc>
                <a:spcPct val="80000"/>
              </a:lnSpc>
            </a:pPr>
            <a:r>
              <a:rPr lang="uk-UA" sz="1600" b="1" smtClean="0"/>
              <a:t>Щоб у вищих школах на Україні було заведено викладання курсів українською мовою.</a:t>
            </a:r>
          </a:p>
          <a:p>
            <a:pPr eaLnBrk="1" hangingPunct="1">
              <a:lnSpc>
                <a:spcPct val="80000"/>
              </a:lnSpc>
            </a:pPr>
            <a:r>
              <a:rPr lang="uk-UA" sz="1600" b="1" smtClean="0"/>
              <a:t>Відкрити з осені 1917-1918 академічного року українського народного університету в Києві.</a:t>
            </a:r>
          </a:p>
          <a:p>
            <a:pPr eaLnBrk="1" hangingPunct="1">
              <a:lnSpc>
                <a:spcPct val="80000"/>
              </a:lnSpc>
              <a:buFont typeface="Wingdings" pitchFamily="2" charset="2"/>
              <a:buNone/>
            </a:pPr>
            <a:r>
              <a:rPr lang="uk-UA" sz="1600" b="1" smtClean="0"/>
              <a:t>                                              Для цього необхідно;</a:t>
            </a:r>
          </a:p>
          <a:p>
            <a:pPr eaLnBrk="1" hangingPunct="1">
              <a:lnSpc>
                <a:spcPct val="80000"/>
              </a:lnSpc>
              <a:buFontTx/>
              <a:buNone/>
            </a:pPr>
            <a:r>
              <a:rPr lang="uk-UA" sz="1600" b="1" smtClean="0"/>
              <a:t>а)	звести наукову фундаментальну бібліотеку для народного університету;</a:t>
            </a:r>
          </a:p>
          <a:p>
            <a:pPr eaLnBrk="1" hangingPunct="1">
              <a:lnSpc>
                <a:spcPct val="80000"/>
              </a:lnSpc>
              <a:buFontTx/>
              <a:buNone/>
            </a:pPr>
            <a:r>
              <a:rPr lang="uk-UA" sz="1600" b="1" smtClean="0"/>
              <a:t>б)	забезпечити помешкання для українського народного університету;</a:t>
            </a:r>
          </a:p>
          <a:p>
            <a:pPr eaLnBrk="1" hangingPunct="1">
              <a:lnSpc>
                <a:spcPct val="80000"/>
              </a:lnSpc>
              <a:buFontTx/>
              <a:buNone/>
            </a:pPr>
            <a:r>
              <a:rPr lang="uk-UA" sz="1600" b="1" smtClean="0"/>
              <a:t>в)	забезпечити матеріальну сторону викладачів.	</a:t>
            </a:r>
            <a:endParaRPr lang="ru-RU" sz="1600" b="1" smtClean="0"/>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714375" y="214313"/>
            <a:ext cx="7772400" cy="1143000"/>
          </a:xfrm>
        </p:spPr>
        <p:txBody>
          <a:bodyPr/>
          <a:lstStyle/>
          <a:p>
            <a:pPr eaLnBrk="1" hangingPunct="1">
              <a:lnSpc>
                <a:spcPct val="80000"/>
              </a:lnSpc>
            </a:pPr>
            <a:r>
              <a:rPr lang="uk-UA" sz="2000" b="1" smtClean="0"/>
              <a:t> </a:t>
            </a:r>
            <a:r>
              <a:rPr lang="uk-UA" sz="2400" b="1" smtClean="0"/>
              <a:t>Постанова І Всеукраїнського з'їзду товариств «Просвіти» про шкільну та позашкільну освіту </a:t>
            </a:r>
            <a:br>
              <a:rPr lang="uk-UA" sz="2400" b="1" smtClean="0"/>
            </a:br>
            <a:r>
              <a:rPr lang="uk-UA" sz="2400" b="1" smtClean="0"/>
              <a:t>                          (23 вересня 1917р.).</a:t>
            </a:r>
            <a:endParaRPr lang="ru-RU" sz="2400" b="1" smtClean="0"/>
          </a:p>
        </p:txBody>
      </p:sp>
      <p:sp>
        <p:nvSpPr>
          <p:cNvPr id="35843" name="Rectangle 3"/>
          <p:cNvSpPr>
            <a:spLocks noGrp="1" noChangeArrowheads="1"/>
          </p:cNvSpPr>
          <p:nvPr>
            <p:ph type="body" idx="1"/>
          </p:nvPr>
        </p:nvSpPr>
        <p:spPr>
          <a:xfrm>
            <a:off x="214313" y="2500313"/>
            <a:ext cx="8572500" cy="4114800"/>
          </a:xfrm>
        </p:spPr>
        <p:txBody>
          <a:bodyPr/>
          <a:lstStyle/>
          <a:p>
            <a:pPr eaLnBrk="1" hangingPunct="1">
              <a:lnSpc>
                <a:spcPct val="80000"/>
              </a:lnSpc>
              <a:buFont typeface="Wingdings" pitchFamily="2" charset="2"/>
              <a:buNone/>
            </a:pPr>
            <a:endParaRPr lang="uk-UA" sz="1600" b="1" smtClean="0"/>
          </a:p>
          <a:p>
            <a:pPr eaLnBrk="1" hangingPunct="1">
              <a:lnSpc>
                <a:spcPct val="80000"/>
              </a:lnSpc>
            </a:pPr>
            <a:r>
              <a:rPr lang="uk-UA" sz="2000" b="1" smtClean="0"/>
              <a:t>Навчання повинне бути обов'язковим, як для хлопців, так і для дівчат, починаючи з 8 років, та безплатним, як у початковій, так і в середній та вищій школі.</a:t>
            </a:r>
          </a:p>
          <a:p>
            <a:pPr eaLnBrk="1" hangingPunct="1">
              <a:lnSpc>
                <a:spcPct val="80000"/>
              </a:lnSpc>
            </a:pPr>
            <a:r>
              <a:rPr lang="uk-UA" sz="2000" b="1" smtClean="0"/>
              <a:t>«Просвіти» повинні подбати про влаштування при гімназіях та інших міських школах бурс для незаможних учнів.</a:t>
            </a:r>
          </a:p>
          <a:p>
            <a:pPr eaLnBrk="1" hangingPunct="1">
              <a:lnSpc>
                <a:spcPct val="80000"/>
              </a:lnSpc>
            </a:pPr>
            <a:r>
              <a:rPr lang="uk-UA" sz="2000" b="1" smtClean="0"/>
              <a:t>З'їзд вважає за потрібне звернути увагу на поширення навчання малярства по українських початкових школах.</a:t>
            </a:r>
          </a:p>
          <a:p>
            <a:pPr eaLnBrk="1" hangingPunct="1">
              <a:lnSpc>
                <a:spcPct val="80000"/>
              </a:lnSpc>
            </a:pPr>
            <a:r>
              <a:rPr lang="uk-UA" sz="2000" b="1" smtClean="0"/>
              <a:t>При народних домах повинні бути заведені клуби-осередки, де б сільська молодь могла найти розвагу після роботи; у цих клубах треба утворити класи ремесел, малювання, ліплення, співу та музики, через які молодь краще об'єднується для самоосвіти.</a:t>
            </a:r>
          </a:p>
          <a:p>
            <a:pPr eaLnBrk="1" hangingPunct="1">
              <a:lnSpc>
                <a:spcPct val="80000"/>
              </a:lnSpc>
            </a:pPr>
            <a:r>
              <a:rPr lang="uk-UA" sz="2000" b="1" smtClean="0"/>
              <a:t>Бажано використати для позашкільної</a:t>
            </a:r>
            <a:r>
              <a:rPr lang="uk-UA" sz="2000" smtClean="0"/>
              <a:t> </a:t>
            </a:r>
            <a:r>
              <a:rPr lang="uk-UA" sz="2000" b="1" smtClean="0"/>
              <a:t>освіти кінематограф та грамофон.</a:t>
            </a:r>
            <a:endParaRPr lang="ru-RU" sz="2000" b="1" smtClean="0"/>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uk-UA" smtClean="0"/>
              <a:t>Українізація вищої школи</a:t>
            </a:r>
            <a:endParaRPr lang="ru-RU" smtClean="0"/>
          </a:p>
        </p:txBody>
      </p:sp>
      <p:sp>
        <p:nvSpPr>
          <p:cNvPr id="36867" name="Rectangle 3"/>
          <p:cNvSpPr>
            <a:spLocks noGrp="1" noChangeArrowheads="1"/>
          </p:cNvSpPr>
          <p:nvPr>
            <p:ph type="body" idx="1"/>
          </p:nvPr>
        </p:nvSpPr>
        <p:spPr>
          <a:xfrm>
            <a:off x="428625" y="2428875"/>
            <a:ext cx="8358188" cy="4114800"/>
          </a:xfrm>
        </p:spPr>
        <p:txBody>
          <a:bodyPr/>
          <a:lstStyle/>
          <a:p>
            <a:pPr eaLnBrk="1" hangingPunct="1">
              <a:lnSpc>
                <a:spcPct val="80000"/>
              </a:lnSpc>
              <a:buFontTx/>
              <a:buNone/>
            </a:pPr>
            <a:r>
              <a:rPr lang="uk-UA" sz="2400" smtClean="0"/>
              <a:t>     Українізація вищої школи передбачала створення кафедр українознавства (української мови та літератури, історії, економіки, права) та викладання українською мовою. Та якщо в Харківському університеті уже в липні діяли кафедри української історії та філософії, то ректорати Київського та Одеського університетів заважали українізації керованих ними закладів. І все ж завдяки зусиллям професора </a:t>
            </a:r>
          </a:p>
          <a:p>
            <a:pPr eaLnBrk="1" hangingPunct="1">
              <a:lnSpc>
                <a:spcPct val="80000"/>
              </a:lnSpc>
              <a:buFont typeface="Wingdings" pitchFamily="2" charset="2"/>
              <a:buNone/>
            </a:pPr>
            <a:r>
              <a:rPr lang="uk-UA" sz="2400" smtClean="0"/>
              <a:t>     П. Бутковського, доцентів І. Сушицького, О. Грушевського, І. Огієнка (Київський університет), ректора Харківського університету професора Д. Багалія й професора М. Сумцова українознавчі дисципліни впроваджувалися в навчальний процес.</a:t>
            </a:r>
            <a:endParaRPr lang="ru-RU" sz="2400" smtClean="0"/>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uk-UA" smtClean="0"/>
              <a:t>Дії Центральної Ради</a:t>
            </a:r>
            <a:endParaRPr lang="ru-RU" smtClean="0"/>
          </a:p>
        </p:txBody>
      </p:sp>
      <p:sp>
        <p:nvSpPr>
          <p:cNvPr id="37891" name="Rectangle 3"/>
          <p:cNvSpPr>
            <a:spLocks noGrp="1" noChangeArrowheads="1"/>
          </p:cNvSpPr>
          <p:nvPr>
            <p:ph type="body" idx="1"/>
          </p:nvPr>
        </p:nvSpPr>
        <p:spPr>
          <a:xfrm>
            <a:off x="428625" y="2214563"/>
            <a:ext cx="8358188" cy="4448175"/>
          </a:xfrm>
        </p:spPr>
        <p:txBody>
          <a:bodyPr/>
          <a:lstStyle/>
          <a:p>
            <a:pPr eaLnBrk="1" hangingPunct="1">
              <a:lnSpc>
                <a:spcPct val="80000"/>
              </a:lnSpc>
              <a:buFont typeface="Wingdings" pitchFamily="2" charset="2"/>
              <a:buNone/>
            </a:pPr>
            <a:endParaRPr lang="uk-UA" sz="2000" smtClean="0"/>
          </a:p>
          <a:p>
            <a:pPr eaLnBrk="1" hangingPunct="1">
              <a:lnSpc>
                <a:spcPct val="80000"/>
              </a:lnSpc>
            </a:pPr>
            <a:r>
              <a:rPr lang="uk-UA" sz="2400" smtClean="0"/>
              <a:t>Центральна Рада домоглася дозволу на запровадження української мови.</a:t>
            </a:r>
          </a:p>
          <a:p>
            <a:pPr eaLnBrk="1" hangingPunct="1">
              <a:lnSpc>
                <a:spcPct val="80000"/>
              </a:lnSpc>
            </a:pPr>
            <a:r>
              <a:rPr lang="uk-UA" sz="2400" smtClean="0"/>
              <a:t>Центральна Рада сприяла вивченню українознавчих предметів у народних школах.</a:t>
            </a:r>
          </a:p>
          <a:p>
            <a:pPr eaLnBrk="1" hangingPunct="1">
              <a:lnSpc>
                <a:spcPct val="80000"/>
              </a:lnSpc>
            </a:pPr>
            <a:r>
              <a:rPr lang="uk-UA" sz="2400" smtClean="0"/>
              <a:t>Центральна Рада відкривала школи, але матеріально забезпечували навчальні заклади батьки учнів.</a:t>
            </a:r>
          </a:p>
          <a:p>
            <a:pPr eaLnBrk="1" hangingPunct="1">
              <a:lnSpc>
                <a:spcPct val="80000"/>
              </a:lnSpc>
            </a:pPr>
            <a:r>
              <a:rPr lang="uk-UA" sz="2400" smtClean="0"/>
              <a:t>Центральна Рада прагнула залучити до на­вчання дітей з усіх соціальних верств.</a:t>
            </a:r>
          </a:p>
          <a:p>
            <a:pPr eaLnBrk="1" hangingPunct="1">
              <a:lnSpc>
                <a:spcPct val="80000"/>
              </a:lnSpc>
            </a:pPr>
            <a:r>
              <a:rPr lang="uk-UA" sz="2400" smtClean="0"/>
              <a:t>Центральна Рада дбала про матеріальне за­безпечення шкіл та вищих навчальних за­кладів.</a:t>
            </a:r>
          </a:p>
          <a:p>
            <a:pPr eaLnBrk="1" hangingPunct="1">
              <a:lnSpc>
                <a:spcPct val="80000"/>
              </a:lnSpc>
            </a:pPr>
            <a:r>
              <a:rPr lang="uk-UA" sz="2400" smtClean="0"/>
              <a:t>Центральна Рада сприяла тому, щоб навчання починалося з 8 років.</a:t>
            </a:r>
            <a:endParaRPr lang="ru-RU" sz="2400" smtClean="0"/>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r>
              <a:rPr lang="uk-UA" sz="2400" b="1" smtClean="0"/>
              <a:t>Неослабною увагою Української держави була оточена початкова і середня школа</a:t>
            </a:r>
            <a:endParaRPr lang="ru-RU" sz="2400" b="1" smtClean="0"/>
          </a:p>
        </p:txBody>
      </p:sp>
      <p:sp>
        <p:nvSpPr>
          <p:cNvPr id="38915" name="Rectangle 3"/>
          <p:cNvSpPr>
            <a:spLocks noGrp="1" noChangeArrowheads="1"/>
          </p:cNvSpPr>
          <p:nvPr>
            <p:ph type="body" idx="1"/>
          </p:nvPr>
        </p:nvSpPr>
        <p:spPr>
          <a:xfrm>
            <a:off x="214313" y="2214563"/>
            <a:ext cx="8715375" cy="4429125"/>
          </a:xfrm>
        </p:spPr>
        <p:txBody>
          <a:bodyPr/>
          <a:lstStyle/>
          <a:p>
            <a:pPr eaLnBrk="1" hangingPunct="1">
              <a:lnSpc>
                <a:spcPct val="80000"/>
              </a:lnSpc>
            </a:pPr>
            <a:r>
              <a:rPr lang="uk-UA" sz="2000" smtClean="0"/>
              <a:t>Неослабною увагою Української держави була оточена початкова і середня школа. У липні Міністерство народної освіти видало розпорядження про утворення національної нижчої початкової школи, яким передбачався перехід на українські підручники та українську мову викладання. У російськомовних гімназіях та реальних училищах запроваджувалися країнознавчі предмети. Істотно змінилися програми учительських семінарів, які наближали підготовку педагогічних кадрів до реальних суспільних потреб.</a:t>
            </a:r>
          </a:p>
          <a:p>
            <a:pPr eaLnBrk="1" hangingPunct="1">
              <a:lnSpc>
                <a:spcPct val="80000"/>
              </a:lnSpc>
            </a:pPr>
            <a:r>
              <a:rPr lang="uk-UA" sz="2000" smtClean="0"/>
              <a:t>Уряд виділив 350 стипендій для незаможних учнів української національності, взяв на баланс держави 40 чоловічих гімназій, відкритих за ініціативи М. Василенка. Для цього було асигновано 4 млн крб. На підвищення заробітної плати вчителям лише в жовтні—листопаді 1918 р. державна скарбниця видала майже 29 млн крб. На кінець 1918 р. з 836 діючих гімназій (161 державна, 409 громадських, 268 приватних, 471 хлоп'яча й 362 дівочі) 150 були українізовані. Так формувалася національна школа, яка мала вирішувати завдання, співзвучні загальнодержавним тенденціям розвитку.</a:t>
            </a:r>
            <a:endParaRPr lang="ru-RU" sz="2000" smtClean="0"/>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642938" y="500063"/>
            <a:ext cx="7772400" cy="890587"/>
          </a:xfrm>
        </p:spPr>
        <p:txBody>
          <a:bodyPr/>
          <a:lstStyle/>
          <a:p>
            <a:pPr eaLnBrk="1" hangingPunct="1"/>
            <a:r>
              <a:rPr lang="uk-UA" sz="2400" b="1" i="1" smtClean="0"/>
              <a:t> </a:t>
            </a:r>
            <a:r>
              <a:rPr lang="uk-UA" sz="2400" b="1" smtClean="0"/>
              <a:t>Підвищеною увагою гетьманського уряду користувалася вища освіта. </a:t>
            </a:r>
            <a:endParaRPr lang="ru-RU" sz="2400" b="1" smtClean="0"/>
          </a:p>
        </p:txBody>
      </p:sp>
      <p:sp>
        <p:nvSpPr>
          <p:cNvPr id="39939" name="Rectangle 3"/>
          <p:cNvSpPr>
            <a:spLocks noGrp="1" noChangeArrowheads="1"/>
          </p:cNvSpPr>
          <p:nvPr>
            <p:ph type="body" idx="1"/>
          </p:nvPr>
        </p:nvSpPr>
        <p:spPr>
          <a:xfrm>
            <a:off x="142875" y="1981200"/>
            <a:ext cx="8715375" cy="4591050"/>
          </a:xfrm>
        </p:spPr>
        <p:txBody>
          <a:bodyPr/>
          <a:lstStyle/>
          <a:p>
            <a:pPr eaLnBrk="1" hangingPunct="1">
              <a:lnSpc>
                <a:spcPct val="80000"/>
              </a:lnSpc>
            </a:pPr>
            <a:endParaRPr lang="uk-UA" sz="1800" i="1" smtClean="0"/>
          </a:p>
          <a:p>
            <a:pPr eaLnBrk="1" hangingPunct="1">
              <a:lnSpc>
                <a:spcPct val="80000"/>
              </a:lnSpc>
            </a:pPr>
            <a:r>
              <a:rPr lang="uk-UA" sz="1800" i="1" smtClean="0"/>
              <a:t> </a:t>
            </a:r>
            <a:r>
              <a:rPr lang="uk-UA" sz="1800" b="1" smtClean="0"/>
              <a:t>Підвищеною увагою гетьманського уряду користувалася вища освіта. Окрім діючих університетів у Києві, Харкові, Одесі та Новоросійську, 1 липня 1918 р. було відкрито ще два навчальних заклади — Київський та Кам'янець-Подільський державні українські університети. Спроба українізації університету </a:t>
            </a:r>
          </a:p>
          <a:p>
            <a:pPr eaLnBrk="1" hangingPunct="1">
              <a:lnSpc>
                <a:spcPct val="80000"/>
              </a:lnSpc>
              <a:buFont typeface="Wingdings" pitchFamily="2" charset="2"/>
              <a:buNone/>
            </a:pPr>
            <a:r>
              <a:rPr lang="uk-UA" sz="1800" b="1" smtClean="0"/>
              <a:t>      Св. Володимира в Києві за часів УНР успіху не мала. Тому Міністерство народної освіти вирішило піти іншим шляхом, створюючи нові університети з українською мовою викладання та широким спектром українознавчих дисциплін.</a:t>
            </a:r>
          </a:p>
          <a:p>
            <a:pPr eaLnBrk="1" hangingPunct="1">
              <a:lnSpc>
                <a:spcPct val="80000"/>
              </a:lnSpc>
            </a:pPr>
            <a:r>
              <a:rPr lang="uk-UA" sz="1800" b="1" smtClean="0"/>
              <a:t>За доби Гетьманату розпочали роботу щойно утворені архітектурний та клінічний інститути в Києві, політехнічний та сільськогосподарський — в Одесі, Український історико-філологічний факультет — у Полтаві. Крім того, ряду інститутів було надано державного статусу, а саме: київським — політехнічному та комерційно­му, харківським — ветеринарному, комерційному, технологічному, Катеринославському гірничому та Ніжинському історико-філологічному.</a:t>
            </a:r>
          </a:p>
          <a:p>
            <a:pPr eaLnBrk="1" hangingPunct="1">
              <a:lnSpc>
                <a:spcPct val="80000"/>
              </a:lnSpc>
            </a:pPr>
            <a:r>
              <a:rPr lang="uk-UA" sz="1800" b="1" smtClean="0"/>
              <a:t>Уряд розробив чітку тарифну сітку оплати праці професорського-викладацького складу та заснував стипендії для студентів.</a:t>
            </a:r>
          </a:p>
          <a:p>
            <a:pPr eaLnBrk="1" hangingPunct="1">
              <a:lnSpc>
                <a:spcPct val="80000"/>
              </a:lnSpc>
            </a:pPr>
            <a:endParaRPr lang="uk-UA" sz="1800" b="1" smtClean="0"/>
          </a:p>
          <a:p>
            <a:pPr eaLnBrk="1" hangingPunct="1">
              <a:lnSpc>
                <a:spcPct val="80000"/>
              </a:lnSpc>
              <a:buFont typeface="Wingdings" pitchFamily="2" charset="2"/>
              <a:buNone/>
            </a:pPr>
            <a:endParaRPr lang="uk-UA" sz="1800" b="1" smtClean="0"/>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785813" y="357188"/>
            <a:ext cx="7772400" cy="1143000"/>
          </a:xfrm>
        </p:spPr>
        <p:txBody>
          <a:bodyPr/>
          <a:lstStyle/>
          <a:p>
            <a:pPr eaLnBrk="1" hangingPunct="1"/>
            <a:r>
              <a:rPr lang="uk-UA" sz="1800" i="1" smtClean="0"/>
              <a:t> </a:t>
            </a:r>
            <a:r>
              <a:rPr lang="uk-UA" sz="2000" b="1" smtClean="0"/>
              <a:t>Закон Української держави про обов'язкове навчання української мови і літератури, а також історії та географії України в середніх школах.</a:t>
            </a:r>
            <a:endParaRPr lang="ru-RU" sz="2000" smtClean="0"/>
          </a:p>
        </p:txBody>
      </p:sp>
      <p:sp>
        <p:nvSpPr>
          <p:cNvPr id="40963" name="Rectangle 3"/>
          <p:cNvSpPr>
            <a:spLocks noGrp="1" noChangeArrowheads="1"/>
          </p:cNvSpPr>
          <p:nvPr>
            <p:ph type="body" idx="1"/>
          </p:nvPr>
        </p:nvSpPr>
        <p:spPr>
          <a:xfrm>
            <a:off x="214313" y="2338388"/>
            <a:ext cx="8715375" cy="4519612"/>
          </a:xfrm>
        </p:spPr>
        <p:txBody>
          <a:bodyPr/>
          <a:lstStyle/>
          <a:p>
            <a:pPr eaLnBrk="1" hangingPunct="1">
              <a:lnSpc>
                <a:spcPct val="80000"/>
              </a:lnSpc>
            </a:pPr>
            <a:r>
              <a:rPr lang="uk-UA" sz="2000" b="1" smtClean="0"/>
              <a:t>По всіх середніх хлоп'ячих і дівочих загальноосвітніх, професійних, комерційних та інших школах, учительських семінаріях та інститутах, а також духовних семінаріях обов'язково викладається українська мова і література, задля чого визначається не менше З годин на тиждень в перших 5-ти класах, а у 2-х останніх класах — не менше 2 годин, та географія й історія України (для цих предметів мають бути визначені не менше ніж по 2 години на тиждень у 2-х останніх класах кожної школи).</a:t>
            </a:r>
          </a:p>
          <a:p>
            <a:pPr eaLnBrk="1" hangingPunct="1">
              <a:lnSpc>
                <a:spcPct val="80000"/>
              </a:lnSpc>
            </a:pPr>
            <a:r>
              <a:rPr lang="uk-UA" sz="2000" b="1" smtClean="0"/>
              <a:t>По всіх хлоп'ячих та дівочих середніх, професійних, комерційних та інших школах, учительських семінаріях та інститутах, а також духовних семінаріях закладається штатна посада учителя української мови та літератури, а також обов'язково закладаються позаштатні посади учителя географії та історії України... </a:t>
            </a:r>
          </a:p>
          <a:p>
            <a:pPr eaLnBrk="1" hangingPunct="1">
              <a:lnSpc>
                <a:spcPct val="80000"/>
              </a:lnSpc>
              <a:buFont typeface="Wingdings" pitchFamily="2" charset="2"/>
              <a:buNone/>
            </a:pPr>
            <a:r>
              <a:rPr lang="uk-UA" sz="2000" b="1" smtClean="0"/>
              <a:t>       Викладання української мови, історії та географії України  починається  з  початком 1918-1919 шкільного року.</a:t>
            </a:r>
            <a:endParaRPr lang="uk-UA" sz="2000" b="1" i="1" smtClean="0"/>
          </a:p>
          <a:p>
            <a:pPr eaLnBrk="1" hangingPunct="1">
              <a:lnSpc>
                <a:spcPct val="80000"/>
              </a:lnSpc>
              <a:buFont typeface="Wingdings" pitchFamily="2" charset="2"/>
              <a:buNone/>
            </a:pPr>
            <a:r>
              <a:rPr lang="uk-UA" sz="2000" b="1" i="1" smtClean="0"/>
              <a:t>                       Міністр народної освіти М. Василенко 1 серпня 1918 р.</a:t>
            </a:r>
            <a:r>
              <a:rPr lang="uk-UA" sz="2000" b="1" smtClean="0"/>
              <a:t> </a:t>
            </a:r>
            <a:endParaRPr lang="ru-RU" sz="2000" b="1" smtClean="0"/>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642938" y="428625"/>
            <a:ext cx="7772400" cy="1000125"/>
          </a:xfrm>
        </p:spPr>
        <p:txBody>
          <a:bodyPr/>
          <a:lstStyle/>
          <a:p>
            <a:pPr eaLnBrk="1" hangingPunct="1"/>
            <a:r>
              <a:rPr lang="uk-UA" sz="1200" smtClean="0"/>
              <a:t> </a:t>
            </a:r>
            <a:r>
              <a:rPr lang="uk-UA" sz="2000" b="1" smtClean="0"/>
              <a:t>Витяг із закону Української держави про заснування Кам'янець-Подільського державного українського університету 17 серпня 1918р.</a:t>
            </a:r>
            <a:endParaRPr lang="ru-RU" sz="2000" b="1" smtClean="0"/>
          </a:p>
        </p:txBody>
      </p:sp>
      <p:sp>
        <p:nvSpPr>
          <p:cNvPr id="41987" name="Rectangle 3"/>
          <p:cNvSpPr>
            <a:spLocks noGrp="1" noChangeArrowheads="1"/>
          </p:cNvSpPr>
          <p:nvPr>
            <p:ph type="body" idx="1"/>
          </p:nvPr>
        </p:nvSpPr>
        <p:spPr>
          <a:xfrm>
            <a:off x="0" y="2500313"/>
            <a:ext cx="8786813" cy="4114800"/>
          </a:xfrm>
        </p:spPr>
        <p:txBody>
          <a:bodyPr/>
          <a:lstStyle/>
          <a:p>
            <a:pPr eaLnBrk="1" hangingPunct="1">
              <a:lnSpc>
                <a:spcPct val="80000"/>
              </a:lnSpc>
              <a:buFont typeface="Wingdings" pitchFamily="2" charset="2"/>
              <a:buNone/>
            </a:pPr>
            <a:endParaRPr lang="uk-UA" sz="1000" smtClean="0"/>
          </a:p>
          <a:p>
            <a:pPr eaLnBrk="1" hangingPunct="1">
              <a:lnSpc>
                <a:spcPct val="80000"/>
              </a:lnSpc>
              <a:buFont typeface="Wingdings" pitchFamily="2" charset="2"/>
              <a:buNone/>
            </a:pPr>
            <a:endParaRPr lang="uk-UA" sz="1400" smtClean="0"/>
          </a:p>
          <a:p>
            <a:pPr eaLnBrk="1" hangingPunct="1">
              <a:lnSpc>
                <a:spcPct val="80000"/>
              </a:lnSpc>
            </a:pPr>
            <a:r>
              <a:rPr lang="uk-UA" sz="1800" smtClean="0"/>
              <a:t>Заснувати з 1 липня 1918 р. в місті Кам'янець-Подільському державний український університет у складі чотирьох факультетів, причому в 1918 р. відкрити в цьому університеті факультети історико-філологічний, фізико-математичний з двома відділами — математичним та природничо-історичним.</a:t>
            </a:r>
          </a:p>
          <a:p>
            <a:pPr eaLnBrk="1" hangingPunct="1">
              <a:lnSpc>
                <a:spcPct val="80000"/>
              </a:lnSpc>
            </a:pPr>
            <a:r>
              <a:rPr lang="uk-UA" sz="1800" smtClean="0"/>
              <a:t>Викладовою мовою в Кам'янець-Подільському державному українському університеті " є мова українська, але на прохання факультетів, з дозволу міністра народної освіти, в окремих випадках можливе читання лекцій і російською мовою.</a:t>
            </a:r>
          </a:p>
          <a:p>
            <a:pPr eaLnBrk="1" hangingPunct="1">
              <a:lnSpc>
                <a:spcPct val="80000"/>
              </a:lnSpc>
            </a:pPr>
            <a:r>
              <a:rPr lang="uk-UA" sz="1800" smtClean="0"/>
              <a:t>Наказ Міністра народної освіти Української держави про утворення національної нижчої  початкової школи з початку наступного 1918/19 шкільного року.</a:t>
            </a:r>
          </a:p>
          <a:p>
            <a:pPr eaLnBrk="1" hangingPunct="1">
              <a:lnSpc>
                <a:spcPct val="80000"/>
              </a:lnSpc>
            </a:pPr>
            <a:r>
              <a:rPr lang="uk-UA" sz="1800" smtClean="0"/>
              <a:t>… Міністерство освіти пропонує всім губерніальним і повітовим земським і міським управам у контакті з губернськими і повітовими комісарами освіти негайно приступити до з'ясування стану шкіл з цього боку, щоб з наступного 1918/19 шкільного року навчання в школах для українського люду велось українською мовою в усіх групах нижчої початкової школи на всім просторі України...</a:t>
            </a:r>
            <a:endParaRPr lang="uk-UA" sz="1800" i="1" smtClean="0"/>
          </a:p>
          <a:p>
            <a:pPr eaLnBrk="1" hangingPunct="1">
              <a:lnSpc>
                <a:spcPct val="80000"/>
              </a:lnSpc>
              <a:buFont typeface="Wingdings" pitchFamily="2" charset="2"/>
              <a:buNone/>
            </a:pPr>
            <a:r>
              <a:rPr lang="uk-UA" sz="1800" i="1" smtClean="0"/>
              <a:t>                                               Міністр освіти М. Василенко 22 липня 1918 р.</a:t>
            </a:r>
            <a:endParaRPr lang="ru-RU" sz="1800" i="1" smtClean="0"/>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uk-UA" b="1" smtClean="0"/>
              <a:t>Робота Гетьманату</a:t>
            </a:r>
            <a:br>
              <a:rPr lang="uk-UA" b="1" smtClean="0"/>
            </a:br>
            <a:r>
              <a:rPr lang="uk-UA" b="1" smtClean="0"/>
              <a:t>П.Скоропадського</a:t>
            </a:r>
            <a:endParaRPr lang="ru-RU" b="1" smtClean="0"/>
          </a:p>
        </p:txBody>
      </p:sp>
      <p:sp>
        <p:nvSpPr>
          <p:cNvPr id="43011" name="Rectangle 3"/>
          <p:cNvSpPr>
            <a:spLocks noGrp="1" noChangeArrowheads="1"/>
          </p:cNvSpPr>
          <p:nvPr>
            <p:ph type="body" idx="1"/>
          </p:nvPr>
        </p:nvSpPr>
        <p:spPr>
          <a:xfrm>
            <a:off x="357188" y="2500313"/>
            <a:ext cx="8501062" cy="4114800"/>
          </a:xfrm>
        </p:spPr>
        <p:txBody>
          <a:bodyPr/>
          <a:lstStyle/>
          <a:p>
            <a:pPr eaLnBrk="1" hangingPunct="1">
              <a:lnSpc>
                <a:spcPct val="80000"/>
              </a:lnSpc>
            </a:pPr>
            <a:r>
              <a:rPr lang="uk-UA" sz="2400" smtClean="0"/>
              <a:t>Уряд Гетьманату витрачав значні кошти на розвиток освіти.</a:t>
            </a:r>
          </a:p>
          <a:p>
            <a:pPr eaLnBrk="1" hangingPunct="1">
              <a:lnSpc>
                <a:spcPct val="80000"/>
              </a:lnSpc>
            </a:pPr>
            <a:r>
              <a:rPr lang="uk-UA" sz="2400" smtClean="0"/>
              <a:t>Значно зросла кількість вищих навчальних закладів, а початкова і середня школи залишилися поза увагою.</a:t>
            </a:r>
          </a:p>
          <a:p>
            <a:pPr eaLnBrk="1" hangingPunct="1">
              <a:lnSpc>
                <a:spcPct val="80000"/>
              </a:lnSpc>
            </a:pPr>
            <a:r>
              <a:rPr lang="uk-UA" sz="2400" smtClean="0"/>
              <a:t>Велика увага приділялася навчанню української мови і літератури, історії, географії України.</a:t>
            </a:r>
          </a:p>
          <a:p>
            <a:pPr eaLnBrk="1" hangingPunct="1">
              <a:lnSpc>
                <a:spcPct val="80000"/>
              </a:lnSpc>
            </a:pPr>
            <a:r>
              <a:rPr lang="uk-UA" sz="2400" smtClean="0"/>
              <a:t>В освітніх закладах всіх рівнів викладання велося виключно українською мовою.</a:t>
            </a:r>
          </a:p>
          <a:p>
            <a:pPr eaLnBrk="1" hangingPunct="1">
              <a:lnSpc>
                <a:spcPct val="80000"/>
              </a:lnSpc>
            </a:pPr>
            <a:r>
              <a:rPr lang="uk-UA" sz="2400" smtClean="0"/>
              <a:t>Значна кількість вищих навчальних закладів здобули особливий статус.</a:t>
            </a:r>
          </a:p>
          <a:p>
            <a:pPr eaLnBrk="1" hangingPunct="1">
              <a:lnSpc>
                <a:spcPct val="80000"/>
              </a:lnSpc>
            </a:pPr>
            <a:r>
              <a:rPr lang="uk-UA" sz="2400" smtClean="0"/>
              <a:t>За доби Гетьманату щойно створені архітектурні та клінічні інститути розпочали роботу.</a:t>
            </a:r>
            <a:endParaRPr lang="ru-RU" sz="2400" smtClean="0"/>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uk-UA" sz="3200" b="1" smtClean="0"/>
              <a:t>Робота Гетьманату</a:t>
            </a:r>
            <a:br>
              <a:rPr lang="uk-UA" sz="3200" b="1" smtClean="0"/>
            </a:br>
            <a:r>
              <a:rPr lang="uk-UA" sz="3200" b="1" smtClean="0"/>
              <a:t>П.Скоропадського (продовження)</a:t>
            </a:r>
            <a:endParaRPr lang="ru-RU" sz="3200" smtClean="0"/>
          </a:p>
        </p:txBody>
      </p:sp>
      <p:sp>
        <p:nvSpPr>
          <p:cNvPr id="44035" name="Rectangle 3"/>
          <p:cNvSpPr>
            <a:spLocks noGrp="1" noChangeArrowheads="1"/>
          </p:cNvSpPr>
          <p:nvPr>
            <p:ph type="body" idx="1"/>
          </p:nvPr>
        </p:nvSpPr>
        <p:spPr>
          <a:xfrm>
            <a:off x="214313" y="2714625"/>
            <a:ext cx="8715375" cy="3929063"/>
          </a:xfrm>
        </p:spPr>
        <p:txBody>
          <a:bodyPr/>
          <a:lstStyle/>
          <a:p>
            <a:pPr eaLnBrk="1" hangingPunct="1">
              <a:lnSpc>
                <a:spcPct val="80000"/>
              </a:lnSpc>
            </a:pPr>
            <a:r>
              <a:rPr lang="uk-UA" sz="1400" i="1" smtClean="0"/>
              <a:t> </a:t>
            </a:r>
            <a:r>
              <a:rPr lang="uk-UA" sz="1400" smtClean="0"/>
              <a:t>За умов, в яких діяли Директорія та уряд УНР, не доводиться говорити про налагодження роботи в галузі освіти й культури.</a:t>
            </a:r>
          </a:p>
          <a:p>
            <a:pPr eaLnBrk="1" hangingPunct="1">
              <a:lnSpc>
                <a:spcPct val="80000"/>
              </a:lnSpc>
            </a:pPr>
            <a:r>
              <a:rPr lang="uk-UA" sz="1400" smtClean="0"/>
              <a:t>Зважена та продуктивна лінія гетьманського уряду в царині освіти відродила бажання працювати на користь держави та народу в багатьох учених, митців, освітян. Та після цього швидкоплинного ренесансу української культури для неї знову настали тяжкі часи. До цього призвели і ряд непродуманих кроків Директорії, які відштовхнули від неї широкі верстви українського суспільства.</a:t>
            </a:r>
          </a:p>
          <a:p>
            <a:pPr eaLnBrk="1" hangingPunct="1">
              <a:lnSpc>
                <a:spcPct val="80000"/>
              </a:lnSpc>
            </a:pPr>
            <a:r>
              <a:rPr lang="uk-UA" sz="1400" smtClean="0"/>
              <a:t>Прагнення окремих діячів УНР до насильницької українізації освіти та культури, неприхована відраза до культурної спадщини минулого не збільшувала кількості прихильників нової влади.</a:t>
            </a:r>
          </a:p>
          <a:p>
            <a:pPr eaLnBrk="1" hangingPunct="1">
              <a:lnSpc>
                <a:spcPct val="80000"/>
              </a:lnSpc>
            </a:pPr>
            <a:r>
              <a:rPr lang="uk-UA" sz="1400" smtClean="0"/>
              <a:t>Незважаючи на несприятливі в цілому умови, ті, кому було доручено управління культурним життям країни, добросовісно й енергійно виконували свої обов'язки. Міністром освіти в уряді В. Чеховича став І. Огієнко — відомий церковний діяч, науковець, який багато зробив для становлення національної освіти, утвердження державного статусу української мови. Але криза українського національно-визвольного руху спричинила подальшу політичну поляризацію інтелігенції. Одна її частина остаточно переорієнтувалася на більшовицькі гасла, за якими йшли великі маси трудового люду міста і села. Ті, хто пов'язував свою долю з Директорією, поділяли з нею весь тягар драматичної боротьби за українську державність. А велика група української інтелігенції, відчуваючи близькість установлення більшовицької диктатури, почала виїжджати за кордон до Польщі, Австрії, Німеччини, Чехословаччини. </a:t>
            </a:r>
          </a:p>
          <a:p>
            <a:pPr eaLnBrk="1" hangingPunct="1">
              <a:lnSpc>
                <a:spcPct val="80000"/>
              </a:lnSpc>
            </a:pPr>
            <a:r>
              <a:rPr lang="uk-UA" sz="1400" smtClean="0"/>
              <a:t>За часів Директорії українізація школи проводилася: ще інтенсивніше, але у зв'язку зі швидким перебігом політичних подій закріпити її результати не вдалося. Цьому «сприяла» непродумана політика Директорії щодо насильницької українізації.</a:t>
            </a:r>
            <a:endParaRPr lang="ru-RU" sz="1400" smtClean="0"/>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714375" y="285750"/>
            <a:ext cx="7772400" cy="1143000"/>
          </a:xfrm>
        </p:spPr>
        <p:txBody>
          <a:bodyPr/>
          <a:lstStyle/>
          <a:p>
            <a:pPr eaLnBrk="1" hangingPunct="1"/>
            <a:r>
              <a:rPr lang="uk-UA" sz="2800" b="1" smtClean="0"/>
              <a:t> Основні принципи радянської системи</a:t>
            </a:r>
            <a:br>
              <a:rPr lang="uk-UA" sz="2800" b="1" smtClean="0"/>
            </a:br>
            <a:r>
              <a:rPr lang="uk-UA" sz="2800" b="1" smtClean="0"/>
              <a:t> освіти й виховання</a:t>
            </a:r>
            <a:endParaRPr lang="ru-RU" sz="2800" b="1" smtClean="0"/>
          </a:p>
        </p:txBody>
      </p:sp>
      <p:sp>
        <p:nvSpPr>
          <p:cNvPr id="45059" name="Rectangle 3"/>
          <p:cNvSpPr>
            <a:spLocks noGrp="1" noChangeArrowheads="1"/>
          </p:cNvSpPr>
          <p:nvPr>
            <p:ph type="body" idx="1"/>
          </p:nvPr>
        </p:nvSpPr>
        <p:spPr>
          <a:xfrm>
            <a:off x="214313" y="1981200"/>
            <a:ext cx="8786812" cy="4876800"/>
          </a:xfrm>
        </p:spPr>
        <p:txBody>
          <a:bodyPr/>
          <a:lstStyle/>
          <a:p>
            <a:pPr eaLnBrk="1" hangingPunct="1">
              <a:lnSpc>
                <a:spcPct val="80000"/>
              </a:lnSpc>
            </a:pPr>
            <a:r>
              <a:rPr lang="uk-UA" sz="2000" i="1" smtClean="0"/>
              <a:t> </a:t>
            </a:r>
            <a:r>
              <a:rPr lang="uk-UA" sz="2000" smtClean="0"/>
              <a:t>У січні—квітні 1919 р. було проголошено основні принципи радянської системи освіти й виховання: загальність, доступність для всіх, безплатність та обов'язковість шкільної освіти.</a:t>
            </a:r>
          </a:p>
          <a:p>
            <a:pPr eaLnBrk="1" hangingPunct="1">
              <a:lnSpc>
                <a:spcPct val="80000"/>
              </a:lnSpc>
              <a:buFont typeface="Wingdings" pitchFamily="2" charset="2"/>
              <a:buNone/>
            </a:pPr>
            <a:r>
              <a:rPr lang="uk-UA" sz="2000" smtClean="0"/>
              <a:t>      Раднаркомом України було видано декрети про школу, згідно з якими:</a:t>
            </a:r>
          </a:p>
          <a:p>
            <a:pPr eaLnBrk="1" hangingPunct="1">
              <a:lnSpc>
                <a:spcPct val="80000"/>
              </a:lnSpc>
            </a:pPr>
            <a:r>
              <a:rPr lang="uk-UA" sz="2000" smtClean="0"/>
              <a:t>церква відокремлювалась від держави і школа від церкви;</a:t>
            </a:r>
          </a:p>
          <a:p>
            <a:pPr eaLnBrk="1" hangingPunct="1">
              <a:lnSpc>
                <a:spcPct val="80000"/>
              </a:lnSpc>
            </a:pPr>
            <a:r>
              <a:rPr lang="uk-UA" sz="2000" smtClean="0"/>
              <a:t>скасовувалась плата за навчання в усіх без винятку навчальних закладах;</a:t>
            </a:r>
          </a:p>
          <a:p>
            <a:pPr eaLnBrk="1" hangingPunct="1">
              <a:lnSpc>
                <a:spcPct val="80000"/>
              </a:lnSpc>
            </a:pPr>
            <a:r>
              <a:rPr lang="uk-UA" sz="2000" smtClean="0"/>
              <a:t> всі приватні школи було передано державі;</a:t>
            </a:r>
          </a:p>
          <a:p>
            <a:pPr eaLnBrk="1" hangingPunct="1">
              <a:lnSpc>
                <a:spcPct val="80000"/>
              </a:lnSpc>
            </a:pPr>
            <a:r>
              <a:rPr lang="uk-UA" sz="2000" smtClean="0"/>
              <a:t>запроваджено спільне навчання хлопців і дівчат;</a:t>
            </a:r>
          </a:p>
          <a:p>
            <a:pPr eaLnBrk="1" hangingPunct="1">
              <a:lnSpc>
                <a:spcPct val="80000"/>
              </a:lnSpc>
            </a:pPr>
            <a:r>
              <a:rPr lang="uk-UA" sz="2000" smtClean="0"/>
              <a:t>створювалася єдина десятирічна двоступенева школа;</a:t>
            </a:r>
          </a:p>
          <a:p>
            <a:pPr eaLnBrk="1" hangingPunct="1">
              <a:lnSpc>
                <a:spcPct val="80000"/>
              </a:lnSpc>
            </a:pPr>
            <a:r>
              <a:rPr lang="uk-UA" sz="2000" smtClean="0"/>
              <a:t>на базі семи класів будувалась професійно-технічна школа;</a:t>
            </a:r>
          </a:p>
          <a:p>
            <a:pPr eaLnBrk="1" hangingPunct="1">
              <a:lnSpc>
                <a:spcPct val="80000"/>
              </a:lnSpc>
            </a:pPr>
            <a:r>
              <a:rPr lang="uk-UA" sz="2000" smtClean="0"/>
              <a:t>встановлено два типи вищої школи: технікуми, що готували спеціалістів вузького профілю, та інститути, які випускали інженерів та інших спеціалістів різного фаху.</a:t>
            </a:r>
          </a:p>
          <a:p>
            <a:pPr eaLnBrk="1" hangingPunct="1">
              <a:lnSpc>
                <a:spcPct val="80000"/>
              </a:lnSpc>
              <a:buFont typeface="Wingdings" pitchFamily="2" charset="2"/>
              <a:buNone/>
            </a:pPr>
            <a:r>
              <a:rPr lang="uk-UA" sz="2000" smtClean="0"/>
              <a:t>       У 1921р. організовано робітничі факультети, які готували робітників і селян до вступу до ВНЗ. Цього ж року видано декрет про ліквідацію неписьменності в республіці, а йому на допомогу через два роки виникло добровільне товариство «Геть неписьменність».</a:t>
            </a:r>
            <a:endParaRPr lang="ru-RU" sz="2000" smtClean="0"/>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uk-UA" b="1" smtClean="0"/>
              <a:t>Тогочасні події</a:t>
            </a:r>
            <a:endParaRPr lang="ru-RU" b="1" smtClean="0"/>
          </a:p>
        </p:txBody>
      </p:sp>
      <p:sp>
        <p:nvSpPr>
          <p:cNvPr id="46083" name="Rectangle 3"/>
          <p:cNvSpPr>
            <a:spLocks noGrp="1" noChangeArrowheads="1"/>
          </p:cNvSpPr>
          <p:nvPr>
            <p:ph type="body" idx="1"/>
          </p:nvPr>
        </p:nvSpPr>
        <p:spPr>
          <a:xfrm>
            <a:off x="285750" y="2643188"/>
            <a:ext cx="8501063" cy="3714750"/>
          </a:xfrm>
        </p:spPr>
        <p:txBody>
          <a:bodyPr/>
          <a:lstStyle/>
          <a:p>
            <a:pPr eaLnBrk="1" hangingPunct="1">
              <a:lnSpc>
                <a:spcPct val="80000"/>
              </a:lnSpc>
            </a:pPr>
            <a:r>
              <a:rPr lang="uk-UA" sz="2800" smtClean="0"/>
              <a:t>Директорія проводила насильницьку українізацію.</a:t>
            </a:r>
          </a:p>
          <a:p>
            <a:pPr eaLnBrk="1" hangingPunct="1">
              <a:lnSpc>
                <a:spcPct val="80000"/>
              </a:lnSpc>
            </a:pPr>
            <a:r>
              <a:rPr lang="uk-UA" sz="2800" smtClean="0"/>
              <a:t>За часів Директорії більшість української інтелігенції виїжджали за кордон.</a:t>
            </a:r>
          </a:p>
          <a:p>
            <a:pPr eaLnBrk="1" hangingPunct="1">
              <a:lnSpc>
                <a:spcPct val="80000"/>
              </a:lnSpc>
            </a:pPr>
            <a:r>
              <a:rPr lang="uk-UA" sz="2800" smtClean="0"/>
              <a:t>Не налагоджена робота в галузі освіти й культури!</a:t>
            </a:r>
          </a:p>
          <a:p>
            <a:pPr eaLnBrk="1" hangingPunct="1">
              <a:lnSpc>
                <a:spcPct val="80000"/>
              </a:lnSpc>
            </a:pPr>
            <a:r>
              <a:rPr lang="uk-UA" sz="2800" smtClean="0"/>
              <a:t>Значна кількість діячів не приховували відразу до культурної спадщини минулого!</a:t>
            </a:r>
          </a:p>
          <a:p>
            <a:pPr eaLnBrk="1" hangingPunct="1">
              <a:lnSpc>
                <a:spcPct val="80000"/>
              </a:lnSpc>
            </a:pPr>
            <a:r>
              <a:rPr lang="uk-UA" sz="2800" smtClean="0"/>
              <a:t>Церква – вірний помічник уряду в справі освіти.</a:t>
            </a:r>
          </a:p>
          <a:p>
            <a:pPr eaLnBrk="1" hangingPunct="1">
              <a:lnSpc>
                <a:spcPct val="80000"/>
              </a:lnSpc>
            </a:pPr>
            <a:r>
              <a:rPr lang="uk-UA" sz="2800" smtClean="0"/>
              <a:t>Управляли культурним життям країни добросовісні люди!</a:t>
            </a:r>
          </a:p>
          <a:p>
            <a:pPr eaLnBrk="1" hangingPunct="1">
              <a:lnSpc>
                <a:spcPct val="80000"/>
              </a:lnSpc>
            </a:pPr>
            <a:endParaRPr lang="uk-UA" sz="2400" smtClean="0"/>
          </a:p>
          <a:p>
            <a:pPr eaLnBrk="1" hangingPunct="1">
              <a:lnSpc>
                <a:spcPct val="80000"/>
              </a:lnSpc>
            </a:pPr>
            <a:endParaRPr lang="ru-RU" sz="2400" smtClean="0"/>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uk-UA" sz="3600" b="1" smtClean="0"/>
              <a:t>Тогочасні події (продовження)</a:t>
            </a:r>
            <a:endParaRPr lang="ru-RU" sz="3600" smtClean="0"/>
          </a:p>
        </p:txBody>
      </p:sp>
      <p:sp>
        <p:nvSpPr>
          <p:cNvPr id="47107" name="Rectangle 3"/>
          <p:cNvSpPr>
            <a:spLocks noGrp="1" noChangeArrowheads="1"/>
          </p:cNvSpPr>
          <p:nvPr>
            <p:ph type="body" idx="1"/>
          </p:nvPr>
        </p:nvSpPr>
        <p:spPr>
          <a:xfrm>
            <a:off x="500063" y="2286000"/>
            <a:ext cx="8215312" cy="4572000"/>
          </a:xfrm>
        </p:spPr>
        <p:txBody>
          <a:bodyPr/>
          <a:lstStyle/>
          <a:p>
            <a:pPr eaLnBrk="1" hangingPunct="1">
              <a:lnSpc>
                <a:spcPct val="80000"/>
              </a:lnSpc>
            </a:pPr>
            <a:r>
              <a:rPr lang="uk-UA" sz="2800" i="1" smtClean="0"/>
              <a:t> </a:t>
            </a:r>
            <a:r>
              <a:rPr lang="uk-UA" sz="2800" smtClean="0"/>
              <a:t>Щодо стану вищої освіти в радянській Україні, то, відзначивши досягнення — суттєве зростання кількості підготовлених фахівців народногосподарського профілю, необхідно також сказати і про певні труднощі.</a:t>
            </a:r>
          </a:p>
          <a:p>
            <a:pPr eaLnBrk="1" hangingPunct="1">
              <a:lnSpc>
                <a:spcPct val="80000"/>
              </a:lnSpc>
            </a:pPr>
            <a:r>
              <a:rPr lang="uk-UA" sz="2800" smtClean="0"/>
              <a:t>Після громадянської війни розруха поставила і вчених, і всю матеріальну базу науки поза межею виживання. І тільки ентузіазм самих науковців, зацікавлених у розквіті української науки та освіти, дозволив вузам протриматися у важкі роки. У більш складному становищі опинилась київська наукова і педагогічна громадськість.</a:t>
            </a:r>
            <a:endParaRPr lang="ru-RU" sz="2800" smtClean="0"/>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285750" y="609600"/>
            <a:ext cx="8429625" cy="1143000"/>
          </a:xfrm>
        </p:spPr>
        <p:txBody>
          <a:bodyPr/>
          <a:lstStyle/>
          <a:p>
            <a:pPr eaLnBrk="1" hangingPunct="1"/>
            <a:r>
              <a:rPr lang="uk-UA" b="1" smtClean="0"/>
              <a:t>Тогочасні події (продовження)</a:t>
            </a:r>
            <a:endParaRPr lang="ru-RU" smtClean="0"/>
          </a:p>
        </p:txBody>
      </p:sp>
      <p:sp>
        <p:nvSpPr>
          <p:cNvPr id="48131" name="Rectangle 3"/>
          <p:cNvSpPr>
            <a:spLocks noGrp="1" noChangeArrowheads="1"/>
          </p:cNvSpPr>
          <p:nvPr>
            <p:ph type="body" idx="1"/>
          </p:nvPr>
        </p:nvSpPr>
        <p:spPr>
          <a:xfrm>
            <a:off x="357188" y="2928938"/>
            <a:ext cx="8501062" cy="3571875"/>
          </a:xfrm>
        </p:spPr>
        <p:txBody>
          <a:bodyPr/>
          <a:lstStyle/>
          <a:p>
            <a:pPr eaLnBrk="1" hangingPunct="1">
              <a:lnSpc>
                <a:spcPct val="80000"/>
              </a:lnSpc>
            </a:pPr>
            <a:r>
              <a:rPr lang="uk-UA" sz="2000" i="1" smtClean="0"/>
              <a:t> </a:t>
            </a:r>
            <a:r>
              <a:rPr lang="uk-UA" sz="2400" smtClean="0"/>
              <a:t>Консолідуючим науковим осередком лишалася Українська Академія наук. Ще восени 1918 р. ініціативна група видатних учених розробила проект статуту Української Академії наук. У лютому 1919 р. відбулися Загальні збори вчених — засновників Академії. Першим її президентом став академік В. Вернадський. Три відділи — історико-філологічних, фізико-математичних і соціально-економічних наук — об'єднували 3-інститути, 26 кафедр, ряд комісій та комітетів. При фізико-математичному відділі створено Інститут технічної механіки, який згодом став родоначальником ряду інших технічних інститутів.</a:t>
            </a:r>
            <a:endParaRPr lang="ru-RU" sz="2400" smtClean="0"/>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714375" y="285750"/>
            <a:ext cx="7772400" cy="928688"/>
          </a:xfrm>
        </p:spPr>
        <p:txBody>
          <a:bodyPr/>
          <a:lstStyle/>
          <a:p>
            <a:pPr eaLnBrk="1" hangingPunct="1"/>
            <a:r>
              <a:rPr lang="uk-UA" sz="3200" b="1" smtClean="0"/>
              <a:t>Тогочасні події (продовження)</a:t>
            </a:r>
            <a:endParaRPr lang="ru-RU" sz="3200" smtClean="0"/>
          </a:p>
        </p:txBody>
      </p:sp>
      <p:sp>
        <p:nvSpPr>
          <p:cNvPr id="49155" name="Rectangle 3"/>
          <p:cNvSpPr>
            <a:spLocks noGrp="1" noChangeArrowheads="1"/>
          </p:cNvSpPr>
          <p:nvPr>
            <p:ph type="body" idx="1"/>
          </p:nvPr>
        </p:nvSpPr>
        <p:spPr>
          <a:xfrm>
            <a:off x="0" y="2571750"/>
            <a:ext cx="8929688" cy="4024313"/>
          </a:xfrm>
        </p:spPr>
        <p:txBody>
          <a:bodyPr/>
          <a:lstStyle/>
          <a:p>
            <a:pPr eaLnBrk="1" hangingPunct="1">
              <a:lnSpc>
                <a:spcPct val="80000"/>
              </a:lnSpc>
            </a:pPr>
            <a:r>
              <a:rPr lang="uk-UA" sz="2400" i="1" smtClean="0"/>
              <a:t> </a:t>
            </a:r>
            <a:r>
              <a:rPr lang="uk-UA" sz="2400" smtClean="0"/>
              <a:t>З Академією в перші роки її існування пов'язана діяльність таких відомих вчених, як природознавець В. Вернадський, історик Д. Багалій, економісти К. Воблий, М. Птуха, математики Д. Граве, М. Крилов, Г. Пфейфер, геолог П. Тутковський, хімік В. Шапошников, біолог М. Кащенко, мікробіолог та епідеміолог Д. Заболотний, ботаніки Є. Потчал, О. Фомін, В. Липський, гігієніст та епідеміолог О. Корчак-Чепурківський, філологи В. Перетіі, А. Кримський, археолог та етнограф М. Біляшівський, зоолог О. Нікольськии та ін.</a:t>
            </a:r>
          </a:p>
          <a:p>
            <a:pPr eaLnBrk="1" hangingPunct="1">
              <a:lnSpc>
                <a:spcPct val="80000"/>
              </a:lnSpc>
            </a:pPr>
            <a:r>
              <a:rPr lang="uk-UA" sz="2400" smtClean="0"/>
              <a:t>Тим часом коштів, які виділялися для всіх установ Академії, було настільки обмаль, що академік М. Грушевський, який приїхав у 1924р. з-за кордону, охарактеризував матеріальний стан ВУАН як катастрофічний.</a:t>
            </a:r>
            <a:endParaRPr lang="ru-RU" sz="2400" smtClean="0"/>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r>
              <a:rPr lang="uk-UA" b="1" smtClean="0"/>
              <a:t>Стан освіти на Галичині</a:t>
            </a:r>
            <a:endParaRPr lang="ru-RU" b="1" smtClean="0"/>
          </a:p>
        </p:txBody>
      </p:sp>
      <p:sp>
        <p:nvSpPr>
          <p:cNvPr id="50179" name="Rectangle 3"/>
          <p:cNvSpPr>
            <a:spLocks noGrp="1" noChangeArrowheads="1"/>
          </p:cNvSpPr>
          <p:nvPr>
            <p:ph type="body" idx="1"/>
          </p:nvPr>
        </p:nvSpPr>
        <p:spPr>
          <a:xfrm>
            <a:off x="357188" y="2786063"/>
            <a:ext cx="8529637" cy="3786187"/>
          </a:xfrm>
        </p:spPr>
        <p:txBody>
          <a:bodyPr/>
          <a:lstStyle/>
          <a:p>
            <a:pPr eaLnBrk="1" hangingPunct="1">
              <a:lnSpc>
                <a:spcPct val="80000"/>
              </a:lnSpc>
            </a:pPr>
            <a:r>
              <a:rPr lang="uk-UA" sz="1400" i="1" smtClean="0"/>
              <a:t> </a:t>
            </a:r>
            <a:r>
              <a:rPr lang="uk-UA" sz="1400" b="1" smtClean="0"/>
              <a:t>На західних землях стан освіти у цей час значно погіршився. У Галичині, яка стала частиною Польщі польська влада, застала 2500 народних шкіл і близько 500 народних шкіл на Волині та 25 середніх шкіл у цих краях. Одразу ж у цих українських школах було запроваджено навчання польською мовою. Українських вчителів замінювали польськими, переводили у глиб Польщі. Як компроміс запроваджувалися так звані утраквістичні школи, де половину предметів викладали польською, а половину — українською. Такі школи відкривалися навіть там, де населення було на 90-100 відсотків українське.</a:t>
            </a:r>
          </a:p>
          <a:p>
            <a:pPr eaLnBrk="1" hangingPunct="1">
              <a:lnSpc>
                <a:spcPct val="80000"/>
              </a:lnSpc>
            </a:pPr>
            <a:r>
              <a:rPr lang="uk-UA" sz="1400" b="1" smtClean="0"/>
              <a:t>Звичайно, погодитися з такою шкільною політикою було неможливо, і на українських територіях у складі Польщі постійно точилася боротьба за українську мову та український зміст навчання й виховання молоді, а також влаштовувалися приватні українські школи. Найбільше опікувалося ними Українське педагогічне товариство. Проте його діяльність була забороненою на Волині і дозволена лише в Галичині.</a:t>
            </a:r>
          </a:p>
          <a:p>
            <a:pPr eaLnBrk="1" hangingPunct="1">
              <a:lnSpc>
                <a:spcPct val="80000"/>
              </a:lnSpc>
            </a:pPr>
            <a:r>
              <a:rPr lang="uk-UA" sz="1400" b="1" smtClean="0"/>
              <a:t>Вища школа в Галичині зазнає ще більших, ніж раніше, утисків. Виборене українцями право на кафедри та професуру у Львівському університеті було скасоване.</a:t>
            </a:r>
          </a:p>
          <a:p>
            <a:pPr eaLnBrk="1" hangingPunct="1">
              <a:lnSpc>
                <a:spcPct val="80000"/>
              </a:lnSpc>
            </a:pPr>
            <a:r>
              <a:rPr lang="uk-UA" sz="1400" b="1" smtClean="0"/>
              <a:t>Щодо Закарпаття, яке між двома світовими війнами належало до Чехословаччини, то тут українські діти ходили до українських шкіл. Спочатку влада надавала перевагу так званій русинській мові, але від 1931 р. перемагає суто українська.</a:t>
            </a:r>
          </a:p>
          <a:p>
            <a:pPr eaLnBrk="1" hangingPunct="1">
              <a:lnSpc>
                <a:spcPct val="80000"/>
              </a:lnSpc>
            </a:pPr>
            <a:r>
              <a:rPr lang="uk-UA" sz="1400" b="1" smtClean="0"/>
              <a:t>У 1921 ж р. почав функціонувати Український вільний університет у Празі, наступного року була створена Українська господарська академія у Подєбрадах. Неподалік Праги, у Модржанах, існувала українська гімназія.</a:t>
            </a:r>
            <a:endParaRPr lang="ru-RU" sz="1400" b="1" smtClean="0"/>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428625" y="214313"/>
            <a:ext cx="6400800" cy="1219200"/>
          </a:xfrm>
        </p:spPr>
        <p:txBody>
          <a:bodyPr/>
          <a:lstStyle/>
          <a:p>
            <a:pPr algn="l" eaLnBrk="1" hangingPunct="1"/>
            <a:r>
              <a:rPr lang="uk-UA" b="1" i="1" smtClean="0"/>
              <a:t>Висновки:</a:t>
            </a:r>
            <a:endParaRPr lang="ru-RU" b="1" i="1" smtClean="0"/>
          </a:p>
        </p:txBody>
      </p:sp>
      <p:sp>
        <p:nvSpPr>
          <p:cNvPr id="51203" name="Rectangle 3"/>
          <p:cNvSpPr>
            <a:spLocks noGrp="1" noChangeArrowheads="1"/>
          </p:cNvSpPr>
          <p:nvPr>
            <p:ph type="body" idx="1"/>
          </p:nvPr>
        </p:nvSpPr>
        <p:spPr>
          <a:xfrm>
            <a:off x="285750" y="2928938"/>
            <a:ext cx="8572500" cy="3643312"/>
          </a:xfrm>
        </p:spPr>
        <p:txBody>
          <a:bodyPr/>
          <a:lstStyle/>
          <a:p>
            <a:pPr eaLnBrk="1" hangingPunct="1">
              <a:lnSpc>
                <a:spcPct val="80000"/>
              </a:lnSpc>
            </a:pPr>
            <a:r>
              <a:rPr lang="uk-UA" sz="2400" smtClean="0"/>
              <a:t>Освітня політика радянського уряду спрямувала увагу на соціальне реформування школи.</a:t>
            </a:r>
          </a:p>
          <a:p>
            <a:pPr eaLnBrk="1" hangingPunct="1">
              <a:lnSpc>
                <a:spcPct val="80000"/>
              </a:lnSpc>
            </a:pPr>
            <a:r>
              <a:rPr lang="uk-UA" sz="2400" smtClean="0"/>
              <a:t>У 1920 році майже всі шкільні приміщення потребували невідкладного ремонту, але на це не було коштів.</a:t>
            </a:r>
          </a:p>
          <a:p>
            <a:pPr eaLnBrk="1" hangingPunct="1">
              <a:lnSpc>
                <a:spcPct val="80000"/>
              </a:lnSpc>
            </a:pPr>
            <a:r>
              <a:rPr lang="uk-UA" sz="2400" smtClean="0"/>
              <a:t>Радянська влада в 1920 році нарешті розгорнула кампанію впровадження в школах УСРР української мови.	</a:t>
            </a:r>
          </a:p>
          <a:p>
            <a:pPr eaLnBrk="1" hangingPunct="1">
              <a:lnSpc>
                <a:spcPct val="80000"/>
              </a:lnSpc>
            </a:pPr>
            <a:r>
              <a:rPr lang="uk-UA" sz="2400" smtClean="0"/>
              <a:t>Відкривалися робітничі факультети (робітфаки).</a:t>
            </a:r>
          </a:p>
          <a:p>
            <a:pPr eaLnBrk="1" hangingPunct="1">
              <a:lnSpc>
                <a:spcPct val="80000"/>
              </a:lnSpc>
            </a:pPr>
            <a:r>
              <a:rPr lang="uk-UA" sz="2400" smtClean="0"/>
              <a:t>Університети в Україні взагалі були ліквідовані, а на їхній основі утворювалися галузеві навчальні заклади, зокрема інститути народної освіти.</a:t>
            </a:r>
            <a:endParaRPr lang="ru-RU" sz="2400" smtClean="0"/>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5"/>
          <p:cNvSpPr>
            <a:spLocks noGrp="1" noChangeArrowheads="1"/>
          </p:cNvSpPr>
          <p:nvPr>
            <p:ph type="title"/>
          </p:nvPr>
        </p:nvSpPr>
        <p:spPr>
          <a:xfrm>
            <a:off x="357188" y="2071688"/>
            <a:ext cx="8229600" cy="4643437"/>
          </a:xfrm>
        </p:spPr>
        <p:txBody>
          <a:bodyPr/>
          <a:lstStyle/>
          <a:p>
            <a:pPr algn="l" eaLnBrk="1" hangingPunct="1"/>
            <a:r>
              <a:rPr lang="uk-UA" sz="3600" smtClean="0">
                <a:latin typeface="Monotype Corsiva" pitchFamily="66" charset="0"/>
              </a:rPr>
              <a:t>               Перегляд відеоматеріалу:</a:t>
            </a:r>
            <a:r>
              <a:rPr lang="uk-UA" sz="3600" smtClean="0">
                <a:solidFill>
                  <a:srgbClr val="D62508"/>
                </a:solidFill>
                <a:latin typeface="Monotype Corsiva" pitchFamily="66" charset="0"/>
              </a:rPr>
              <a:t/>
            </a:r>
            <a:br>
              <a:rPr lang="uk-UA" sz="3600" smtClean="0">
                <a:solidFill>
                  <a:srgbClr val="D62508"/>
                </a:solidFill>
                <a:latin typeface="Monotype Corsiva" pitchFamily="66" charset="0"/>
              </a:rPr>
            </a:br>
            <a:r>
              <a:rPr lang="uk-UA" sz="3600" smtClean="0">
                <a:solidFill>
                  <a:srgbClr val="D62508"/>
                </a:solidFill>
                <a:latin typeface="Monotype Corsiva" pitchFamily="66" charset="0"/>
                <a:hlinkClick r:id="rId2" action="ppaction://hlinkfile"/>
              </a:rPr>
              <a:t>Частина -1</a:t>
            </a:r>
            <a:r>
              <a:rPr lang="uk-UA" sz="3600" smtClean="0">
                <a:solidFill>
                  <a:srgbClr val="D62508"/>
                </a:solidFill>
                <a:latin typeface="Monotype Corsiva" pitchFamily="66" charset="0"/>
              </a:rPr>
              <a:t/>
            </a:r>
            <a:br>
              <a:rPr lang="uk-UA" sz="3600" smtClean="0">
                <a:solidFill>
                  <a:srgbClr val="D62508"/>
                </a:solidFill>
                <a:latin typeface="Monotype Corsiva" pitchFamily="66" charset="0"/>
              </a:rPr>
            </a:br>
            <a:r>
              <a:rPr lang="uk-UA" sz="3600" smtClean="0">
                <a:solidFill>
                  <a:srgbClr val="D62508"/>
                </a:solidFill>
                <a:latin typeface="Monotype Corsiva" pitchFamily="66" charset="0"/>
                <a:hlinkClick r:id="rId3" action="ppaction://hlinkfile"/>
              </a:rPr>
              <a:t>Частина – 2</a:t>
            </a:r>
            <a:r>
              <a:rPr lang="uk-UA" sz="3600" smtClean="0">
                <a:solidFill>
                  <a:srgbClr val="D62508"/>
                </a:solidFill>
                <a:latin typeface="Monotype Corsiva" pitchFamily="66" charset="0"/>
              </a:rPr>
              <a:t/>
            </a:r>
            <a:br>
              <a:rPr lang="uk-UA" sz="3600" smtClean="0">
                <a:solidFill>
                  <a:srgbClr val="D62508"/>
                </a:solidFill>
                <a:latin typeface="Monotype Corsiva" pitchFamily="66" charset="0"/>
              </a:rPr>
            </a:br>
            <a:r>
              <a:rPr lang="uk-UA" sz="3600" smtClean="0">
                <a:solidFill>
                  <a:srgbClr val="D62508"/>
                </a:solidFill>
                <a:latin typeface="Monotype Corsiva" pitchFamily="66" charset="0"/>
                <a:hlinkClick r:id="rId4" action="ppaction://hlinkfile"/>
              </a:rPr>
              <a:t>Частина – 3</a:t>
            </a:r>
            <a:r>
              <a:rPr lang="uk-UA" sz="3600" smtClean="0">
                <a:solidFill>
                  <a:srgbClr val="D62508"/>
                </a:solidFill>
                <a:latin typeface="Monotype Corsiva" pitchFamily="66" charset="0"/>
              </a:rPr>
              <a:t/>
            </a:r>
            <a:br>
              <a:rPr lang="uk-UA" sz="3600" smtClean="0">
                <a:solidFill>
                  <a:srgbClr val="D62508"/>
                </a:solidFill>
                <a:latin typeface="Monotype Corsiva" pitchFamily="66" charset="0"/>
              </a:rPr>
            </a:br>
            <a:r>
              <a:rPr lang="uk-UA" sz="3600" smtClean="0">
                <a:solidFill>
                  <a:srgbClr val="D62508"/>
                </a:solidFill>
                <a:latin typeface="Monotype Corsiva" pitchFamily="66" charset="0"/>
                <a:hlinkClick r:id="rId5" action="ppaction://hlinkfile"/>
              </a:rPr>
              <a:t>Фільм “Непрощені” (частина)</a:t>
            </a:r>
            <a:br>
              <a:rPr lang="uk-UA" sz="3600" smtClean="0">
                <a:solidFill>
                  <a:srgbClr val="D62508"/>
                </a:solidFill>
                <a:latin typeface="Monotype Corsiva" pitchFamily="66" charset="0"/>
                <a:hlinkClick r:id="rId5" action="ppaction://hlinkfile"/>
              </a:rPr>
            </a:br>
            <a:r>
              <a:rPr lang="uk-UA" sz="3600" smtClean="0">
                <a:solidFill>
                  <a:srgbClr val="D62508"/>
                </a:solidFill>
                <a:latin typeface="Monotype Corsiva" pitchFamily="66" charset="0"/>
                <a:hlinkClick r:id="rId6" action="ppaction://hlinkfile"/>
              </a:rPr>
              <a:t>Перегляд хроніки того часу (1 частина) </a:t>
            </a:r>
            <a:r>
              <a:rPr lang="uk-UA" sz="3600" smtClean="0">
                <a:solidFill>
                  <a:srgbClr val="D62508"/>
                </a:solidFill>
                <a:latin typeface="Monotype Corsiva" pitchFamily="66" charset="0"/>
              </a:rPr>
              <a:t/>
            </a:r>
            <a:br>
              <a:rPr lang="uk-UA" sz="3600" smtClean="0">
                <a:solidFill>
                  <a:srgbClr val="D62508"/>
                </a:solidFill>
                <a:latin typeface="Monotype Corsiva" pitchFamily="66" charset="0"/>
              </a:rPr>
            </a:br>
            <a:r>
              <a:rPr lang="uk-UA" sz="3600" smtClean="0">
                <a:solidFill>
                  <a:srgbClr val="D62508"/>
                </a:solidFill>
                <a:latin typeface="Monotype Corsiva" pitchFamily="66" charset="0"/>
                <a:hlinkClick r:id="rId7" action="ppaction://hlinkfile"/>
              </a:rPr>
              <a:t>Перегляд хроніки (2 частина)</a:t>
            </a:r>
            <a:endParaRPr lang="ru-RU" smtClean="0"/>
          </a:p>
        </p:txBody>
      </p:sp>
      <p:sp>
        <p:nvSpPr>
          <p:cNvPr id="52227" name="TextBox 3"/>
          <p:cNvSpPr txBox="1">
            <a:spLocks noChangeArrowheads="1"/>
          </p:cNvSpPr>
          <p:nvPr/>
        </p:nvSpPr>
        <p:spPr bwMode="auto">
          <a:xfrm>
            <a:off x="857250" y="0"/>
            <a:ext cx="7429500" cy="708025"/>
          </a:xfrm>
          <a:prstGeom prst="rect">
            <a:avLst/>
          </a:prstGeom>
          <a:noFill/>
          <a:ln w="9525">
            <a:noFill/>
            <a:miter lim="800000"/>
            <a:headEnd/>
            <a:tailEnd/>
          </a:ln>
        </p:spPr>
        <p:txBody>
          <a:bodyPr>
            <a:spAutoFit/>
          </a:bodyPr>
          <a:lstStyle/>
          <a:p>
            <a:r>
              <a:rPr lang="uk-UA" sz="4000" b="1">
                <a:solidFill>
                  <a:schemeClr val="bg1"/>
                </a:solidFill>
              </a:rPr>
              <a:t>Додаток до презентації</a:t>
            </a:r>
            <a:endParaRPr lang="ru-RU" sz="4000" b="1">
              <a:solidFill>
                <a:schemeClr val="bg1"/>
              </a:solidFill>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571500" y="0"/>
            <a:ext cx="7772400" cy="1143000"/>
          </a:xfrm>
        </p:spPr>
        <p:txBody>
          <a:bodyPr/>
          <a:lstStyle/>
          <a:p>
            <a:pPr eaLnBrk="1" hangingPunct="1"/>
            <a:r>
              <a:rPr lang="uk-UA" smtClean="0"/>
              <a:t>Список використаної літератури:</a:t>
            </a:r>
            <a:endParaRPr lang="en-US" smtClean="0"/>
          </a:p>
        </p:txBody>
      </p:sp>
      <p:sp>
        <p:nvSpPr>
          <p:cNvPr id="53251" name="TextBox 2"/>
          <p:cNvSpPr txBox="1">
            <a:spLocks noChangeArrowheads="1"/>
          </p:cNvSpPr>
          <p:nvPr/>
        </p:nvSpPr>
        <p:spPr bwMode="auto">
          <a:xfrm>
            <a:off x="214313" y="1285875"/>
            <a:ext cx="8715375" cy="4687888"/>
          </a:xfrm>
          <a:prstGeom prst="rect">
            <a:avLst/>
          </a:prstGeom>
          <a:noFill/>
          <a:ln w="9525">
            <a:noFill/>
            <a:miter lim="800000"/>
            <a:headEnd/>
            <a:tailEnd/>
          </a:ln>
        </p:spPr>
        <p:txBody>
          <a:bodyPr>
            <a:spAutoFit/>
          </a:bodyPr>
          <a:lstStyle/>
          <a:p>
            <a:r>
              <a:rPr lang="uk-UA" sz="1400">
                <a:solidFill>
                  <a:schemeClr val="bg1"/>
                </a:solidFill>
              </a:rPr>
              <a:t>1.Білас І. Репресивно-каральна система в Україні. 1917–1953. Кн. 1, 2. – К., 1994.</a:t>
            </a:r>
            <a:endParaRPr lang="ru-RU" sz="1400">
              <a:solidFill>
                <a:schemeClr val="bg1"/>
              </a:solidFill>
            </a:endParaRPr>
          </a:p>
          <a:p>
            <a:r>
              <a:rPr lang="uk-UA" sz="1400">
                <a:solidFill>
                  <a:schemeClr val="bg1"/>
                </a:solidFill>
              </a:rPr>
              <a:t>2. Бойко О.Д. Історія України: Посіб. для студ. – К., 1999.</a:t>
            </a:r>
            <a:endParaRPr lang="ru-RU" sz="1400">
              <a:solidFill>
                <a:schemeClr val="bg1"/>
              </a:solidFill>
            </a:endParaRPr>
          </a:p>
          <a:p>
            <a:r>
              <a:rPr lang="uk-UA" sz="1400">
                <a:solidFill>
                  <a:schemeClr val="bg1"/>
                </a:solidFill>
              </a:rPr>
              <a:t>3. Борисенко В.Й. Курс української історії: З найдавніших часів до ХХ ст.: Навч. посіб. для студ. – К., 1996.</a:t>
            </a:r>
            <a:endParaRPr lang="ru-RU" sz="1400">
              <a:solidFill>
                <a:schemeClr val="bg1"/>
              </a:solidFill>
            </a:endParaRPr>
          </a:p>
          <a:p>
            <a:r>
              <a:rPr lang="uk-UA" sz="1400">
                <a:solidFill>
                  <a:schemeClr val="bg1"/>
                </a:solidFill>
              </a:rPr>
              <a:t>4. Василенко-Полонська Н. "Історія України" -К -"Либідь" 1993 р.</a:t>
            </a:r>
            <a:endParaRPr lang="ru-RU" sz="1400">
              <a:solidFill>
                <a:schemeClr val="bg1"/>
              </a:solidFill>
            </a:endParaRPr>
          </a:p>
          <a:p>
            <a:r>
              <a:rPr lang="uk-UA" sz="1400">
                <a:solidFill>
                  <a:schemeClr val="bg1"/>
                </a:solidFill>
              </a:rPr>
              <a:t>5. Винниченко В. Відродження нації. У 3-х ч. – К., 1990.</a:t>
            </a:r>
            <a:endParaRPr lang="ru-RU" sz="1400">
              <a:solidFill>
                <a:schemeClr val="bg1"/>
              </a:solidFill>
            </a:endParaRPr>
          </a:p>
          <a:p>
            <a:r>
              <a:rPr lang="uk-UA" sz="1400">
                <a:solidFill>
                  <a:schemeClr val="bg1"/>
                </a:solidFill>
              </a:rPr>
              <a:t>6. Ветров Р. І. Політичні партії України на початку ХХ століття (1900–1925 рр). – Дніпродзержинськ, 1997.</a:t>
            </a:r>
            <a:endParaRPr lang="ru-RU" sz="1400">
              <a:solidFill>
                <a:schemeClr val="bg1"/>
              </a:solidFill>
            </a:endParaRPr>
          </a:p>
          <a:p>
            <a:r>
              <a:rPr lang="uk-UA" sz="1400">
                <a:solidFill>
                  <a:schemeClr val="bg1"/>
                </a:solidFill>
              </a:rPr>
              <a:t>7. Голубко Б. Армія Української Народної Республіки. 1917–1918. Утворення та боротьба за державу. – Львів, 1997</a:t>
            </a:r>
            <a:endParaRPr lang="ru-RU" sz="1400">
              <a:solidFill>
                <a:schemeClr val="bg1"/>
              </a:solidFill>
            </a:endParaRPr>
          </a:p>
          <a:p>
            <a:r>
              <a:rPr lang="uk-UA" sz="1400">
                <a:solidFill>
                  <a:schemeClr val="bg1"/>
                </a:solidFill>
              </a:rPr>
              <a:t>8. Горак В. С. Зліт і падіння Директорії // УІЖ. – 1995. – № 4.</a:t>
            </a:r>
            <a:endParaRPr lang="ru-RU" sz="1400">
              <a:solidFill>
                <a:schemeClr val="bg1"/>
              </a:solidFill>
            </a:endParaRPr>
          </a:p>
          <a:p>
            <a:r>
              <a:rPr lang="uk-UA" sz="1400">
                <a:solidFill>
                  <a:schemeClr val="bg1"/>
                </a:solidFill>
              </a:rPr>
              <a:t>9. </a:t>
            </a:r>
            <a:r>
              <a:rPr lang="ru-RU" sz="1400">
                <a:solidFill>
                  <a:schemeClr val="bg1"/>
                </a:solidFill>
              </a:rPr>
              <a:t>Горелов В. Павло Скоропадський – Гетьман української держави. – К., 1995</a:t>
            </a:r>
          </a:p>
          <a:p>
            <a:r>
              <a:rPr lang="uk-UA" sz="1400">
                <a:solidFill>
                  <a:schemeClr val="bg1"/>
                </a:solidFill>
              </a:rPr>
              <a:t>10. </a:t>
            </a:r>
            <a:r>
              <a:rPr lang="ru-RU" sz="1400">
                <a:solidFill>
                  <a:schemeClr val="bg1"/>
                </a:solidFill>
              </a:rPr>
              <a:t>Кондратюк В. Державність України (1917-19200 рр.). Львів</a:t>
            </a:r>
          </a:p>
          <a:p>
            <a:r>
              <a:rPr lang="uk-UA" sz="1400">
                <a:solidFill>
                  <a:schemeClr val="bg1"/>
                </a:solidFill>
              </a:rPr>
              <a:t>11. Кормич Л., Багацький В. Історія України від найдавніших часів і до </a:t>
            </a:r>
            <a:r>
              <a:rPr lang="ru-RU" sz="1400">
                <a:solidFill>
                  <a:schemeClr val="bg1"/>
                </a:solidFill>
              </a:rPr>
              <a:t>XXI</a:t>
            </a:r>
            <a:r>
              <a:rPr lang="uk-UA" sz="1400">
                <a:solidFill>
                  <a:schemeClr val="bg1"/>
                </a:solidFill>
              </a:rPr>
              <a:t> століття: Навч. посіб. – Харків, 2001.</a:t>
            </a:r>
            <a:endParaRPr lang="ru-RU" sz="1400">
              <a:solidFill>
                <a:schemeClr val="bg1"/>
              </a:solidFill>
            </a:endParaRPr>
          </a:p>
          <a:p>
            <a:r>
              <a:rPr lang="uk-UA" sz="1400">
                <a:solidFill>
                  <a:schemeClr val="bg1"/>
                </a:solidFill>
              </a:rPr>
              <a:t>12. Котляр М., Кульчицький С. “Довідник з історії України”. – К.: Україна, 1996 р.</a:t>
            </a:r>
            <a:endParaRPr lang="ru-RU" sz="1400">
              <a:solidFill>
                <a:schemeClr val="bg1"/>
              </a:solidFill>
            </a:endParaRPr>
          </a:p>
          <a:p>
            <a:r>
              <a:rPr lang="uk-UA" sz="1400">
                <a:solidFill>
                  <a:schemeClr val="bg1"/>
                </a:solidFill>
              </a:rPr>
              <a:t>13. </a:t>
            </a:r>
            <a:r>
              <a:rPr lang="ru-RU" sz="1400">
                <a:solidFill>
                  <a:schemeClr val="bg1"/>
                </a:solidFill>
              </a:rPr>
              <a:t>Лановик Б., Матейко Р., Матисякевич З. Історія України: Навч. посіб. для студ. – К., 2000.</a:t>
            </a:r>
            <a:br>
              <a:rPr lang="ru-RU" sz="1400">
                <a:solidFill>
                  <a:schemeClr val="bg1"/>
                </a:solidFill>
              </a:rPr>
            </a:br>
            <a:r>
              <a:rPr lang="uk-UA" sz="1400">
                <a:solidFill>
                  <a:schemeClr val="bg1"/>
                </a:solidFill>
              </a:rPr>
              <a:t>14. Мельник Л. </a:t>
            </a:r>
            <a:r>
              <a:rPr lang="ru-RU" sz="1400">
                <a:solidFill>
                  <a:schemeClr val="bg1"/>
                </a:solidFill>
              </a:rPr>
              <a:t>Історія України: Курс лекцій: У 2-х т. / Навч. пос. для вузів / За ред. Л. Мельника. – К., 1991-1993.</a:t>
            </a:r>
          </a:p>
          <a:p>
            <a:r>
              <a:rPr lang="uk-UA" sz="1400">
                <a:solidFill>
                  <a:schemeClr val="bg1"/>
                </a:solidFill>
              </a:rPr>
              <a:t>15. Мараєва В.В. Українська військова авіація в умовах боротьби за національну державність (грудень 1917 - листопад 1920 рр.). : Дис... канд. наук:- 2008.</a:t>
            </a:r>
            <a:endParaRPr lang="ru-RU" sz="1400">
              <a:solidFill>
                <a:schemeClr val="bg1"/>
              </a:solidFill>
            </a:endParaRPr>
          </a:p>
          <a:p>
            <a:r>
              <a:rPr lang="uk-UA" sz="1400">
                <a:solidFill>
                  <a:schemeClr val="bg1"/>
                </a:solidFill>
              </a:rPr>
              <a:t>16. </a:t>
            </a:r>
            <a:r>
              <a:rPr lang="ru-RU" sz="1400">
                <a:solidFill>
                  <a:schemeClr val="bg1"/>
                </a:solidFill>
              </a:rPr>
              <a:t>Павленко Ю, Храмов Ю. Українська державність у 1917-1919 рр. К. 1995</a:t>
            </a:r>
          </a:p>
          <a:p>
            <a:r>
              <a:rPr lang="uk-UA" sz="1400">
                <a:solidFill>
                  <a:schemeClr val="bg1"/>
                </a:solidFill>
              </a:rPr>
              <a:t>17. Харук А.І. Автореф. дис... канд. іст. наук: ун-т "Львів. політехніка". — Л., 2000. — 19 с. — укр.</a:t>
            </a:r>
            <a:endParaRPr lang="ru-RU" sz="140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685800" y="2438400"/>
            <a:ext cx="7772400" cy="1143000"/>
          </a:xfrm>
        </p:spPr>
        <p:txBody>
          <a:bodyPr/>
          <a:lstStyle/>
          <a:p>
            <a:pPr eaLnBrk="1" hangingPunct="1"/>
            <a:r>
              <a:rPr lang="uk-UA" smtClean="0"/>
              <a:t>Дякую за увагу!</a:t>
            </a:r>
            <a:endParaRPr lang="en-US"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tudy_time">
  <a:themeElements>
    <a:clrScheme name="Тема Offic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Тема Office">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Тема Offic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Тема Offic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Тема Offic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Тема Offic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Тема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Тема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Тема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study_time</Template>
  <TotalTime>120</TotalTime>
  <Words>3773</Words>
  <Application>Microsoft Office PowerPoint</Application>
  <PresentationFormat>Экран (4:3)</PresentationFormat>
  <Paragraphs>193</Paragraphs>
  <Slides>51</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51</vt:i4>
      </vt:variant>
    </vt:vector>
  </HeadingPairs>
  <TitlesOfParts>
    <vt:vector size="57" baseType="lpstr">
      <vt:lpstr>Times New Roman</vt:lpstr>
      <vt:lpstr>Arial</vt:lpstr>
      <vt:lpstr>Calibri</vt:lpstr>
      <vt:lpstr>Monotype Corsiva</vt:lpstr>
      <vt:lpstr>Wingdings</vt:lpstr>
      <vt:lpstr>study_time</vt:lpstr>
      <vt:lpstr>Павло Скоропадський – становлення української державності</vt:lpstr>
      <vt:lpstr>Павло Скоропадський – останній гетьман України</vt:lpstr>
      <vt:lpstr>Слайд 3</vt:lpstr>
      <vt:lpstr>Батько майбутнього гетьмана - Петро Іванович Скоропадський</vt:lpstr>
      <vt:lpstr>Слайд 5</vt:lpstr>
      <vt:lpstr>Гетьман з родиною</vt:lpstr>
      <vt:lpstr>Слайд 7</vt:lpstr>
      <vt:lpstr>  Герб Павла Скоропадського</vt:lpstr>
      <vt:lpstr>Слайд 9</vt:lpstr>
      <vt:lpstr>Слайд 10</vt:lpstr>
      <vt:lpstr>Слайд 11</vt:lpstr>
      <vt:lpstr>Участники з’їзду Вільного козацтва, які обрали Павла Скоропадського своїм гетьманом. Жовтень 1917 року</vt:lpstr>
      <vt:lpstr>Слайд 13</vt:lpstr>
      <vt:lpstr>Слайд 14</vt:lpstr>
      <vt:lpstr> Молебень на київському Софіївському майдані після проголошення Павла Скоропадського гетьманом України, 1918 рік </vt:lpstr>
      <vt:lpstr>Слайд 16</vt:lpstr>
      <vt:lpstr>Слайд 17</vt:lpstr>
      <vt:lpstr>Слайд 18</vt:lpstr>
      <vt:lpstr>ЗБРОЙНІ СИЛИ УКРАЇНСЬКОЇ ДЕРЖАВИ (ГЕТЬМАНАТУ)</vt:lpstr>
      <vt:lpstr>Гетьман України Павло Скоропадський зі своїми офіцерами</vt:lpstr>
      <vt:lpstr>Гетьман України Павло Скоропадський зі своїми офіцерами</vt:lpstr>
      <vt:lpstr> Гетьман Скоропадський перед своєю резиденцією на вул. Інститутській, 40  де він проводив  зустрічі з іноземними послами</vt:lpstr>
      <vt:lpstr> Гетьман Скоропадський з іноземними дипломатами.</vt:lpstr>
      <vt:lpstr>Гетьман П.Скоропадський та кайзер Вільгельм II  під час візиту до Берліну у вересні 1918 </vt:lpstr>
      <vt:lpstr>Слайд 25</vt:lpstr>
      <vt:lpstr>Подружжя Скоропадських </vt:lpstr>
      <vt:lpstr>Звернемося до словника </vt:lpstr>
      <vt:lpstr>Слайд 28</vt:lpstr>
      <vt:lpstr>Слайд 29</vt:lpstr>
      <vt:lpstr> </vt:lpstr>
      <vt:lpstr> У період Центральної Ради розгорнуло свою діяльність Українське товариство шкільної освіти на чолі з відомим громадським діячем І. Семашком. Товариство не лише створювало українські навчальні заклади, а й домоглося від міністра освіти Тимчасового уряду дозволу на  запровадження української мови й вивчення і українознавчих предметів у народних школах, \учительських семінаріях та інститутах, інших вищих навчальних закладах.</vt:lpstr>
      <vt:lpstr> Резолюції II Всеукраїнського Учительського з'їзду в Києві.</vt:lpstr>
      <vt:lpstr> Постанова І Всеукраїнського з'їзду товариств «Просвіти» про шкільну та позашкільну освіту                            (23 вересня 1917р.).</vt:lpstr>
      <vt:lpstr>Українізація вищої школи</vt:lpstr>
      <vt:lpstr>Дії Центральної Ради</vt:lpstr>
      <vt:lpstr>Неослабною увагою Української держави була оточена початкова і середня школа</vt:lpstr>
      <vt:lpstr> Підвищеною увагою гетьманського уряду користувалася вища освіта. </vt:lpstr>
      <vt:lpstr> Закон Української держави про обов'язкове навчання української мови і літератури, а також історії та географії України в середніх школах.</vt:lpstr>
      <vt:lpstr> Витяг із закону Української держави про заснування Кам'янець-Подільського державного українського університету 17 серпня 1918р.</vt:lpstr>
      <vt:lpstr>Робота Гетьманату П.Скоропадського</vt:lpstr>
      <vt:lpstr>Робота Гетьманату П.Скоропадського (продовження)</vt:lpstr>
      <vt:lpstr> Основні принципи радянської системи  освіти й виховання</vt:lpstr>
      <vt:lpstr>Тогочасні події</vt:lpstr>
      <vt:lpstr>Тогочасні події (продовження)</vt:lpstr>
      <vt:lpstr>Тогочасні події (продовження)</vt:lpstr>
      <vt:lpstr>Тогочасні події (продовження)</vt:lpstr>
      <vt:lpstr>Стан освіти на Галичині</vt:lpstr>
      <vt:lpstr>Висновки:</vt:lpstr>
      <vt:lpstr>               Перегляд відеоматеріалу: Частина -1 Частина – 2 Частина – 3 Фільм “Непрощені” (частина) Перегляд хроніки того часу (1 частина)  Перегляд хроніки (2 частина)</vt:lpstr>
      <vt:lpstr>Список використаної літератури:</vt:lpstr>
      <vt:lpstr>Дякую за увагу!</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Study Time</dc:title>
  <dc:creator>Алекс</dc:creator>
  <cp:lastModifiedBy>Користувач</cp:lastModifiedBy>
  <cp:revision>38</cp:revision>
  <dcterms:created xsi:type="dcterms:W3CDTF">2013-08-30T08:37:21Z</dcterms:created>
  <dcterms:modified xsi:type="dcterms:W3CDTF">2022-07-19T12:24:07Z</dcterms:modified>
</cp:coreProperties>
</file>