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1f0c4153c06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1f0c4153c06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1f0c4153c06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1f0c4153c06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1f0c4153c06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1f0c4153c06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f0c4153c06_0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1f0c4153c06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1f0c4153c06_0_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1f0c4153c06_0_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1f0c4153c06_0_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1f0c4153c06_0_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1f0c4153c06_0_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1f0c4153c06_0_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268d7c7c7b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268d7c7c7b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2b812f2dfbe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2b812f2dfbe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2b812f2dfbe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2b812f2dfbe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2b812f2dfbe_0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2b812f2dfbe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2b812f2dfbe_0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2b812f2dfbe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2b812f2dfbe_0_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2b812f2dfbe_0_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6.png"/><Relationship Id="rId4" Type="http://schemas.openxmlformats.org/officeDocument/2006/relationships/image" Target="../media/image3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jpg"/><Relationship Id="rId4" Type="http://schemas.openxmlformats.org/officeDocument/2006/relationships/image" Target="../media/image5.jpg"/><Relationship Id="rId5" Type="http://schemas.openxmlformats.org/officeDocument/2006/relationships/image" Target="../media/image7.jpg"/><Relationship Id="rId6" Type="http://schemas.openxmlformats.org/officeDocument/2006/relationships/image" Target="../media/image26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jpg"/><Relationship Id="rId4" Type="http://schemas.openxmlformats.org/officeDocument/2006/relationships/image" Target="../media/image6.jpg"/><Relationship Id="rId5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jpg"/><Relationship Id="rId4" Type="http://schemas.openxmlformats.org/officeDocument/2006/relationships/image" Target="../media/image4.jpg"/><Relationship Id="rId5" Type="http://schemas.openxmlformats.org/officeDocument/2006/relationships/image" Target="../media/image15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jpg"/><Relationship Id="rId4" Type="http://schemas.openxmlformats.org/officeDocument/2006/relationships/image" Target="../media/image21.jpg"/><Relationship Id="rId5" Type="http://schemas.openxmlformats.org/officeDocument/2006/relationships/image" Target="../media/image20.jpg"/><Relationship Id="rId6" Type="http://schemas.openxmlformats.org/officeDocument/2006/relationships/image" Target="../media/image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png"/><Relationship Id="rId4" Type="http://schemas.openxmlformats.org/officeDocument/2006/relationships/image" Target="../media/image22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5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png"/><Relationship Id="rId4" Type="http://schemas.openxmlformats.org/officeDocument/2006/relationships/image" Target="../media/image24.jpg"/><Relationship Id="rId5" Type="http://schemas.openxmlformats.org/officeDocument/2006/relationships/image" Target="../media/image9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7.png"/><Relationship Id="rId4" Type="http://schemas.openxmlformats.org/officeDocument/2006/relationships/image" Target="../media/image23.jpg"/><Relationship Id="rId5" Type="http://schemas.openxmlformats.org/officeDocument/2006/relationships/image" Target="../media/image27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jpg"/><Relationship Id="rId4" Type="http://schemas.openxmlformats.org/officeDocument/2006/relationships/image" Target="../media/image34.jpg"/><Relationship Id="rId5" Type="http://schemas.openxmlformats.org/officeDocument/2006/relationships/image" Target="../media/image28.jpg"/><Relationship Id="rId6" Type="http://schemas.openxmlformats.org/officeDocument/2006/relationships/image" Target="../media/image30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9.jpg"/><Relationship Id="rId4" Type="http://schemas.openxmlformats.org/officeDocument/2006/relationships/image" Target="../media/image27.jpg"/><Relationship Id="rId5" Type="http://schemas.openxmlformats.org/officeDocument/2006/relationships/image" Target="../media/image12.png"/><Relationship Id="rId6" Type="http://schemas.openxmlformats.org/officeDocument/2006/relationships/image" Target="../media/image1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5.png"/><Relationship Id="rId4" Type="http://schemas.openxmlformats.org/officeDocument/2006/relationships/hyperlink" Target="https://wordwall.net/resource/68157007" TargetMode="External"/><Relationship Id="rId5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Політизація українського національного руху на території Російської імперії. 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428325" y="332397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Калугіна Юлія Володимирівна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idx="4294967295" type="title"/>
          </p:nvPr>
        </p:nvSpPr>
        <p:spPr>
          <a:xfrm>
            <a:off x="393350" y="106800"/>
            <a:ext cx="7726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/>
              <a:t>Наддніпрянщина 1890 - 1900 рр. </a:t>
            </a:r>
            <a:endParaRPr b="1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133"/>
              <a:t>Перехід від культурно-освітньої діяльності до політичної боротьби.</a:t>
            </a:r>
            <a:endParaRPr b="1" sz="3133"/>
          </a:p>
        </p:txBody>
      </p:sp>
      <p:pic>
        <p:nvPicPr>
          <p:cNvPr id="61" name="Google Shape;61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" y="1139125"/>
            <a:ext cx="6511174" cy="4004375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4"/>
          <p:cNvSpPr txBox="1"/>
          <p:nvPr/>
        </p:nvSpPr>
        <p:spPr>
          <a:xfrm>
            <a:off x="6753000" y="1537450"/>
            <a:ext cx="2391000" cy="1262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292100" lvl="0" marL="2921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chemeClr val="dk1"/>
                </a:solidFill>
              </a:rPr>
              <a:t>Три напрямки суспільно-політичного руху в Наддніпрянській Україні:</a:t>
            </a:r>
            <a:endParaRPr>
              <a:solidFill>
                <a:schemeClr val="dk2"/>
              </a:solidFill>
            </a:endParaRPr>
          </a:p>
        </p:txBody>
      </p:sp>
      <p:pic>
        <p:nvPicPr>
          <p:cNvPr id="63" name="Google Shape;63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021250" y="2742100"/>
            <a:ext cx="2068200" cy="1885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type="title"/>
          </p:nvPr>
        </p:nvSpPr>
        <p:spPr>
          <a:xfrm>
            <a:off x="-30750" y="0"/>
            <a:ext cx="9205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990"/>
              <a:buFont typeface="Calibri"/>
              <a:buNone/>
            </a:pPr>
            <a:r>
              <a:rPr b="1" lang="uk" sz="1760">
                <a:solidFill>
                  <a:srgbClr val="C00000"/>
                </a:solidFill>
              </a:rPr>
              <a:t>російська соціал-демократична робітнича партія (РСДРП) утворилась 1898 р.</a:t>
            </a:r>
            <a:endParaRPr sz="86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2320"/>
          </a:p>
        </p:txBody>
      </p:sp>
      <p:pic>
        <p:nvPicPr>
          <p:cNvPr descr="Файл:Iskra.jpg" id="69" name="Google Shape;69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3955" y="545980"/>
            <a:ext cx="2640150" cy="1161525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5"/>
          <p:cNvSpPr txBox="1"/>
          <p:nvPr/>
        </p:nvSpPr>
        <p:spPr>
          <a:xfrm>
            <a:off x="-25975" y="1640850"/>
            <a:ext cx="3000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200">
                <a:solidFill>
                  <a:schemeClr val="dk1"/>
                </a:solidFill>
              </a:rPr>
              <a:t>Перший номер газети «Іскра» - основного друкованого органу партії</a:t>
            </a:r>
            <a:endParaRPr sz="800">
              <a:solidFill>
                <a:schemeClr val="dk1"/>
              </a:solidFill>
            </a:endParaRPr>
          </a:p>
        </p:txBody>
      </p:sp>
      <p:pic>
        <p:nvPicPr>
          <p:cNvPr descr="Файл:Манифест РСДРП в еврейской газете.1898 г..jpg" id="71" name="Google Shape;71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2325" y="2382225"/>
            <a:ext cx="2640150" cy="1735654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5"/>
          <p:cNvSpPr txBox="1"/>
          <p:nvPr/>
        </p:nvSpPr>
        <p:spPr>
          <a:xfrm>
            <a:off x="0" y="4117875"/>
            <a:ext cx="3000000" cy="8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500">
                <a:solidFill>
                  <a:schemeClr val="dk1"/>
                </a:solidFill>
              </a:rPr>
              <a:t>Маніфест РСДРП ( автор Петро Струве) в єврейській газеті.1898 р.</a:t>
            </a:r>
            <a:endParaRPr sz="1100"/>
          </a:p>
        </p:txBody>
      </p:sp>
      <p:sp>
        <p:nvSpPr>
          <p:cNvPr id="73" name="Google Shape;73;p15"/>
          <p:cNvSpPr txBox="1"/>
          <p:nvPr/>
        </p:nvSpPr>
        <p:spPr>
          <a:xfrm>
            <a:off x="3652925" y="545975"/>
            <a:ext cx="4910400" cy="6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chemeClr val="dk1"/>
                </a:solidFill>
              </a:rPr>
              <a:t>1903 р. - розкол</a:t>
            </a:r>
            <a:endParaRPr sz="100"/>
          </a:p>
        </p:txBody>
      </p:sp>
      <p:sp>
        <p:nvSpPr>
          <p:cNvPr id="74" name="Google Shape;74;p15"/>
          <p:cNvSpPr txBox="1"/>
          <p:nvPr/>
        </p:nvSpPr>
        <p:spPr>
          <a:xfrm>
            <a:off x="2892400" y="1266300"/>
            <a:ext cx="2824800" cy="130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700">
                <a:solidFill>
                  <a:srgbClr val="980000"/>
                </a:solidFill>
              </a:rPr>
              <a:t>Меншовики</a:t>
            </a:r>
            <a:endParaRPr b="1" sz="1700">
              <a:solidFill>
                <a:srgbClr val="980000"/>
              </a:solidFill>
            </a:endParaRPr>
          </a:p>
          <a:p>
            <a:pPr indent="-23495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Char char="-"/>
            </a:pPr>
            <a:r>
              <a:rPr lang="uk" sz="1500">
                <a:solidFill>
                  <a:schemeClr val="dk1"/>
                </a:solidFill>
              </a:rPr>
              <a:t>парламентська боротьба;</a:t>
            </a:r>
            <a:endParaRPr sz="1500">
              <a:solidFill>
                <a:schemeClr val="dk1"/>
              </a:solidFill>
            </a:endParaRPr>
          </a:p>
          <a:p>
            <a:pPr indent="-23495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500"/>
              <a:buChar char="-"/>
            </a:pPr>
            <a:r>
              <a:rPr lang="uk" sz="1500">
                <a:solidFill>
                  <a:schemeClr val="dk1"/>
                </a:solidFill>
              </a:rPr>
              <a:t>реформи;</a:t>
            </a:r>
            <a:endParaRPr sz="1500">
              <a:solidFill>
                <a:schemeClr val="dk1"/>
              </a:solidFill>
            </a:endParaRPr>
          </a:p>
          <a:p>
            <a:pPr indent="-23495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500"/>
              <a:buChar char="-"/>
            </a:pPr>
            <a:r>
              <a:rPr lang="uk" sz="1500">
                <a:solidFill>
                  <a:schemeClr val="dk1"/>
                </a:solidFill>
              </a:rPr>
              <a:t>демократичні свободи.</a:t>
            </a:r>
            <a:endParaRPr sz="1500"/>
          </a:p>
        </p:txBody>
      </p:sp>
      <p:sp>
        <p:nvSpPr>
          <p:cNvPr id="75" name="Google Shape;75;p15"/>
          <p:cNvSpPr txBox="1"/>
          <p:nvPr/>
        </p:nvSpPr>
        <p:spPr>
          <a:xfrm>
            <a:off x="6205550" y="1299525"/>
            <a:ext cx="3000000" cy="99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3429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700">
                <a:solidFill>
                  <a:srgbClr val="980000"/>
                </a:solidFill>
              </a:rPr>
              <a:t>Більшовики</a:t>
            </a:r>
            <a:endParaRPr b="1" sz="1700">
              <a:solidFill>
                <a:srgbClr val="980000"/>
              </a:solidFill>
            </a:endParaRPr>
          </a:p>
          <a:p>
            <a:pPr indent="-23495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</a:pPr>
            <a:r>
              <a:rPr lang="uk" sz="1500">
                <a:solidFill>
                  <a:schemeClr val="dk1"/>
                </a:solidFill>
              </a:rPr>
              <a:t>соціалістична революція;</a:t>
            </a:r>
            <a:endParaRPr sz="1500">
              <a:solidFill>
                <a:schemeClr val="dk1"/>
              </a:solidFill>
            </a:endParaRPr>
          </a:p>
          <a:p>
            <a:pPr indent="-23495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</a:pPr>
            <a:r>
              <a:rPr lang="uk" sz="1500">
                <a:solidFill>
                  <a:schemeClr val="dk1"/>
                </a:solidFill>
              </a:rPr>
              <a:t>диктатура пролетаріату.</a:t>
            </a:r>
            <a:endParaRPr sz="1500">
              <a:solidFill>
                <a:schemeClr val="dk1"/>
              </a:solidFill>
            </a:endParaRPr>
          </a:p>
        </p:txBody>
      </p:sp>
      <p:sp>
        <p:nvSpPr>
          <p:cNvPr id="76" name="Google Shape;76;p15"/>
          <p:cNvSpPr/>
          <p:nvPr/>
        </p:nvSpPr>
        <p:spPr>
          <a:xfrm rot="-1933640">
            <a:off x="6679376" y="1069520"/>
            <a:ext cx="221647" cy="619405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FF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/>
          </a:p>
        </p:txBody>
      </p:sp>
      <p:sp>
        <p:nvSpPr>
          <p:cNvPr id="77" name="Google Shape;77;p15"/>
          <p:cNvSpPr/>
          <p:nvPr/>
        </p:nvSpPr>
        <p:spPr>
          <a:xfrm rot="1720875">
            <a:off x="5123294" y="998058"/>
            <a:ext cx="174398" cy="585086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0000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Файл:MartovW.jpg" id="78" name="Google Shape;78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739475" y="2631000"/>
            <a:ext cx="1060800" cy="17355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79" name="Google Shape;79;p15"/>
          <p:cNvSpPr txBox="1"/>
          <p:nvPr/>
        </p:nvSpPr>
        <p:spPr>
          <a:xfrm>
            <a:off x="2892400" y="4294875"/>
            <a:ext cx="3000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300">
                <a:solidFill>
                  <a:schemeClr val="dk1"/>
                </a:solidFill>
              </a:rPr>
              <a:t>Юлій Мартов (Цедербаум) – один </a:t>
            </a:r>
            <a:endParaRPr b="1" sz="13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300">
                <a:solidFill>
                  <a:schemeClr val="dk1"/>
                </a:solidFill>
              </a:rPr>
              <a:t>з лідерів фракції меншовиків</a:t>
            </a:r>
            <a:endParaRPr sz="900">
              <a:solidFill>
                <a:schemeClr val="dk1"/>
              </a:solidFill>
            </a:endParaRPr>
          </a:p>
        </p:txBody>
      </p:sp>
      <p:sp>
        <p:nvSpPr>
          <p:cNvPr id="80" name="Google Shape;80;p15"/>
          <p:cNvSpPr txBox="1"/>
          <p:nvPr/>
        </p:nvSpPr>
        <p:spPr>
          <a:xfrm>
            <a:off x="6066450" y="4327125"/>
            <a:ext cx="3000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300">
                <a:solidFill>
                  <a:schemeClr val="dk1"/>
                </a:solidFill>
              </a:rPr>
              <a:t>Володимир Ленін (Ульянов) – лідер фракції більшовиків</a:t>
            </a:r>
            <a:endParaRPr sz="900">
              <a:solidFill>
                <a:schemeClr val="dk1"/>
              </a:solidFill>
            </a:endParaRPr>
          </a:p>
        </p:txBody>
      </p:sp>
      <p:pic>
        <p:nvPicPr>
          <p:cNvPr descr="Владимир Ильич  Ульянов (Ленин)" id="81" name="Google Shape;81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043149" y="2382224"/>
            <a:ext cx="1324800" cy="19449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6"/>
          <p:cNvSpPr txBox="1"/>
          <p:nvPr>
            <p:ph idx="1" type="body"/>
          </p:nvPr>
        </p:nvSpPr>
        <p:spPr>
          <a:xfrm>
            <a:off x="90100" y="184425"/>
            <a:ext cx="42510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rgbClr val="0000FF"/>
                </a:solidFill>
              </a:rPr>
              <a:t>“Загальний єврейський робітничий союз” (Бунд) 1897 р. створення.</a:t>
            </a:r>
            <a:endParaRPr b="1" sz="1800">
              <a:solidFill>
                <a:srgbClr val="0000FF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0000FF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500">
                <a:solidFill>
                  <a:schemeClr val="dk1"/>
                </a:solidFill>
              </a:rPr>
              <a:t>Після виключення зі складу РСДРП </a:t>
            </a:r>
            <a:endParaRPr b="1" sz="15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500">
                <a:solidFill>
                  <a:schemeClr val="dk1"/>
                </a:solidFill>
              </a:rPr>
              <a:t>1903 р. :</a:t>
            </a:r>
            <a:endParaRPr b="1" sz="1500">
              <a:solidFill>
                <a:schemeClr val="dk1"/>
              </a:solidFill>
            </a:endParaRPr>
          </a:p>
          <a:p>
            <a:pPr indent="-32385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Char char="●"/>
            </a:pPr>
            <a:r>
              <a:rPr b="1" lang="uk" sz="1500">
                <a:solidFill>
                  <a:schemeClr val="dk1"/>
                </a:solidFill>
              </a:rPr>
              <a:t>захист єврейства;</a:t>
            </a:r>
            <a:endParaRPr b="1" sz="1500">
              <a:solidFill>
                <a:schemeClr val="dk1"/>
              </a:solidFill>
            </a:endParaRPr>
          </a:p>
          <a:p>
            <a:pPr indent="-3238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Char char="●"/>
            </a:pPr>
            <a:r>
              <a:rPr b="1" lang="uk" sz="1500">
                <a:solidFill>
                  <a:schemeClr val="dk1"/>
                </a:solidFill>
              </a:rPr>
              <a:t>демократичний марксизм.</a:t>
            </a:r>
            <a:endParaRPr sz="1500">
              <a:solidFill>
                <a:schemeClr val="dk1"/>
              </a:solidFill>
            </a:endParaRPr>
          </a:p>
        </p:txBody>
      </p:sp>
      <p:sp>
        <p:nvSpPr>
          <p:cNvPr id="87" name="Google Shape;87;p16"/>
          <p:cNvSpPr txBox="1"/>
          <p:nvPr>
            <p:ph idx="2" type="body"/>
          </p:nvPr>
        </p:nvSpPr>
        <p:spPr>
          <a:xfrm>
            <a:off x="4572000" y="0"/>
            <a:ext cx="4375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000">
                <a:solidFill>
                  <a:srgbClr val="FF0000"/>
                </a:solidFill>
              </a:rPr>
              <a:t>Російська партія соціалістів-революціонерів (есерів) 1901-1902 рр. створення.</a:t>
            </a:r>
            <a:endParaRPr b="1" sz="2000">
              <a:solidFill>
                <a:srgbClr val="FF0000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</a:rPr>
              <a:t>Мета діяльності:</a:t>
            </a:r>
            <a:endParaRPr b="1" sz="1800">
              <a:solidFill>
                <a:schemeClr val="dk1"/>
              </a:solidFill>
            </a:endParaRPr>
          </a:p>
          <a:p>
            <a:pPr indent="-2667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⮚"/>
            </a:pPr>
            <a:r>
              <a:rPr lang="uk" sz="1600">
                <a:solidFill>
                  <a:schemeClr val="dk1"/>
                </a:solidFill>
              </a:rPr>
              <a:t>повалення самодержавства шляхом революції;</a:t>
            </a:r>
            <a:endParaRPr sz="1600">
              <a:solidFill>
                <a:schemeClr val="dk1"/>
              </a:solidFill>
            </a:endParaRPr>
          </a:p>
          <a:p>
            <a:pPr indent="-2667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600"/>
              <a:buChar char="⮚"/>
            </a:pPr>
            <a:r>
              <a:rPr lang="uk" sz="1600">
                <a:solidFill>
                  <a:schemeClr val="dk1"/>
                </a:solidFill>
              </a:rPr>
              <a:t>соціалізація (усуспільнення) землі;</a:t>
            </a:r>
            <a:endParaRPr sz="1600">
              <a:solidFill>
                <a:schemeClr val="dk1"/>
              </a:solidFill>
            </a:endParaRPr>
          </a:p>
          <a:p>
            <a:pPr indent="-2667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600"/>
              <a:buChar char="⮚"/>
            </a:pPr>
            <a:r>
              <a:rPr lang="uk" sz="1600">
                <a:solidFill>
                  <a:schemeClr val="dk1"/>
                </a:solidFill>
              </a:rPr>
              <a:t>запровадження загального виборчого права, республіки, демократичних свобод, робітничого законодавства.</a:t>
            </a:r>
            <a:endParaRPr sz="1600">
              <a:solidFill>
                <a:schemeClr val="dk1"/>
              </a:solidFill>
            </a:endParaRPr>
          </a:p>
        </p:txBody>
      </p:sp>
      <p:pic>
        <p:nvPicPr>
          <p:cNvPr descr="http://upload.wikimedia.org/wikipedia/commons/thumb/5/52/Bund_Odessa_1905.jpg/300px-Bund_Odessa_1905.jpg" id="88" name="Google Shape;88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4347" y="2186975"/>
            <a:ext cx="2922500" cy="212375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6"/>
          <p:cNvSpPr txBox="1"/>
          <p:nvPr/>
        </p:nvSpPr>
        <p:spPr>
          <a:xfrm>
            <a:off x="90100" y="4374775"/>
            <a:ext cx="4251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1200">
                <a:solidFill>
                  <a:schemeClr val="dk1"/>
                </a:solidFill>
              </a:rPr>
              <a:t>Члени Бунда поряд з тілами трьох своїх товаришів, вбитих в Одесі в ході Революції 1905 р.</a:t>
            </a:r>
            <a:endParaRPr sz="1200"/>
          </a:p>
        </p:txBody>
      </p:sp>
      <p:pic>
        <p:nvPicPr>
          <p:cNvPr descr="&amp;Vcy;&amp;icy;&amp;kcy;&amp;tcy;&amp;ocy;&amp;rcy; &amp;Mcy;&amp;icy;&amp;khcy;&amp;acy;&amp;jcy;&amp;lcy;&amp;ocy;&amp;vcy;&amp;icy;&amp;chcy; &amp;CHcy;&amp;iecy;&amp;rcy;&amp;ncy;&amp;ocy;&amp;vcy;" id="90" name="Google Shape;90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02025" y="3089525"/>
            <a:ext cx="1414800" cy="20058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91" name="Google Shape;91;p16"/>
          <p:cNvSpPr txBox="1"/>
          <p:nvPr/>
        </p:nvSpPr>
        <p:spPr>
          <a:xfrm>
            <a:off x="5850150" y="3571825"/>
            <a:ext cx="18195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200">
                <a:solidFill>
                  <a:schemeClr val="dk1"/>
                </a:solidFill>
              </a:rPr>
              <a:t>Віктор Чернов – основний ідеолог і теоретик партії</a:t>
            </a:r>
            <a:endParaRPr sz="1200"/>
          </a:p>
        </p:txBody>
      </p:sp>
      <p:pic>
        <p:nvPicPr>
          <p:cNvPr descr="http://upload.wikimedia.org/wikipedia/commons/thumb/6/6b/1917PartiyaSoz-Rev.jpg/200px-1917PartiyaSoz-Rev.jpg" id="92" name="Google Shape;92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482470" y="2984575"/>
            <a:ext cx="1549904" cy="2123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7"/>
          <p:cNvSpPr txBox="1"/>
          <p:nvPr>
            <p:ph type="title"/>
          </p:nvPr>
        </p:nvSpPr>
        <p:spPr>
          <a:xfrm>
            <a:off x="486650" y="2584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46762"/>
              <a:buFont typeface="Arial"/>
              <a:buNone/>
            </a:pPr>
            <a:r>
              <a:rPr lang="uk" sz="2316">
                <a:solidFill>
                  <a:srgbClr val="C00000"/>
                </a:solidFill>
              </a:rPr>
              <a:t>Створення Загальної української безпартійної організації (ЗУБО)</a:t>
            </a:r>
            <a:endParaRPr sz="2316">
              <a:solidFill>
                <a:srgbClr val="C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980000"/>
              </a:solidFill>
            </a:endParaRPr>
          </a:p>
        </p:txBody>
      </p:sp>
      <p:sp>
        <p:nvSpPr>
          <p:cNvPr id="98" name="Google Shape;98;p17"/>
          <p:cNvSpPr txBox="1"/>
          <p:nvPr>
            <p:ph idx="1" type="body"/>
          </p:nvPr>
        </p:nvSpPr>
        <p:spPr>
          <a:xfrm>
            <a:off x="235600" y="709275"/>
            <a:ext cx="89085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34448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400">
                <a:solidFill>
                  <a:schemeClr val="dk1"/>
                </a:solidFill>
              </a:rPr>
              <a:t>1897 р. – з ініціативи  </a:t>
            </a:r>
            <a:br>
              <a:rPr lang="uk" sz="1400">
                <a:solidFill>
                  <a:schemeClr val="dk1"/>
                </a:solidFill>
              </a:rPr>
            </a:br>
            <a:r>
              <a:rPr lang="uk" sz="1400">
                <a:solidFill>
                  <a:schemeClr val="dk1"/>
                </a:solidFill>
              </a:rPr>
              <a:t>В. Антоновича та </a:t>
            </a:r>
            <a:r>
              <a:rPr b="1" lang="uk" sz="1400">
                <a:solidFill>
                  <a:schemeClr val="dk1"/>
                </a:solidFill>
              </a:rPr>
              <a:t>О. Кониського</a:t>
            </a:r>
            <a:r>
              <a:rPr lang="uk" sz="1400">
                <a:solidFill>
                  <a:schemeClr val="dk1"/>
                </a:solidFill>
              </a:rPr>
              <a:t> на нелегальному з’їзді всіх громад утворено ЗУБО </a:t>
            </a:r>
            <a:endParaRPr sz="1400">
              <a:solidFill>
                <a:schemeClr val="dk1"/>
              </a:solidFill>
            </a:endParaRPr>
          </a:p>
          <a:p>
            <a:pPr indent="-358648" lvl="0" marL="344487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▪"/>
            </a:pPr>
            <a:r>
              <a:rPr lang="uk" sz="1400">
                <a:solidFill>
                  <a:schemeClr val="dk1"/>
                </a:solidFill>
              </a:rPr>
              <a:t>мета: згуртування всіх українських діячів національного руху</a:t>
            </a:r>
            <a:endParaRPr sz="1400">
              <a:solidFill>
                <a:schemeClr val="dk1"/>
              </a:solidFill>
            </a:endParaRPr>
          </a:p>
          <a:p>
            <a:pPr indent="-358648" lvl="0" marL="344487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▪"/>
            </a:pPr>
            <a:r>
              <a:rPr lang="uk" sz="1400">
                <a:solidFill>
                  <a:schemeClr val="dk1"/>
                </a:solidFill>
              </a:rPr>
              <a:t>члени ЗУБО опікувалися друком і поширенням українськомовних видань та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None/>
            </a:pPr>
            <a:r>
              <a:rPr lang="uk" sz="1400">
                <a:solidFill>
                  <a:schemeClr val="dk1"/>
                </a:solidFill>
              </a:rPr>
              <a:t>        влаштуванням святкувань річниць відомих діячів української культури</a:t>
            </a:r>
            <a:endParaRPr sz="1400">
              <a:solidFill>
                <a:schemeClr val="dk1"/>
              </a:solidFill>
            </a:endParaRPr>
          </a:p>
          <a:p>
            <a:pPr indent="-358648" lvl="0" marL="344487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▪"/>
            </a:pPr>
            <a:r>
              <a:rPr lang="uk" sz="1400">
                <a:solidFill>
                  <a:schemeClr val="dk1"/>
                </a:solidFill>
              </a:rPr>
              <a:t>1903 р. – відкриття пам’ятника І. Котляревському в Полтаві, що перетворилося на справжнє всеукраїнське «свято української інтелігенції»</a:t>
            </a:r>
            <a:endParaRPr sz="1400">
              <a:solidFill>
                <a:schemeClr val="dk1"/>
              </a:solidFill>
            </a:endParaRPr>
          </a:p>
          <a:p>
            <a:pPr indent="0" lvl="0" marL="344487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dk1"/>
              </a:solidFill>
            </a:endParaRPr>
          </a:p>
          <a:p>
            <a:pPr indent="-324358" lvl="0" marL="34448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▪"/>
            </a:pPr>
            <a:r>
              <a:rPr b="1" lang="uk" sz="1400">
                <a:solidFill>
                  <a:schemeClr val="dk1"/>
                </a:solidFill>
              </a:rPr>
              <a:t>1904 р. – початок кампанії за скасування  </a:t>
            </a:r>
            <a:endParaRPr b="1" sz="1400">
              <a:solidFill>
                <a:schemeClr val="dk1"/>
              </a:solidFill>
            </a:endParaRPr>
          </a:p>
          <a:p>
            <a:pPr indent="0" lvl="0" marL="34448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Валуєвського циркуляру та Емського указу.</a:t>
            </a:r>
            <a:endParaRPr b="1"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  <p:pic>
        <p:nvPicPr>
          <p:cNvPr descr="Проросійський мер, кошти волонтерів та заборона говорити українською — про  те як у Полтаві пам'ятник Котляревському відкривали | Полтавська хвиля" id="99" name="Google Shape;99;p17"/>
          <p:cNvPicPr preferRelativeResize="0"/>
          <p:nvPr/>
        </p:nvPicPr>
        <p:blipFill rotWithShape="1">
          <a:blip r:embed="rId3">
            <a:alphaModFix/>
          </a:blip>
          <a:srcRect b="0" l="0" r="0" t="3772"/>
          <a:stretch/>
        </p:blipFill>
        <p:spPr>
          <a:xfrm>
            <a:off x="4746950" y="3311050"/>
            <a:ext cx="2451007" cy="1715825"/>
          </a:xfrm>
          <a:prstGeom prst="rect">
            <a:avLst/>
          </a:prstGeom>
          <a:noFill/>
          <a:ln cap="flat" cmpd="sng" w="9525">
            <a:solidFill>
              <a:srgbClr val="383FD7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descr="Изображение выглядит как внешний, люди, группа, старый&#10;&#10;Автоматически созданное описание" id="100" name="Google Shape;100;p17"/>
          <p:cNvPicPr preferRelativeResize="0"/>
          <p:nvPr/>
        </p:nvPicPr>
        <p:blipFill rotWithShape="1">
          <a:blip r:embed="rId4">
            <a:alphaModFix/>
          </a:blip>
          <a:srcRect b="0" l="10395" r="5767" t="0"/>
          <a:stretch/>
        </p:blipFill>
        <p:spPr>
          <a:xfrm>
            <a:off x="7313076" y="2705050"/>
            <a:ext cx="1576675" cy="2321825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7"/>
          <p:cNvSpPr txBox="1"/>
          <p:nvPr/>
        </p:nvSpPr>
        <p:spPr>
          <a:xfrm>
            <a:off x="454800" y="4404600"/>
            <a:ext cx="41172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200">
                <a:solidFill>
                  <a:schemeClr val="dk1"/>
                </a:solidFill>
              </a:rPr>
              <a:t>Діячі та діячки культури й представники громадськості під час урочистостей з нагоди відкриття пам’ятника І. Котляревському в Полтаві. 1903 р.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descr="Кониський О.jpg" id="102" name="Google Shape;102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048000" y="831125"/>
            <a:ext cx="1017586" cy="1404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8"/>
          <p:cNvSpPr txBox="1"/>
          <p:nvPr>
            <p:ph type="title"/>
          </p:nvPr>
        </p:nvSpPr>
        <p:spPr>
          <a:xfrm>
            <a:off x="311700" y="834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90"/>
              <a:buFont typeface="Calibri"/>
              <a:buNone/>
            </a:pPr>
            <a:r>
              <a:rPr b="1" lang="uk" sz="3400">
                <a:solidFill>
                  <a:srgbClr val="C00000"/>
                </a:solidFill>
              </a:rPr>
              <a:t>Революційна українська партія (РУП)</a:t>
            </a:r>
            <a:endParaRPr sz="1060">
              <a:solidFill>
                <a:srgbClr val="C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2520"/>
          </a:p>
        </p:txBody>
      </p:sp>
      <p:sp>
        <p:nvSpPr>
          <p:cNvPr id="108" name="Google Shape;108;p18"/>
          <p:cNvSpPr txBox="1"/>
          <p:nvPr>
            <p:ph idx="1" type="body"/>
          </p:nvPr>
        </p:nvSpPr>
        <p:spPr>
          <a:xfrm>
            <a:off x="206725" y="709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Рік створення: </a:t>
            </a:r>
            <a:r>
              <a:rPr lang="uk" sz="1400">
                <a:solidFill>
                  <a:schemeClr val="dk1"/>
                </a:solidFill>
              </a:rPr>
              <a:t>1900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Місце створення:</a:t>
            </a:r>
            <a:r>
              <a:rPr lang="uk" sz="1400">
                <a:solidFill>
                  <a:schemeClr val="dk1"/>
                </a:solidFill>
              </a:rPr>
              <a:t>м. Харків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Ініціатива створення:</a:t>
            </a:r>
            <a:r>
              <a:rPr lang="uk" sz="1400">
                <a:solidFill>
                  <a:schemeClr val="dk1"/>
                </a:solidFill>
              </a:rPr>
              <a:t>студентська громада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Гасло: </a:t>
            </a:r>
            <a:r>
              <a:rPr lang="uk" sz="1400">
                <a:solidFill>
                  <a:schemeClr val="dk1"/>
                </a:solidFill>
              </a:rPr>
              <a:t>«Рух усе, мета ніщо» (Є.Бернштейн)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Ідейні положення:</a:t>
            </a:r>
            <a:endParaRPr b="1" sz="1400">
              <a:solidFill>
                <a:schemeClr val="dk1"/>
              </a:solidFill>
            </a:endParaRPr>
          </a:p>
          <a:p>
            <a:pPr indent="-317500" lvl="0" marL="4572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uk" sz="1400">
                <a:solidFill>
                  <a:schemeClr val="dk1"/>
                </a:solidFill>
              </a:rPr>
              <a:t>боротьба за державну незалежність;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uk" sz="1400">
                <a:solidFill>
                  <a:schemeClr val="dk1"/>
                </a:solidFill>
              </a:rPr>
              <a:t>боротьба проти царизму;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uk" sz="1400">
                <a:solidFill>
                  <a:schemeClr val="dk1"/>
                </a:solidFill>
              </a:rPr>
              <a:t>радикалізм;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uk" sz="1400">
                <a:solidFill>
                  <a:schemeClr val="dk1"/>
                </a:solidFill>
              </a:rPr>
              <a:t>безкомпромісність і  рішучість;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uk" sz="1400">
                <a:solidFill>
                  <a:schemeClr val="dk1"/>
                </a:solidFill>
              </a:rPr>
              <a:t>прагнення поліпшити долю народу політичними засобами.</a:t>
            </a:r>
            <a:endParaRPr sz="1400">
              <a:solidFill>
                <a:schemeClr val="dk1"/>
              </a:solidFill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Форми діяльності:</a:t>
            </a:r>
            <a:endParaRPr sz="1400">
              <a:solidFill>
                <a:schemeClr val="dk1"/>
              </a:solidFill>
            </a:endParaRPr>
          </a:p>
          <a:p>
            <a:pPr indent="-203200" lvl="0" marL="34290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uk" sz="1400">
                <a:solidFill>
                  <a:schemeClr val="dk1"/>
                </a:solidFill>
              </a:rPr>
              <a:t>розповсюдження брошур («Дядько Дмитро» і «Чи є тепер панщина?»);</a:t>
            </a:r>
            <a:endParaRPr sz="1400">
              <a:solidFill>
                <a:schemeClr val="dk1"/>
              </a:solidFill>
            </a:endParaRPr>
          </a:p>
          <a:p>
            <a:pPr indent="-203200" lvl="0" marL="34290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uk" sz="1400">
                <a:solidFill>
                  <a:schemeClr val="dk1"/>
                </a:solidFill>
              </a:rPr>
              <a:t>видання газет (1902 р. - Д.Антонович, часопис «Гасло»);</a:t>
            </a:r>
            <a:endParaRPr sz="1400">
              <a:solidFill>
                <a:schemeClr val="dk1"/>
              </a:solidFill>
            </a:endParaRPr>
          </a:p>
          <a:p>
            <a:pPr indent="-203200" lvl="0" marL="34290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uk" sz="1400">
                <a:solidFill>
                  <a:schemeClr val="dk1"/>
                </a:solidFill>
              </a:rPr>
              <a:t>створення мережі місцевих організацій.</a:t>
            </a:r>
            <a:endParaRPr sz="1400">
              <a:solidFill>
                <a:schemeClr val="dk1"/>
              </a:solidFill>
            </a:endParaRPr>
          </a:p>
        </p:txBody>
      </p:sp>
      <p:pic>
        <p:nvPicPr>
          <p:cNvPr descr="&amp;Dcy;&amp;mcy;.&amp;Acy;&amp;ncy;&amp;tcy;&amp;ocy;&amp;ncy;&amp;ocy;&amp;vcy;&amp;icy;&amp;chcy;.JPG" id="109" name="Google Shape;109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16248" y="586054"/>
            <a:ext cx="1272900" cy="19857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pic>
        <p:nvPicPr>
          <p:cNvPr descr="&amp;Mcy;&amp;icy;&amp;khcy;.&amp;Rcy;&amp;ucy;&amp;scy;&amp;ocy;&amp;vcy;.JPG" id="110" name="Google Shape;110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66024" y="586050"/>
            <a:ext cx="1272900" cy="19263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11" name="Google Shape;111;p18"/>
          <p:cNvSpPr txBox="1"/>
          <p:nvPr/>
        </p:nvSpPr>
        <p:spPr>
          <a:xfrm>
            <a:off x="4169600" y="2624975"/>
            <a:ext cx="13662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</a:rPr>
              <a:t>Дмитро</a:t>
            </a:r>
            <a:endParaRPr b="1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</a:rPr>
              <a:t> Антонович</a:t>
            </a:r>
            <a:endParaRPr/>
          </a:p>
        </p:txBody>
      </p:sp>
      <p:sp>
        <p:nvSpPr>
          <p:cNvPr id="112" name="Google Shape;112;p18"/>
          <p:cNvSpPr txBox="1"/>
          <p:nvPr/>
        </p:nvSpPr>
        <p:spPr>
          <a:xfrm>
            <a:off x="5719375" y="2571750"/>
            <a:ext cx="13662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</a:rPr>
              <a:t>Михайло</a:t>
            </a:r>
            <a:endParaRPr b="1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</a:rPr>
              <a:t> Русов</a:t>
            </a:r>
            <a:endParaRPr/>
          </a:p>
        </p:txBody>
      </p:sp>
      <p:pic>
        <p:nvPicPr>
          <p:cNvPr descr="&amp;Lcy;&amp;iecy;&amp;vcy;&amp;kcy;&amp;ocy; &amp;Mcy;&amp;acy;&amp;tscy;&amp;iukcy;&amp;jukcy;&amp;vcy;&amp;icy;&amp;chcy;.JPG" id="113" name="Google Shape;113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466095" y="632849"/>
            <a:ext cx="1366200" cy="18921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14" name="Google Shape;114;p18"/>
          <p:cNvSpPr txBox="1"/>
          <p:nvPr/>
        </p:nvSpPr>
        <p:spPr>
          <a:xfrm>
            <a:off x="7565550" y="2512350"/>
            <a:ext cx="11673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</a:rPr>
              <a:t>Левко </a:t>
            </a:r>
            <a:endParaRPr b="1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</a:rPr>
              <a:t>Мацієвич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descr="&amp;Mcy;&amp;iukcy;&amp;ncy;&amp;iukcy;&amp;scy;&amp;tcy;&amp;rcy; &amp;shcy;&amp;lcy;&amp;yacy;&amp;khcy;&amp;iukcy;&amp;vcy; &amp;Ucy;&amp;Ncy;&amp;Rcy;.JPG" id="115" name="Google Shape;115;p1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805029" y="3061620"/>
            <a:ext cx="843300" cy="19857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16" name="Google Shape;116;p18"/>
          <p:cNvSpPr txBox="1"/>
          <p:nvPr/>
        </p:nvSpPr>
        <p:spPr>
          <a:xfrm>
            <a:off x="7565550" y="3870275"/>
            <a:ext cx="14658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</a:rPr>
              <a:t>Юрій </a:t>
            </a:r>
            <a:endParaRPr b="1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</a:rPr>
              <a:t>Коллард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/>
          <p:nvPr>
            <p:ph type="title"/>
          </p:nvPr>
        </p:nvSpPr>
        <p:spPr>
          <a:xfrm>
            <a:off x="311700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9117"/>
              <a:buFont typeface="Arial"/>
              <a:buNone/>
            </a:pPr>
            <a:r>
              <a:rPr b="1" lang="uk" sz="3400">
                <a:solidFill>
                  <a:srgbClr val="C00000"/>
                </a:solidFill>
              </a:rPr>
              <a:t>Революційна українська партія (РУП)</a:t>
            </a:r>
            <a:endParaRPr sz="1060">
              <a:solidFill>
                <a:srgbClr val="C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19"/>
          <p:cNvSpPr txBox="1"/>
          <p:nvPr>
            <p:ph idx="1" type="body"/>
          </p:nvPr>
        </p:nvSpPr>
        <p:spPr>
          <a:xfrm>
            <a:off x="311700" y="499300"/>
            <a:ext cx="45660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298077" lvl="0" marL="344487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66"/>
              <a:buFont typeface="Noto Sans Symbols"/>
              <a:buChar char="▪"/>
            </a:pPr>
            <a:r>
              <a:rPr lang="uk" sz="1366">
                <a:solidFill>
                  <a:schemeClr val="dk1"/>
                </a:solidFill>
              </a:rPr>
              <a:t>1900 – брошура харківського адвоката Миколи Міхновського “Самостійна україна”, видана у Львові</a:t>
            </a:r>
            <a:endParaRPr sz="1366">
              <a:solidFill>
                <a:schemeClr val="dk1"/>
              </a:solidFill>
            </a:endParaRPr>
          </a:p>
          <a:p>
            <a:pPr indent="-298077" lvl="0" marL="344487" rtl="0" algn="l">
              <a:lnSpc>
                <a:spcPct val="12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66"/>
              <a:buFont typeface="Noto Sans Symbols"/>
              <a:buChar char="▪"/>
            </a:pPr>
            <a:r>
              <a:rPr lang="uk" sz="1366">
                <a:solidFill>
                  <a:schemeClr val="dk1"/>
                </a:solidFill>
              </a:rPr>
              <a:t>програмовий документ РУП на початковому етапі</a:t>
            </a:r>
            <a:endParaRPr sz="1366">
              <a:solidFill>
                <a:schemeClr val="dk1"/>
              </a:solidFill>
            </a:endParaRPr>
          </a:p>
          <a:p>
            <a:pPr indent="-298077" lvl="0" marL="344487" rtl="0" algn="l">
              <a:lnSpc>
                <a:spcPct val="12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66"/>
              <a:buFont typeface="Noto Sans Symbols"/>
              <a:buChar char="▪"/>
            </a:pPr>
            <a:r>
              <a:rPr lang="uk" sz="1366">
                <a:solidFill>
                  <a:schemeClr val="dk1"/>
                </a:solidFill>
              </a:rPr>
              <a:t>вперше на землях Наддніпрянської України проголошувала ідею політичної самостійності України</a:t>
            </a:r>
            <a:endParaRPr sz="1366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23" name="Google Shape;123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39750" y="2354250"/>
            <a:ext cx="1737950" cy="26361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31 березня народини Миколи Міхновського | Офіційний сайт НВР &quot;Правий сектор" id="124" name="Google Shape;124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76474" y="3028700"/>
            <a:ext cx="1608624" cy="1961726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19"/>
          <p:cNvSpPr txBox="1"/>
          <p:nvPr/>
        </p:nvSpPr>
        <p:spPr>
          <a:xfrm>
            <a:off x="5005850" y="499300"/>
            <a:ext cx="3977100" cy="459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500">
                <a:solidFill>
                  <a:schemeClr val="dk1"/>
                </a:solidFill>
              </a:rPr>
              <a:t>1902 р. перший розкол РУП на РУП та Українську народну партію.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500">
                <a:solidFill>
                  <a:schemeClr val="dk1"/>
                </a:solidFill>
              </a:rPr>
              <a:t>1904 р. остаточний розкол РУП:</a:t>
            </a:r>
            <a:endParaRPr sz="1500">
              <a:solidFill>
                <a:schemeClr val="dk1"/>
              </a:solidFill>
            </a:endParaRPr>
          </a:p>
          <a:p>
            <a:pPr indent="-324358" lvl="0" marL="344487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▪"/>
            </a:pPr>
            <a:r>
              <a:rPr lang="uk">
                <a:solidFill>
                  <a:schemeClr val="dk1"/>
                </a:solidFill>
              </a:rPr>
              <a:t>1904 р. – частина членів РУП під керівництвом Мар’яна Меленевського та Олександра Скоропис-Йолтуховського, обстоюючи прагнення об’єднатися з РСДРП, створила Український соціал-демократичний союз – «Спілку» . Мали вплив на українських робітників і селян. Незабаром «Спілка» увійшла до складу РСДРП</a:t>
            </a:r>
            <a:endParaRPr>
              <a:solidFill>
                <a:schemeClr val="dk1"/>
              </a:solidFill>
            </a:endParaRPr>
          </a:p>
          <a:p>
            <a:pPr indent="-324358" lvl="0" marL="344487" rtl="0" algn="l">
              <a:lnSpc>
                <a:spcPct val="12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▪"/>
            </a:pPr>
            <a:r>
              <a:rPr lang="uk">
                <a:solidFill>
                  <a:schemeClr val="dk1"/>
                </a:solidFill>
              </a:rPr>
              <a:t>1905 р. – створено Українську соціал-демократичну робітничу партію (УСДРП), засновники Микола Порш, Симон Петлюра й Володимир Винниченко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26" name="Google Shape;126;p19"/>
          <p:cNvSpPr txBox="1"/>
          <p:nvPr/>
        </p:nvSpPr>
        <p:spPr>
          <a:xfrm>
            <a:off x="1985100" y="3716825"/>
            <a:ext cx="1026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1000">
                <a:solidFill>
                  <a:schemeClr val="dk2"/>
                </a:solidFill>
              </a:rPr>
              <a:t>Микола Міхновський</a:t>
            </a:r>
            <a:endParaRPr sz="10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0"/>
          <p:cNvSpPr txBox="1"/>
          <p:nvPr>
            <p:ph type="title"/>
          </p:nvPr>
        </p:nvSpPr>
        <p:spPr>
          <a:xfrm>
            <a:off x="311700" y="834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3400">
                <a:solidFill>
                  <a:srgbClr val="C00000"/>
                </a:solidFill>
              </a:rPr>
              <a:t>У</a:t>
            </a:r>
            <a:r>
              <a:rPr b="1" lang="uk" sz="3400">
                <a:solidFill>
                  <a:srgbClr val="C00000"/>
                </a:solidFill>
              </a:rPr>
              <a:t>країнська народна партія (УНП)</a:t>
            </a:r>
            <a:endParaRPr sz="1060">
              <a:solidFill>
                <a:srgbClr val="C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2520"/>
          </a:p>
        </p:txBody>
      </p:sp>
      <p:sp>
        <p:nvSpPr>
          <p:cNvPr id="132" name="Google Shape;132;p20"/>
          <p:cNvSpPr txBox="1"/>
          <p:nvPr>
            <p:ph idx="1" type="body"/>
          </p:nvPr>
        </p:nvSpPr>
        <p:spPr>
          <a:xfrm>
            <a:off x="311700" y="60972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Рік створення: </a:t>
            </a:r>
            <a:r>
              <a:rPr lang="uk" sz="1400">
                <a:solidFill>
                  <a:schemeClr val="dk1"/>
                </a:solidFill>
              </a:rPr>
              <a:t>1902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Місце створення:</a:t>
            </a:r>
            <a:r>
              <a:rPr lang="uk" sz="1400">
                <a:solidFill>
                  <a:schemeClr val="dk1"/>
                </a:solidFill>
              </a:rPr>
              <a:t>м. Харків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Ініціатива створення:</a:t>
            </a:r>
            <a:r>
              <a:rPr lang="uk" sz="1400">
                <a:solidFill>
                  <a:schemeClr val="dk1"/>
                </a:solidFill>
              </a:rPr>
              <a:t>активісти на чолі з М.Міхновським, які вийшли з РУП.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Гасло: </a:t>
            </a:r>
            <a:r>
              <a:rPr lang="uk" sz="1400">
                <a:solidFill>
                  <a:schemeClr val="dk1"/>
                </a:solidFill>
              </a:rPr>
              <a:t>«Україна для українців» 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Ідейні положення:</a:t>
            </a:r>
            <a:endParaRPr b="1"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uk" sz="1400">
                <a:solidFill>
                  <a:srgbClr val="003300"/>
                </a:solidFill>
              </a:rPr>
              <a:t>утворення самостійної демократичної держави – України;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rgbClr val="003300"/>
              </a:buClr>
              <a:buSzPts val="1400"/>
              <a:buChar char="●"/>
            </a:pPr>
            <a:r>
              <a:rPr lang="uk" sz="1400">
                <a:solidFill>
                  <a:srgbClr val="003300"/>
                </a:solidFill>
              </a:rPr>
              <a:t>президентська республіка;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rgbClr val="003300"/>
              </a:buClr>
              <a:buSzPts val="1400"/>
              <a:buChar char="●"/>
            </a:pPr>
            <a:r>
              <a:rPr lang="uk" sz="1400">
                <a:solidFill>
                  <a:srgbClr val="003300"/>
                </a:solidFill>
              </a:rPr>
              <a:t>соціальні гарантії для широких верств населення;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rgbClr val="003300"/>
              </a:buClr>
              <a:buSzPts val="1400"/>
              <a:buChar char="●"/>
            </a:pPr>
            <a:r>
              <a:rPr lang="uk" sz="1400">
                <a:solidFill>
                  <a:srgbClr val="003300"/>
                </a:solidFill>
              </a:rPr>
              <a:t>передача землі у власність селянам.</a:t>
            </a:r>
            <a:endParaRPr sz="1400">
              <a:solidFill>
                <a:schemeClr val="dk1"/>
              </a:solidFill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Форми діяльності:</a:t>
            </a:r>
            <a:endParaRPr sz="14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uk" sz="1400">
                <a:solidFill>
                  <a:schemeClr val="dk1"/>
                </a:solidFill>
              </a:rPr>
              <a:t>1903 р. -</a:t>
            </a:r>
            <a:r>
              <a:rPr lang="uk" sz="1400">
                <a:solidFill>
                  <a:schemeClr val="dk1"/>
                </a:solidFill>
              </a:rPr>
              <a:t>створення мережі місцевих організацій. </a:t>
            </a:r>
            <a:endParaRPr b="1" sz="3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uk" sz="1400">
                <a:solidFill>
                  <a:schemeClr val="dk1"/>
                </a:solidFill>
              </a:rPr>
              <a:t>М.Міхновським напів воєнної організації  “Оборона України” для здійснення політичних терористичних актів;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uk" sz="1400">
                <a:solidFill>
                  <a:schemeClr val="dk1"/>
                </a:solidFill>
              </a:rPr>
              <a:t>М.Міхновський виклав теоретичні основи українського націоналізму (“батько українського націоналізму”).</a:t>
            </a:r>
            <a:endParaRPr sz="1400">
              <a:solidFill>
                <a:schemeClr val="dk1"/>
              </a:solidFill>
            </a:endParaRPr>
          </a:p>
        </p:txBody>
      </p:sp>
      <p:sp>
        <p:nvSpPr>
          <p:cNvPr id="133" name="Google Shape;133;p20"/>
          <p:cNvSpPr txBox="1"/>
          <p:nvPr/>
        </p:nvSpPr>
        <p:spPr>
          <a:xfrm>
            <a:off x="9639775" y="1271100"/>
            <a:ext cx="13662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4" name="Google Shape;134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66106" y="656175"/>
            <a:ext cx="1366200" cy="1837759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0"/>
          <p:cNvSpPr txBox="1"/>
          <p:nvPr/>
        </p:nvSpPr>
        <p:spPr>
          <a:xfrm>
            <a:off x="6059125" y="2696500"/>
            <a:ext cx="30000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</a:rPr>
              <a:t>Програмний документ – праця М.Міхновського “Десять заповідей”</a:t>
            </a:r>
            <a:r>
              <a:rPr lang="uk">
                <a:solidFill>
                  <a:schemeClr val="dk1"/>
                </a:solidFill>
              </a:rPr>
              <a:t> </a:t>
            </a:r>
            <a:r>
              <a:rPr b="1" lang="uk">
                <a:solidFill>
                  <a:schemeClr val="dk1"/>
                </a:solidFill>
              </a:rPr>
              <a:t>1903 р.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1"/>
          <p:cNvSpPr txBox="1"/>
          <p:nvPr>
            <p:ph type="title"/>
          </p:nvPr>
        </p:nvSpPr>
        <p:spPr>
          <a:xfrm>
            <a:off x="311700" y="834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>
                <a:solidFill>
                  <a:srgbClr val="C00000"/>
                </a:solidFill>
              </a:rPr>
              <a:t>Українська </a:t>
            </a:r>
            <a:r>
              <a:rPr b="1" lang="uk">
                <a:solidFill>
                  <a:srgbClr val="C00000"/>
                </a:solidFill>
              </a:rPr>
              <a:t>соціал-</a:t>
            </a:r>
            <a:r>
              <a:rPr b="1" lang="uk">
                <a:solidFill>
                  <a:srgbClr val="C00000"/>
                </a:solidFill>
              </a:rPr>
              <a:t>демократична </a:t>
            </a:r>
            <a:r>
              <a:rPr b="1" lang="uk">
                <a:solidFill>
                  <a:srgbClr val="C00000"/>
                </a:solidFill>
              </a:rPr>
              <a:t>спілка</a:t>
            </a:r>
            <a:r>
              <a:rPr b="1" lang="uk">
                <a:solidFill>
                  <a:srgbClr val="C00000"/>
                </a:solidFill>
              </a:rPr>
              <a:t> (У</a:t>
            </a:r>
            <a:r>
              <a:rPr b="1" lang="uk">
                <a:solidFill>
                  <a:srgbClr val="C00000"/>
                </a:solidFill>
              </a:rPr>
              <a:t>С</a:t>
            </a:r>
            <a:r>
              <a:rPr b="1" lang="uk">
                <a:solidFill>
                  <a:srgbClr val="C00000"/>
                </a:solidFill>
              </a:rPr>
              <a:t>ДП)</a:t>
            </a:r>
            <a:endParaRPr sz="460">
              <a:solidFill>
                <a:srgbClr val="C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2520"/>
          </a:p>
        </p:txBody>
      </p:sp>
      <p:sp>
        <p:nvSpPr>
          <p:cNvPr id="141" name="Google Shape;141;p21"/>
          <p:cNvSpPr txBox="1"/>
          <p:nvPr>
            <p:ph idx="1" type="body"/>
          </p:nvPr>
        </p:nvSpPr>
        <p:spPr>
          <a:xfrm>
            <a:off x="311700" y="60972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Рік створення: </a:t>
            </a:r>
            <a:r>
              <a:rPr lang="uk" sz="1400">
                <a:solidFill>
                  <a:schemeClr val="dk1"/>
                </a:solidFill>
              </a:rPr>
              <a:t>1904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Місце створення:</a:t>
            </a:r>
            <a:r>
              <a:rPr lang="uk" sz="1400">
                <a:solidFill>
                  <a:schemeClr val="dk1"/>
                </a:solidFill>
              </a:rPr>
              <a:t>м. </a:t>
            </a:r>
            <a:r>
              <a:rPr lang="uk" sz="1400">
                <a:solidFill>
                  <a:schemeClr val="dk1"/>
                </a:solidFill>
              </a:rPr>
              <a:t>Львів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Ініціатива створення:</a:t>
            </a:r>
            <a:r>
              <a:rPr lang="uk" sz="1400">
                <a:solidFill>
                  <a:schemeClr val="dk1"/>
                </a:solidFill>
              </a:rPr>
              <a:t> </a:t>
            </a:r>
            <a:r>
              <a:rPr lang="uk" sz="1400">
                <a:solidFill>
                  <a:schemeClr val="dk1"/>
                </a:solidFill>
              </a:rPr>
              <a:t>противники самостійності України, які вийшли зі складу РУП.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8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rgbClr val="C00000"/>
                </a:solidFill>
              </a:rPr>
              <a:t>Зі статуту:</a:t>
            </a:r>
            <a:r>
              <a:rPr lang="uk" sz="1400">
                <a:solidFill>
                  <a:schemeClr val="dk1"/>
                </a:solidFill>
              </a:rPr>
              <a:t> </a:t>
            </a:r>
            <a:r>
              <a:rPr lang="uk" sz="1400">
                <a:solidFill>
                  <a:srgbClr val="003300"/>
                </a:solidFill>
              </a:rPr>
              <a:t>«Спілка»</a:t>
            </a:r>
            <a:r>
              <a:rPr lang="uk" sz="1400">
                <a:solidFill>
                  <a:schemeClr val="dk1"/>
                </a:solidFill>
              </a:rPr>
              <a:t> </a:t>
            </a:r>
            <a:r>
              <a:rPr lang="uk" sz="1400">
                <a:solidFill>
                  <a:srgbClr val="003300"/>
                </a:solidFill>
              </a:rPr>
              <a:t>займається організацією пролетаріату, що говорить українською мовою,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400">
                <a:solidFill>
                  <a:srgbClr val="003300"/>
                </a:solidFill>
              </a:rPr>
              <a:t>у місцевостях, де немає комітетів РСДРП, її громади являються самостійними організаціями»</a:t>
            </a:r>
            <a:r>
              <a:rPr b="1" lang="uk" sz="1400">
                <a:solidFill>
                  <a:srgbClr val="003300"/>
                </a:solidFill>
              </a:rPr>
              <a:t>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Партійні діячі:</a:t>
            </a:r>
            <a:r>
              <a:rPr lang="uk" sz="1400">
                <a:solidFill>
                  <a:schemeClr val="dk1"/>
                </a:solidFill>
              </a:rPr>
              <a:t> 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lang="uk" sz="1400">
                <a:solidFill>
                  <a:schemeClr val="dk1"/>
                </a:solidFill>
              </a:rPr>
              <a:t>Мар'ян </a:t>
            </a:r>
            <a:r>
              <a:rPr i="1" lang="uk" sz="1400">
                <a:solidFill>
                  <a:schemeClr val="dk1"/>
                </a:solidFill>
              </a:rPr>
              <a:t>Меленевський</a:t>
            </a:r>
            <a:r>
              <a:rPr lang="uk" sz="1400">
                <a:solidFill>
                  <a:schemeClr val="dk1"/>
                </a:solidFill>
              </a:rPr>
              <a:t> (вважався лідером);</a:t>
            </a:r>
            <a:endParaRPr sz="1400">
              <a:solidFill>
                <a:schemeClr val="dk1"/>
              </a:solidFill>
            </a:endParaRPr>
          </a:p>
          <a:p>
            <a:pPr indent="-203200" lvl="0" marL="34290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uk" sz="1400">
                <a:solidFill>
                  <a:schemeClr val="dk1"/>
                </a:solidFill>
              </a:rPr>
              <a:t>Олександр </a:t>
            </a:r>
            <a:r>
              <a:rPr i="1" lang="uk" sz="1400">
                <a:solidFill>
                  <a:schemeClr val="dk1"/>
                </a:solidFill>
              </a:rPr>
              <a:t>Скоропис-Йолтуховський</a:t>
            </a:r>
            <a:r>
              <a:rPr lang="uk" sz="1400">
                <a:solidFill>
                  <a:schemeClr val="dk1"/>
                </a:solidFill>
              </a:rPr>
              <a:t>;</a:t>
            </a:r>
            <a:endParaRPr sz="1400">
              <a:solidFill>
                <a:schemeClr val="dk1"/>
              </a:solidFill>
            </a:endParaRPr>
          </a:p>
          <a:p>
            <a:pPr indent="-203200" lvl="0" marL="34290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uk" sz="1400">
                <a:solidFill>
                  <a:schemeClr val="dk1"/>
                </a:solidFill>
              </a:rPr>
              <a:t>Павло </a:t>
            </a:r>
            <a:r>
              <a:rPr i="1" lang="uk" sz="1400">
                <a:solidFill>
                  <a:schemeClr val="dk1"/>
                </a:solidFill>
              </a:rPr>
              <a:t>Тучапський</a:t>
            </a:r>
            <a:r>
              <a:rPr lang="uk" sz="1400">
                <a:solidFill>
                  <a:schemeClr val="dk1"/>
                </a:solidFill>
              </a:rPr>
              <a:t>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dk1"/>
              </a:solidFill>
            </a:endParaRPr>
          </a:p>
        </p:txBody>
      </p:sp>
      <p:sp>
        <p:nvSpPr>
          <p:cNvPr id="142" name="Google Shape;142;p21"/>
          <p:cNvSpPr txBox="1"/>
          <p:nvPr/>
        </p:nvSpPr>
        <p:spPr>
          <a:xfrm>
            <a:off x="9639775" y="1271100"/>
            <a:ext cx="13662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http://ru.rodovid.org/images/thumb/9/9c/Melenevski_J_M.jpg/180px-Melenevski_J_M.jpg" id="143" name="Google Shape;143;p21"/>
          <p:cNvPicPr preferRelativeResize="0"/>
          <p:nvPr/>
        </p:nvPicPr>
        <p:blipFill rotWithShape="1">
          <a:blip r:embed="rId3">
            <a:alphaModFix/>
          </a:blip>
          <a:srcRect b="11316" l="0" r="0" t="0"/>
          <a:stretch/>
        </p:blipFill>
        <p:spPr>
          <a:xfrm>
            <a:off x="5827300" y="2402600"/>
            <a:ext cx="1642800" cy="23958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44" name="Google Shape;144;p21"/>
          <p:cNvSpPr txBox="1"/>
          <p:nvPr/>
        </p:nvSpPr>
        <p:spPr>
          <a:xfrm>
            <a:off x="3231500" y="439820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</a:rPr>
              <a:t>Мар'ян Меленевський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2"/>
          <p:cNvSpPr txBox="1"/>
          <p:nvPr>
            <p:ph type="title"/>
          </p:nvPr>
        </p:nvSpPr>
        <p:spPr>
          <a:xfrm>
            <a:off x="311700" y="834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3400">
                <a:solidFill>
                  <a:srgbClr val="C00000"/>
                </a:solidFill>
              </a:rPr>
              <a:t>Українська демократична партія (УДП)</a:t>
            </a:r>
            <a:endParaRPr sz="1060">
              <a:solidFill>
                <a:srgbClr val="C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2520"/>
          </a:p>
        </p:txBody>
      </p:sp>
      <p:sp>
        <p:nvSpPr>
          <p:cNvPr id="150" name="Google Shape;150;p22"/>
          <p:cNvSpPr txBox="1"/>
          <p:nvPr>
            <p:ph idx="1" type="body"/>
          </p:nvPr>
        </p:nvSpPr>
        <p:spPr>
          <a:xfrm>
            <a:off x="311700" y="60972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Рік створення: </a:t>
            </a:r>
            <a:r>
              <a:rPr lang="uk" sz="1400">
                <a:solidFill>
                  <a:schemeClr val="dk1"/>
                </a:solidFill>
              </a:rPr>
              <a:t>1904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Місце створення:</a:t>
            </a:r>
            <a:r>
              <a:rPr lang="uk" sz="1400">
                <a:solidFill>
                  <a:schemeClr val="dk1"/>
                </a:solidFill>
              </a:rPr>
              <a:t>м. Київ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Ініціатива створення:</a:t>
            </a:r>
            <a:r>
              <a:rPr lang="uk" sz="1400">
                <a:solidFill>
                  <a:schemeClr val="dk1"/>
                </a:solidFill>
              </a:rPr>
              <a:t>поміркована українська інтелігенція.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Ідейні положення:</a:t>
            </a:r>
            <a:endParaRPr b="1"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uk" sz="1400">
                <a:solidFill>
                  <a:schemeClr val="dk1"/>
                </a:solidFill>
              </a:rPr>
              <a:t>автономія України в складі федеративної Російської держави;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uk" sz="1400">
                <a:solidFill>
                  <a:schemeClr val="dk1"/>
                </a:solidFill>
              </a:rPr>
              <a:t>Росія – конституційна монархія;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uk" sz="1400">
                <a:solidFill>
                  <a:schemeClr val="dk1"/>
                </a:solidFill>
              </a:rPr>
              <a:t>загальнонародна власність.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Лідери партії:</a:t>
            </a:r>
            <a:r>
              <a:rPr lang="uk" sz="1400">
                <a:solidFill>
                  <a:schemeClr val="dk1"/>
                </a:solidFill>
              </a:rPr>
              <a:t> О. Лотоцький. 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lang="uk" sz="1400">
                <a:solidFill>
                  <a:schemeClr val="dk1"/>
                </a:solidFill>
              </a:rPr>
              <a:t>Є. Чикаленко, В.Чехівський</a:t>
            </a:r>
            <a:endParaRPr sz="1400">
              <a:solidFill>
                <a:schemeClr val="dk1"/>
              </a:solidFill>
            </a:endParaRPr>
          </a:p>
        </p:txBody>
      </p:sp>
      <p:sp>
        <p:nvSpPr>
          <p:cNvPr id="151" name="Google Shape;151;p22"/>
          <p:cNvSpPr txBox="1"/>
          <p:nvPr/>
        </p:nvSpPr>
        <p:spPr>
          <a:xfrm>
            <a:off x="9639775" y="1271100"/>
            <a:ext cx="13662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2" name="Google Shape;152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23050" y="721699"/>
            <a:ext cx="1512000" cy="18021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53" name="Google Shape;153;p22"/>
          <p:cNvSpPr txBox="1"/>
          <p:nvPr/>
        </p:nvSpPr>
        <p:spPr>
          <a:xfrm>
            <a:off x="7756850" y="1438025"/>
            <a:ext cx="13662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Євген Чикаленко</a:t>
            </a:r>
            <a:endParaRPr/>
          </a:p>
        </p:txBody>
      </p:sp>
      <p:pic>
        <p:nvPicPr>
          <p:cNvPr descr="C:\Documents and Settings\Администратор\Рабочий стол\200px-Лотоцький_О.jpg" id="154" name="Google Shape;154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14652" y="2704503"/>
            <a:ext cx="1366200" cy="20067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55" name="Google Shape;155;p22"/>
          <p:cNvSpPr txBox="1"/>
          <p:nvPr/>
        </p:nvSpPr>
        <p:spPr>
          <a:xfrm>
            <a:off x="6717950" y="4711200"/>
            <a:ext cx="2405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Олександр Лотоцький</a:t>
            </a:r>
            <a:endParaRPr/>
          </a:p>
        </p:txBody>
      </p:sp>
      <p:pic>
        <p:nvPicPr>
          <p:cNvPr descr="C:\Documents and Settings\Администратор\Рабочий стол\pers24-051.jpg" id="156" name="Google Shape;156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029146" y="2704499"/>
            <a:ext cx="1615500" cy="20982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57" name="Google Shape;157;p22"/>
          <p:cNvSpPr txBox="1"/>
          <p:nvPr/>
        </p:nvSpPr>
        <p:spPr>
          <a:xfrm>
            <a:off x="3336900" y="4711200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Володимир Чехівський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3"/>
          <p:cNvSpPr txBox="1"/>
          <p:nvPr>
            <p:ph type="title"/>
          </p:nvPr>
        </p:nvSpPr>
        <p:spPr>
          <a:xfrm>
            <a:off x="311700" y="834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3400">
                <a:solidFill>
                  <a:srgbClr val="C00000"/>
                </a:solidFill>
              </a:rPr>
              <a:t>Українська радикальна партія (УРП)</a:t>
            </a:r>
            <a:endParaRPr sz="1060">
              <a:solidFill>
                <a:srgbClr val="C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2520"/>
          </a:p>
        </p:txBody>
      </p:sp>
      <p:sp>
        <p:nvSpPr>
          <p:cNvPr id="163" name="Google Shape;163;p23"/>
          <p:cNvSpPr txBox="1"/>
          <p:nvPr>
            <p:ph idx="1" type="body"/>
          </p:nvPr>
        </p:nvSpPr>
        <p:spPr>
          <a:xfrm>
            <a:off x="311700" y="60972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Рік створення: </a:t>
            </a:r>
            <a:r>
              <a:rPr lang="uk" sz="1400">
                <a:solidFill>
                  <a:schemeClr val="dk1"/>
                </a:solidFill>
              </a:rPr>
              <a:t>1904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Місце створення:</a:t>
            </a:r>
            <a:r>
              <a:rPr lang="uk" sz="1400">
                <a:solidFill>
                  <a:schemeClr val="dk1"/>
                </a:solidFill>
              </a:rPr>
              <a:t>м. Київ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Ініціатива створення: </a:t>
            </a:r>
            <a:r>
              <a:rPr lang="uk" sz="1400">
                <a:solidFill>
                  <a:schemeClr val="dk1"/>
                </a:solidFill>
              </a:rPr>
              <a:t>поміркована українська інтелігенція.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Ідейні положення: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Font typeface="Calibri"/>
              <a:buChar char="●"/>
            </a:pPr>
            <a:r>
              <a:rPr lang="uk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автономія</a:t>
            </a:r>
            <a:r>
              <a:rPr lang="uk" sz="1400">
                <a:solidFill>
                  <a:srgbClr val="003300"/>
                </a:solidFill>
                <a:latin typeface="Calibri"/>
                <a:ea typeface="Calibri"/>
                <a:cs typeface="Calibri"/>
                <a:sym typeface="Calibri"/>
              </a:rPr>
              <a:t> України в складі федеративної Російської держави;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300"/>
              </a:buClr>
              <a:buSzPts val="1400"/>
              <a:buFont typeface="Calibri"/>
              <a:buChar char="●"/>
            </a:pPr>
            <a:r>
              <a:rPr lang="uk" sz="1400">
                <a:solidFill>
                  <a:srgbClr val="003300"/>
                </a:solidFill>
                <a:latin typeface="Calibri"/>
                <a:ea typeface="Calibri"/>
                <a:cs typeface="Calibri"/>
                <a:sym typeface="Calibri"/>
              </a:rPr>
              <a:t>Росія – конституційна монархія.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Лідери партії: </a:t>
            </a:r>
            <a:r>
              <a:rPr lang="uk" sz="1400">
                <a:solidFill>
                  <a:schemeClr val="dk1"/>
                </a:solidFill>
              </a:rPr>
              <a:t>С. Єфремов,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lang="uk" sz="1400">
                <a:solidFill>
                  <a:schemeClr val="dk1"/>
                </a:solidFill>
              </a:rPr>
              <a:t>Б. Грінченко, М. Левицький.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dk1"/>
              </a:solidFill>
            </a:endParaRPr>
          </a:p>
        </p:txBody>
      </p:sp>
      <p:sp>
        <p:nvSpPr>
          <p:cNvPr id="164" name="Google Shape;164;p23"/>
          <p:cNvSpPr txBox="1"/>
          <p:nvPr/>
        </p:nvSpPr>
        <p:spPr>
          <a:xfrm>
            <a:off x="9639775" y="1271100"/>
            <a:ext cx="13662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5" name="Google Shape;165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29725" y="802950"/>
            <a:ext cx="1535400" cy="20817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66" name="Google Shape;166;p23"/>
          <p:cNvSpPr txBox="1"/>
          <p:nvPr/>
        </p:nvSpPr>
        <p:spPr>
          <a:xfrm>
            <a:off x="7605225" y="1671300"/>
            <a:ext cx="13662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Сергій 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Єфремов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descr="C:\Documents and Settings\Администратор\Рабочий стол\Грінченко_Б2.jpg" id="167" name="Google Shape;167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085425" y="2947250"/>
            <a:ext cx="1302900" cy="18957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68" name="Google Shape;168;p23"/>
          <p:cNvSpPr txBox="1"/>
          <p:nvPr/>
        </p:nvSpPr>
        <p:spPr>
          <a:xfrm>
            <a:off x="6368925" y="4747750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Борис Грінченко</a:t>
            </a:r>
            <a:endParaRPr/>
          </a:p>
        </p:txBody>
      </p:sp>
      <p:pic>
        <p:nvPicPr>
          <p:cNvPr descr="C:\Documents and Settings\Администратор\Рабочий стол\Левицький.jpg" id="169" name="Google Shape;169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638930" y="2571751"/>
            <a:ext cx="1535400" cy="20940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70" name="Google Shape;170;p23"/>
          <p:cNvSpPr txBox="1"/>
          <p:nvPr/>
        </p:nvSpPr>
        <p:spPr>
          <a:xfrm>
            <a:off x="2906625" y="4665750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Модест Левицький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4"/>
          <p:cNvSpPr txBox="1"/>
          <p:nvPr>
            <p:ph type="title"/>
          </p:nvPr>
        </p:nvSpPr>
        <p:spPr>
          <a:xfrm>
            <a:off x="311700" y="834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3400">
                <a:solidFill>
                  <a:srgbClr val="C00000"/>
                </a:solidFill>
              </a:rPr>
              <a:t>Українська соціал-демократична робітнича партія (УСДРП)</a:t>
            </a:r>
            <a:endParaRPr sz="1060">
              <a:solidFill>
                <a:srgbClr val="C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2520"/>
          </a:p>
        </p:txBody>
      </p:sp>
      <p:sp>
        <p:nvSpPr>
          <p:cNvPr id="176" name="Google Shape;176;p24"/>
          <p:cNvSpPr txBox="1"/>
          <p:nvPr>
            <p:ph idx="1" type="body"/>
          </p:nvPr>
        </p:nvSpPr>
        <p:spPr>
          <a:xfrm>
            <a:off x="160075" y="1084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Рік створення: </a:t>
            </a:r>
            <a:r>
              <a:rPr lang="uk" sz="1400">
                <a:solidFill>
                  <a:schemeClr val="dk1"/>
                </a:solidFill>
              </a:rPr>
              <a:t>1905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Ініціатива створення: </a:t>
            </a:r>
            <a:r>
              <a:rPr lang="uk" sz="1400">
                <a:solidFill>
                  <a:schemeClr val="dk1"/>
                </a:solidFill>
              </a:rPr>
              <a:t>другий з'їзд РУП – рішення про перейменування партії.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Ідейні положення:</a:t>
            </a:r>
            <a:endParaRPr b="1"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uk" sz="1400">
                <a:solidFill>
                  <a:schemeClr val="dk1"/>
                </a:solidFill>
              </a:rPr>
              <a:t>автономія України в складі Росії ;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uk" sz="1400">
                <a:solidFill>
                  <a:schemeClr val="dk1"/>
                </a:solidFill>
              </a:rPr>
              <a:t>можливе об'єднання з РСДРП на федеративних началах;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uk" sz="1400">
                <a:solidFill>
                  <a:schemeClr val="dk1"/>
                </a:solidFill>
              </a:rPr>
              <a:t>відкидання ідеї революційного екстремізму.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Лідери партії:</a:t>
            </a:r>
            <a:r>
              <a:rPr lang="uk" sz="1400">
                <a:solidFill>
                  <a:schemeClr val="dk1"/>
                </a:solidFill>
              </a:rPr>
              <a:t> В. Винниченко, С. Петлюра,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lang="uk" sz="1400">
                <a:solidFill>
                  <a:schemeClr val="dk1"/>
                </a:solidFill>
              </a:rPr>
              <a:t>М. Порш, Д. Антонович.</a:t>
            </a:r>
            <a:endParaRPr sz="1400">
              <a:solidFill>
                <a:schemeClr val="dk1"/>
              </a:solidFill>
            </a:endParaRPr>
          </a:p>
        </p:txBody>
      </p:sp>
      <p:sp>
        <p:nvSpPr>
          <p:cNvPr id="177" name="Google Shape;177;p24"/>
          <p:cNvSpPr txBox="1"/>
          <p:nvPr/>
        </p:nvSpPr>
        <p:spPr>
          <a:xfrm>
            <a:off x="9639775" y="1271100"/>
            <a:ext cx="13662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&amp;Dcy;&amp;mcy;.&amp;Acy;&amp;ncy;&amp;tcy;&amp;ocy;&amp;ncy;&amp;ocy;&amp;vcy;&amp;icy;&amp;chcy;.JPG" id="178" name="Google Shape;178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08437" y="3540875"/>
            <a:ext cx="938100" cy="14631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79" name="Google Shape;179;p24"/>
          <p:cNvSpPr txBox="1"/>
          <p:nvPr/>
        </p:nvSpPr>
        <p:spPr>
          <a:xfrm>
            <a:off x="772125" y="4152125"/>
            <a:ext cx="12363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</a:rPr>
              <a:t>Дмитро</a:t>
            </a:r>
            <a:endParaRPr b="1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chemeClr val="dk1"/>
                </a:solidFill>
              </a:rPr>
              <a:t> Антонович</a:t>
            </a:r>
            <a:endParaRPr/>
          </a:p>
        </p:txBody>
      </p:sp>
      <p:pic>
        <p:nvPicPr>
          <p:cNvPr descr="C:\Documents and Settings\Администратор\Рабочий стол\Vynnychenko.jpg" id="180" name="Google Shape;180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30198" y="3179971"/>
            <a:ext cx="1302900" cy="18240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81" name="Google Shape;181;p24"/>
          <p:cNvSpPr txBox="1"/>
          <p:nvPr/>
        </p:nvSpPr>
        <p:spPr>
          <a:xfrm>
            <a:off x="6218925" y="3938875"/>
            <a:ext cx="14847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Володимир Винниченко</a:t>
            </a:r>
            <a:endParaRPr/>
          </a:p>
        </p:txBody>
      </p:sp>
      <p:pic>
        <p:nvPicPr>
          <p:cNvPr descr="C:\Documents and Settings\Администратор\Рабочий стол\petlura_dddd.jpg" id="182" name="Google Shape;182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365399" y="1067125"/>
            <a:ext cx="1366200" cy="17433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83" name="Google Shape;183;p24"/>
          <p:cNvSpPr txBox="1"/>
          <p:nvPr/>
        </p:nvSpPr>
        <p:spPr>
          <a:xfrm>
            <a:off x="6302500" y="2006875"/>
            <a:ext cx="10629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Симон 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Петлюра</a:t>
            </a:r>
            <a:endParaRPr/>
          </a:p>
        </p:txBody>
      </p:sp>
      <p:pic>
        <p:nvPicPr>
          <p:cNvPr descr="C:\Documents and Settings\Администратор\Рабочий стол\33_004_0000.jpg" id="184" name="Google Shape;184;p24"/>
          <p:cNvPicPr preferRelativeResize="0"/>
          <p:nvPr/>
        </p:nvPicPr>
        <p:blipFill rotWithShape="1">
          <a:blip r:embed="rId6">
            <a:alphaModFix/>
          </a:blip>
          <a:srcRect b="13205" l="5713" r="5713" t="5427"/>
          <a:stretch/>
        </p:blipFill>
        <p:spPr>
          <a:xfrm>
            <a:off x="4497816" y="3100482"/>
            <a:ext cx="1366200" cy="19830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85" name="Google Shape;185;p24"/>
          <p:cNvSpPr txBox="1"/>
          <p:nvPr/>
        </p:nvSpPr>
        <p:spPr>
          <a:xfrm>
            <a:off x="3228100" y="4265075"/>
            <a:ext cx="14679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Микола Порш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5"/>
          <p:cNvSpPr txBox="1"/>
          <p:nvPr>
            <p:ph type="title"/>
          </p:nvPr>
        </p:nvSpPr>
        <p:spPr>
          <a:xfrm>
            <a:off x="311700" y="834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3400">
                <a:solidFill>
                  <a:srgbClr val="C00000"/>
                </a:solidFill>
              </a:rPr>
              <a:t>Українська демократично-радикальна партія (УДРП)</a:t>
            </a:r>
            <a:endParaRPr sz="1060">
              <a:solidFill>
                <a:srgbClr val="C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2520"/>
          </a:p>
        </p:txBody>
      </p:sp>
      <p:sp>
        <p:nvSpPr>
          <p:cNvPr id="191" name="Google Shape;191;p25"/>
          <p:cNvSpPr txBox="1"/>
          <p:nvPr>
            <p:ph idx="1" type="body"/>
          </p:nvPr>
        </p:nvSpPr>
        <p:spPr>
          <a:xfrm>
            <a:off x="404975" y="100650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Рік створення: </a:t>
            </a:r>
            <a:r>
              <a:rPr lang="uk" sz="1400">
                <a:solidFill>
                  <a:schemeClr val="dk1"/>
                </a:solidFill>
              </a:rPr>
              <a:t>1905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Місце створення:</a:t>
            </a:r>
            <a:r>
              <a:rPr lang="uk" sz="1400">
                <a:solidFill>
                  <a:schemeClr val="dk1"/>
                </a:solidFill>
              </a:rPr>
              <a:t>м. Київ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600">
                <a:solidFill>
                  <a:srgbClr val="C00000"/>
                </a:solidFill>
              </a:rPr>
              <a:t>1907 р. – </a:t>
            </a:r>
            <a:r>
              <a:rPr b="1" lang="uk" sz="1600">
                <a:solidFill>
                  <a:srgbClr val="003300"/>
                </a:solidFill>
              </a:rPr>
              <a:t>перейменовано в </a:t>
            </a:r>
            <a:r>
              <a:rPr b="1" lang="uk" sz="1600">
                <a:solidFill>
                  <a:srgbClr val="C00000"/>
                </a:solidFill>
              </a:rPr>
              <a:t>Українську трудову партію</a:t>
            </a:r>
            <a:endParaRPr sz="16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Ініціатива створення:</a:t>
            </a:r>
            <a:r>
              <a:rPr lang="uk" sz="1400">
                <a:solidFill>
                  <a:schemeClr val="dk1"/>
                </a:solidFill>
              </a:rPr>
              <a:t> </a:t>
            </a:r>
            <a:r>
              <a:rPr lang="uk" sz="1400">
                <a:solidFill>
                  <a:schemeClr val="dk1"/>
                </a:solidFill>
              </a:rPr>
              <a:t>об'єднання УДП і УРП.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Ідейні положення: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uk" sz="1400">
                <a:solidFill>
                  <a:schemeClr val="dk1"/>
                </a:solidFill>
              </a:rPr>
              <a:t>автономія України в складі Росії ;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uk" sz="1400">
                <a:solidFill>
                  <a:schemeClr val="dk1"/>
                </a:solidFill>
              </a:rPr>
              <a:t>ліквідація самодержавства;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uk" sz="1400">
                <a:solidFill>
                  <a:schemeClr val="dk1"/>
                </a:solidFill>
              </a:rPr>
              <a:t>проголошення демократичних свобод.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b="1" lang="uk" sz="1400">
                <a:solidFill>
                  <a:schemeClr val="dk1"/>
                </a:solidFill>
              </a:rPr>
              <a:t>Лідери партії: </a:t>
            </a:r>
            <a:r>
              <a:rPr lang="uk" sz="1400">
                <a:solidFill>
                  <a:schemeClr val="dk1"/>
                </a:solidFill>
              </a:rPr>
              <a:t>С. Єфремов, Є. Чикаленко,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lang="uk" sz="1400">
                <a:solidFill>
                  <a:schemeClr val="dk1"/>
                </a:solidFill>
              </a:rPr>
              <a:t>Б. Грінченко, М. Левицький, Ф. Матушевський.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dk1"/>
              </a:solidFill>
            </a:endParaRPr>
          </a:p>
        </p:txBody>
      </p:sp>
      <p:sp>
        <p:nvSpPr>
          <p:cNvPr id="192" name="Google Shape;192;p25"/>
          <p:cNvSpPr txBox="1"/>
          <p:nvPr/>
        </p:nvSpPr>
        <p:spPr>
          <a:xfrm>
            <a:off x="9639775" y="1271100"/>
            <a:ext cx="13662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C:\Documents and Settings\Администратор\Рабочий стол\Matushevsky_F_P.jpg" id="193" name="Google Shape;193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31227" y="934500"/>
            <a:ext cx="1011000" cy="16374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94" name="Google Shape;194;p25"/>
          <p:cNvSpPr txBox="1"/>
          <p:nvPr/>
        </p:nvSpPr>
        <p:spPr>
          <a:xfrm>
            <a:off x="6210400" y="1119850"/>
            <a:ext cx="20655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Федір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Матушевський</a:t>
            </a:r>
            <a:endParaRPr/>
          </a:p>
        </p:txBody>
      </p:sp>
      <p:pic>
        <p:nvPicPr>
          <p:cNvPr descr="C:\Documents and Settings\Администратор\Рабочий стол\Левицький.jpg" id="195" name="Google Shape;195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31226" y="2742323"/>
            <a:ext cx="1112700" cy="15177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96" name="Google Shape;196;p25"/>
          <p:cNvSpPr txBox="1"/>
          <p:nvPr/>
        </p:nvSpPr>
        <p:spPr>
          <a:xfrm>
            <a:off x="7777725" y="4351200"/>
            <a:ext cx="13662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Модест 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Левицький</a:t>
            </a:r>
            <a:endParaRPr/>
          </a:p>
        </p:txBody>
      </p:sp>
      <p:pic>
        <p:nvPicPr>
          <p:cNvPr id="197" name="Google Shape;197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210401" y="2571900"/>
            <a:ext cx="1366200" cy="16284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198" name="Google Shape;198;p25"/>
          <p:cNvSpPr txBox="1"/>
          <p:nvPr/>
        </p:nvSpPr>
        <p:spPr>
          <a:xfrm>
            <a:off x="6314875" y="4200150"/>
            <a:ext cx="13662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Євген 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Чикаленко</a:t>
            </a:r>
            <a:endParaRPr/>
          </a:p>
        </p:txBody>
      </p:sp>
      <p:pic>
        <p:nvPicPr>
          <p:cNvPr id="199" name="Google Shape;199;p2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465182" y="2511448"/>
            <a:ext cx="1290600" cy="17493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200" name="Google Shape;200;p25"/>
          <p:cNvSpPr txBox="1"/>
          <p:nvPr/>
        </p:nvSpPr>
        <p:spPr>
          <a:xfrm>
            <a:off x="4374875" y="4351200"/>
            <a:ext cx="14712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Сергій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Єфремов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6"/>
          <p:cNvSpPr txBox="1"/>
          <p:nvPr>
            <p:ph idx="1" type="body"/>
          </p:nvPr>
        </p:nvSpPr>
        <p:spPr>
          <a:xfrm>
            <a:off x="311700" y="301050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400">
                <a:solidFill>
                  <a:srgbClr val="980000"/>
                </a:solidFill>
              </a:rPr>
              <a:t>Рефлексія</a:t>
            </a:r>
            <a:endParaRPr b="1" sz="2400">
              <a:solidFill>
                <a:srgbClr val="98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26"/>
          <p:cNvSpPr txBox="1"/>
          <p:nvPr>
            <p:ph idx="2" type="body"/>
          </p:nvPr>
        </p:nvSpPr>
        <p:spPr>
          <a:xfrm>
            <a:off x="4572000" y="114450"/>
            <a:ext cx="42603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400">
                <a:solidFill>
                  <a:srgbClr val="980000"/>
                </a:solidFill>
              </a:rPr>
              <a:t>Домашнє завдання</a:t>
            </a:r>
            <a:endParaRPr b="1" sz="2400">
              <a:solidFill>
                <a:srgbClr val="980000"/>
              </a:solidFill>
            </a:endParaRPr>
          </a:p>
          <a:p>
            <a:pPr indent="-342900" lvl="0" marL="4572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uk" sz="1800">
                <a:solidFill>
                  <a:schemeClr val="dk1"/>
                </a:solidFill>
              </a:rPr>
              <a:t>Опрацювати § 24, усно відповісти на запитання на с. 215.</a:t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uk" sz="1800">
                <a:solidFill>
                  <a:schemeClr val="dk1"/>
                </a:solidFill>
              </a:rPr>
              <a:t>Написати есе “Українські політичні партії Наддніпрянської України на початку ХХ ст” (обсяг 3-5 речень за методом “Прес”). 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207" name="Google Shape;20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04723" y="2495900"/>
            <a:ext cx="4394850" cy="2473675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26"/>
          <p:cNvSpPr txBox="1"/>
          <p:nvPr/>
        </p:nvSpPr>
        <p:spPr>
          <a:xfrm>
            <a:off x="384875" y="816425"/>
            <a:ext cx="3629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u="sng">
                <a:solidFill>
                  <a:schemeClr val="hlink"/>
                </a:solidFill>
                <a:hlinkClick r:id="rId4"/>
              </a:rPr>
              <a:t>https://wordwall.net/resource/68157007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09" name="Google Shape;209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4975" y="1514100"/>
            <a:ext cx="4082641" cy="1923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