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3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29.01.2023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уроку: «Історичні джерела».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384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692697"/>
            <a:ext cx="8424936" cy="1872207"/>
          </a:xfrm>
        </p:spPr>
        <p:txBody>
          <a:bodyPr>
            <a:normAutofit/>
          </a:bodyPr>
          <a:lstStyle/>
          <a:p>
            <a:pPr algn="l"/>
            <a:r>
              <a:rPr lang="uk-UA" sz="3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Як  ви  </a:t>
            </a:r>
            <a:r>
              <a:rPr lang="uk-UA" sz="3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  <a:t>вважаєте</a:t>
            </a:r>
            <a:r>
              <a:rPr lang="uk-UA" sz="3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,  чи  можуть  історики відтворити  картини  минулого,  коли свідків  подій  уже  немає?  </a:t>
            </a:r>
            <a:r>
              <a:rPr lang="uk-UA" sz="32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Що </a:t>
            </a:r>
            <a:r>
              <a:rPr lang="uk-UA" sz="3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їм  для цього </a:t>
            </a:r>
            <a:r>
              <a:rPr lang="uk-UA" sz="32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потрібно</a:t>
            </a:r>
            <a:r>
              <a:rPr lang="uk-UA" sz="32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?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Gigabyte\Desktop\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242"/>
          <a:stretch/>
        </p:blipFill>
        <p:spPr bwMode="auto">
          <a:xfrm>
            <a:off x="1115616" y="2636912"/>
            <a:ext cx="6667500" cy="303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15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1152127"/>
          </a:xfrm>
        </p:spPr>
        <p:txBody>
          <a:bodyPr>
            <a:normAutofit fontScale="90000"/>
          </a:bodyPr>
          <a:lstStyle/>
          <a:p>
            <a:r>
              <a:rPr lang="uk-UA" b="1" i="1" u="sng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9C85C0">
                    <a:lumMod val="75000"/>
                  </a:srgb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  <a:t>Словникова робота</a:t>
            </a:r>
            <a:br>
              <a:rPr lang="uk-UA" b="1" i="1" u="sng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9C85C0">
                    <a:lumMod val="75000"/>
                  </a:srgbClr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412776"/>
            <a:ext cx="8352928" cy="4226024"/>
          </a:xfrm>
        </p:spPr>
        <p:txBody>
          <a:bodyPr/>
          <a:lstStyle/>
          <a:p>
            <a:r>
              <a:rPr lang="uk-UA" sz="44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srgbClr val="FF0000"/>
                </a:solidFill>
                <a:effectLst>
                  <a:innerShdw blurRad="50800" dist="25400" dir="13500000">
                    <a:prstClr val="black">
                      <a:alpha val="70000"/>
                    </a:prstClr>
                  </a:innerShdw>
                </a:effectLst>
                <a:latin typeface="Constantia"/>
                <a:ea typeface="+mj-ea"/>
                <a:cs typeface="+mj-cs"/>
              </a:rPr>
              <a:t>Історичні джерела - </a:t>
            </a:r>
            <a:r>
              <a:rPr lang="uk-UA" sz="4400" spc="-100" dirty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j-ea"/>
                <a:cs typeface="+mj-cs"/>
              </a:rPr>
              <a:t>це </a:t>
            </a:r>
            <a:r>
              <a:rPr lang="uk-UA" sz="4400" spc="-100" dirty="0" err="1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j-ea"/>
                <a:cs typeface="+mj-cs"/>
              </a:rPr>
              <a:t>пам</a:t>
            </a:r>
            <a:r>
              <a:rPr lang="en-US" sz="4400" spc="-10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j-ea"/>
                <a:cs typeface="+mj-cs"/>
              </a:rPr>
              <a:t>’</a:t>
            </a:r>
            <a:r>
              <a:rPr lang="uk-UA" sz="4400" spc="-10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j-ea"/>
                <a:cs typeface="+mj-cs"/>
              </a:rPr>
              <a:t>ятки </a:t>
            </a:r>
            <a:r>
              <a:rPr lang="uk-UA" sz="4400" spc="-100" dirty="0" smtClean="0">
                <a:ln w="3200">
                  <a:solidFill>
                    <a:srgbClr val="444D26">
                      <a:shade val="75000"/>
                      <a:alpha val="25000"/>
                    </a:srgbClr>
                  </a:solidFill>
                  <a:prstDash val="solid"/>
                  <a:round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j-ea"/>
                <a:cs typeface="+mj-cs"/>
              </a:rPr>
              <a:t>життя і діяльності людей, які дають змогу досліджувати минуле людства.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66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Gigabyte\Desktop\617.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7828738" cy="369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24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2156419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rgbClr val="C00000"/>
                </a:solidFill>
              </a:rPr>
              <a:t>Речові </a:t>
            </a:r>
            <a:r>
              <a:rPr lang="uk-UA" b="1" dirty="0" err="1" smtClean="0">
                <a:solidFill>
                  <a:srgbClr val="C00000"/>
                </a:solidFill>
              </a:rPr>
              <a:t>пам</a:t>
            </a:r>
            <a:r>
              <a:rPr lang="en-US" b="1" dirty="0" smtClean="0">
                <a:solidFill>
                  <a:srgbClr val="C00000"/>
                </a:solidFill>
              </a:rPr>
              <a:t>’</a:t>
            </a:r>
            <a:r>
              <a:rPr lang="uk-UA" b="1" dirty="0" smtClean="0">
                <a:solidFill>
                  <a:srgbClr val="C00000"/>
                </a:solidFill>
              </a:rPr>
              <a:t>ятки</a:t>
            </a:r>
            <a:r>
              <a:rPr lang="en-US" b="1" dirty="0" smtClean="0">
                <a:solidFill>
                  <a:srgbClr val="002060"/>
                </a:solidFill>
              </a:rPr>
              <a:t>-</a:t>
            </a:r>
            <a:r>
              <a:rPr lang="uk-UA" b="1" dirty="0" smtClean="0">
                <a:solidFill>
                  <a:srgbClr val="002060"/>
                </a:solidFill>
              </a:rPr>
              <a:t> предмети, якими користувалися люди у давні часи.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30018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Gigabyte\Desktop\450947_16633166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89076"/>
            <a:ext cx="5751090" cy="30281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Gigabyte\Desktop\Ist5-4-perdmetu-pobyt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2" y="2242896"/>
            <a:ext cx="2592289" cy="34903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57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8"/>
            <a:ext cx="7772400" cy="1008112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  <a:defRPr/>
            </a:pPr>
            <a:r>
              <a:rPr lang="uk-UA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>Кам’яні знаряддя праці</a:t>
            </a:r>
            <a:r>
              <a:rPr lang="ru-RU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/>
            </a:r>
            <a:br>
              <a:rPr lang="ru-RU" sz="48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628800"/>
            <a:ext cx="7704856" cy="4010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4" descr="image001"/>
          <p:cNvPicPr>
            <a:picLocks noChangeAspect="1" noChangeArrowheads="1"/>
          </p:cNvPicPr>
          <p:nvPr/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70"/>
          <a:stretch>
            <a:fillRect/>
          </a:stretch>
        </p:blipFill>
        <p:spPr bwMode="auto">
          <a:xfrm>
            <a:off x="1187624" y="2060848"/>
            <a:ext cx="2627761" cy="31798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lum brigh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46" b="3970"/>
          <a:stretch>
            <a:fillRect/>
          </a:stretch>
        </p:blipFill>
        <p:spPr bwMode="auto">
          <a:xfrm>
            <a:off x="4716016" y="2055292"/>
            <a:ext cx="2870663" cy="31853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491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512168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  <a:defRPr/>
            </a:pPr>
            <a:r>
              <a:rPr lang="uk-UA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>ПОСУД</a:t>
            </a:r>
            <a:r>
              <a:rPr lang="ru-RU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/>
            </a:r>
            <a:br>
              <a:rPr lang="ru-RU" sz="6600" b="1" dirty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484784"/>
            <a:ext cx="8280920" cy="439248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4" descr="5005_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7" r="8621"/>
          <a:stretch>
            <a:fillRect/>
          </a:stretch>
        </p:blipFill>
        <p:spPr bwMode="auto">
          <a:xfrm>
            <a:off x="755577" y="1521166"/>
            <a:ext cx="3898348" cy="428409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image006"/>
          <p:cNvPicPr>
            <a:picLocks noChangeAspect="1" noChangeArrowheads="1"/>
          </p:cNvPicPr>
          <p:nvPr/>
        </p:nvPicPr>
        <p:blipFill>
          <a:blip r:embed="rId3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12" b="8235"/>
          <a:stretch>
            <a:fillRect/>
          </a:stretch>
        </p:blipFill>
        <p:spPr bwMode="auto">
          <a:xfrm>
            <a:off x="4860009" y="1539452"/>
            <a:ext cx="4042066" cy="253762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0540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1"/>
            <a:ext cx="7772400" cy="864095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Ювелірні прикраси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700808"/>
            <a:ext cx="8208912" cy="39379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3924568" cy="404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Результат пошуку зображень за запитом &quot;пектораль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8" r="3371"/>
          <a:stretch>
            <a:fillRect/>
          </a:stretch>
        </p:blipFill>
        <p:spPr bwMode="auto">
          <a:xfrm>
            <a:off x="4716016" y="1628800"/>
            <a:ext cx="4104456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662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440159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Монети Володимира Великого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1844824"/>
            <a:ext cx="7920880" cy="40324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2" descr="Результат пошуку зображень за запитом &quot;монети володимира великого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988840"/>
            <a:ext cx="4392488" cy="222818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Результат пошуку зображень за запитом &quot;монети володимира великого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365104"/>
            <a:ext cx="4426124" cy="22130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906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2160239"/>
          </a:xfrm>
        </p:spPr>
        <p:txBody>
          <a:bodyPr>
            <a:normAutofit/>
          </a:bodyPr>
          <a:lstStyle/>
          <a:p>
            <a:pPr algn="l"/>
            <a:r>
              <a:rPr lang="uk-UA" dirty="0" smtClean="0">
                <a:solidFill>
                  <a:schemeClr val="tx1"/>
                </a:solidFill>
              </a:rPr>
              <a:t>Людей, які розкопують і досліджують стародавні речі, називають </a:t>
            </a:r>
            <a:r>
              <a:rPr lang="uk-UA" b="1" dirty="0" smtClean="0">
                <a:solidFill>
                  <a:srgbClr val="C00000"/>
                </a:solidFill>
              </a:rPr>
              <a:t>археологами.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Gigabyte\Desktop\загружено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852936"/>
            <a:ext cx="2552700" cy="17907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Gigabyte\Desktop\загружено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581598"/>
            <a:ext cx="2809875" cy="16287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Gigabyte\Desktop\загружено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0523"/>
            <a:ext cx="2333625" cy="19621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270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8352928" cy="3456384"/>
          </a:xfrm>
        </p:spPr>
        <p:txBody>
          <a:bodyPr>
            <a:normAutofit fontScale="90000"/>
          </a:bodyPr>
          <a:lstStyle/>
          <a:p>
            <a:pPr lvl="0" algn="l" fontAlgn="base">
              <a:lnSpc>
                <a:spcPct val="150000"/>
              </a:lnSpc>
              <a:spcAft>
                <a:spcPct val="0"/>
              </a:spcAft>
            </a:pPr>
            <a:r>
              <a:rPr lang="uk-UA" sz="27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Археологи знають чимало секретів про те, як і де шукати речові пам'ятки. Після того, як визначилися з місцем, розпочинаються розкопки. Речові пам'ятки фотографують, заносять на спеціальну карту, щоб потім відтворити картини життя минулого.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400" b="1" dirty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C:\Users\Gigabyte\Desktop\загружено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473" y="3068960"/>
            <a:ext cx="4752528" cy="316259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86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Результат пошуку зображень за запитом &quot;археологічні розкопк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3" y="714375"/>
            <a:ext cx="8588375" cy="54292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106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944215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2060"/>
                </a:solidFill>
              </a:rPr>
              <a:t>Писемні джерела – це записи наших предків на глині, дереві, корі, папері, камені.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2348880"/>
            <a:ext cx="8064896" cy="403244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348880"/>
            <a:ext cx="4159250" cy="175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27" y="4005064"/>
            <a:ext cx="36703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382" y="2420888"/>
            <a:ext cx="1483619" cy="2463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854746"/>
            <a:ext cx="322580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49601"/>
            <a:ext cx="2488903" cy="1663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802" y="5805264"/>
            <a:ext cx="33782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841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1440159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  <a:defRPr/>
            </a:pPr>
            <a:r>
              <a:rPr lang="uk-UA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ДАВНЬОКИТАЙСЬКІ  </a:t>
            </a:r>
            <a:br>
              <a:rPr lang="uk-UA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uk-UA" sz="31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ІЄРОГЛІФИ</a:t>
            </a:r>
            <a:r>
              <a:rPr lang="ru-RU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/>
            </a:r>
            <a:br>
              <a:rPr lang="ru-RU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</a:b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700808"/>
            <a:ext cx="4790728" cy="44018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7617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72400" cy="1656183"/>
          </a:xfrm>
        </p:spPr>
        <p:txBody>
          <a:bodyPr>
            <a:normAutofit fontScale="90000"/>
          </a:bodyPr>
          <a:lstStyle/>
          <a:p>
            <a:pPr lvl="0" eaLnBrk="0" fontAlgn="base" hangingPunct="0">
              <a:spcAft>
                <a:spcPct val="0"/>
              </a:spcAft>
              <a:defRPr/>
            </a:pPr>
            <a:r>
              <a:rPr lang="uk-UA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>РУКОПИСНІ КНИГИ</a:t>
            </a:r>
            <a:r>
              <a:rPr lang="ru-RU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  <a:t/>
            </a:r>
            <a:br>
              <a:rPr lang="ru-RU" sz="60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nstantia"/>
                <a:ea typeface="+mn-ea"/>
                <a:cs typeface="+mn-cs"/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1600" y="1556792"/>
            <a:ext cx="7848872" cy="46085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3" descr="image0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77" b="5971"/>
          <a:stretch>
            <a:fillRect/>
          </a:stretch>
        </p:blipFill>
        <p:spPr bwMode="auto">
          <a:xfrm>
            <a:off x="899592" y="1370435"/>
            <a:ext cx="3609004" cy="489553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r3_3_4_3b_miniatures"/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70436"/>
            <a:ext cx="3469130" cy="48955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164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uk-UA" sz="4000" b="1" dirty="0">
                <a:solidFill>
                  <a:srgbClr val="C00000"/>
                </a:solidFill>
              </a:rPr>
              <a:t>Усні джерела </a:t>
            </a:r>
            <a:r>
              <a:rPr lang="uk-UA" sz="4000" b="1" dirty="0">
                <a:solidFill>
                  <a:srgbClr val="002060"/>
                </a:solidFill>
              </a:rPr>
              <a:t>– це твори, які передавалися усно від одного покоління до іншого. </a:t>
            </a:r>
            <a:br>
              <a:rPr lang="uk-UA" sz="4000" b="1" dirty="0">
                <a:solidFill>
                  <a:srgbClr val="002060"/>
                </a:solidFill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780928"/>
            <a:ext cx="6400800" cy="2248273"/>
          </a:xfrm>
        </p:spPr>
        <p:txBody>
          <a:bodyPr>
            <a:normAutofit/>
          </a:bodyPr>
          <a:lstStyle/>
          <a:p>
            <a:r>
              <a:rPr lang="uk-UA" sz="28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Пісні, легенди, перекази, казки тощо</a:t>
            </a:r>
            <a:endParaRPr lang="ru-RU" sz="28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460428"/>
            <a:ext cx="2805113" cy="244475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474032"/>
            <a:ext cx="2590800" cy="26035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512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60649"/>
            <a:ext cx="7414592" cy="1673333"/>
          </a:xfrm>
        </p:spPr>
        <p:txBody>
          <a:bodyPr>
            <a:normAutofit fontScale="90000"/>
          </a:bodyPr>
          <a:lstStyle/>
          <a:p>
            <a:pPr marL="273050" indent="-273050" algn="l" fontAlgn="base">
              <a:spcBef>
                <a:spcPts val="600"/>
              </a:spcBef>
              <a:spcAft>
                <a:spcPct val="0"/>
              </a:spcAft>
            </a:pPr>
            <a:r>
              <a:rPr lang="uk-UA" sz="36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lang="uk-UA" sz="3600" b="1" dirty="0" smtClean="0">
                <a:solidFill>
                  <a:srgbClr val="00206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Музей</a:t>
            </a:r>
            <a:r>
              <a:rPr lang="uk-UA" sz="36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-</a:t>
            </a:r>
            <a:r>
              <a:rPr lang="uk-UA" sz="3600" dirty="0" smtClean="0"/>
              <a:t>установа</a:t>
            </a:r>
            <a:r>
              <a:rPr lang="uk-UA" sz="3600" dirty="0"/>
              <a:t>, де зберігаються пам'ятки </a:t>
            </a:r>
            <a:r>
              <a:rPr lang="uk-UA" sz="3600" dirty="0" smtClean="0"/>
              <a:t>минулих часів.</a:t>
            </a:r>
            <a:r>
              <a:rPr lang="uk-UA" sz="3600" dirty="0"/>
              <a:t/>
            </a:r>
            <a:br>
              <a:rPr lang="uk-UA" sz="3600" dirty="0"/>
            </a:br>
            <a:r>
              <a:rPr lang="uk-UA" sz="3600" dirty="0" smtClean="0">
                <a:solidFill>
                  <a:prstClr val="black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uk-UA" sz="3600" dirty="0" smtClean="0">
                <a:solidFill>
                  <a:prstClr val="white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uk-UA" sz="2800" dirty="0">
                <a:solidFill>
                  <a:prstClr val="white"/>
                </a:solidFill>
                <a:latin typeface="Constantia"/>
                <a:ea typeface="+mn-ea"/>
                <a:cs typeface="+mn-cs"/>
              </a:rPr>
              <a:t>–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280920" cy="379397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68" y="1916832"/>
            <a:ext cx="2700300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C:\Users\Gigabyte\Desktop\victoria-museum-kiev-ukraine-2-5d00b45db8c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963" y="1933982"/>
            <a:ext cx="5632973" cy="2287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Gigabyte\Desktop\загружено (3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328502"/>
            <a:ext cx="3456384" cy="230006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500293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200</TotalTime>
  <Words>180</Words>
  <Application>Microsoft Office PowerPoint</Application>
  <PresentationFormat>Экран (4:3)</PresentationFormat>
  <Paragraphs>17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Волна</vt:lpstr>
      <vt:lpstr>Тема уроку: «Історичні джерела».</vt:lpstr>
      <vt:lpstr>Як  ви  вважаєте,  чи  можуть  історики відтворити  картини  минулого,  коли свідків  подій  уже  немає?  Що їм  для цього потрібно?</vt:lpstr>
      <vt:lpstr>Словникова робота </vt:lpstr>
      <vt:lpstr>Презентация PowerPoint</vt:lpstr>
      <vt:lpstr>Речові пам’ятки- предмети, якими користувалися люди у давні часи.</vt:lpstr>
      <vt:lpstr>Кам’яні знаряддя праці </vt:lpstr>
      <vt:lpstr>ПОСУД </vt:lpstr>
      <vt:lpstr>Ювелірні прикраси</vt:lpstr>
      <vt:lpstr>Монети Володимира Великого</vt:lpstr>
      <vt:lpstr>Людей, які розкопують і досліджують стародавні речі, називають археологами.</vt:lpstr>
      <vt:lpstr>Археологи знають чимало секретів про те, як і де шукати речові пам'ятки. Після того, як визначилися з місцем, розпочинаються розкопки. Речові пам'ятки фотографують, заносять на спеціальну карту, щоб потім відтворити картини життя минулого.  </vt:lpstr>
      <vt:lpstr>Презентация PowerPoint</vt:lpstr>
      <vt:lpstr>Писемні джерела – це записи наших предків на глині, дереві, корі, папері, камені.</vt:lpstr>
      <vt:lpstr>ДАВНЬОКИТАЙСЬКІ   ІЄРОГЛІФИ </vt:lpstr>
      <vt:lpstr>РУКОПИСНІ КНИГИ </vt:lpstr>
      <vt:lpstr>Усні джерела – це твори, які передавалися усно від одного покоління до іншого.  </vt:lpstr>
      <vt:lpstr>  Музей-установа, де зберігаються пам'ятки минулих часів.   –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Історичні джерела.</dc:title>
  <dc:creator>Пользователь Gigabyte</dc:creator>
  <cp:lastModifiedBy>Пользователь Gigabyte</cp:lastModifiedBy>
  <cp:revision>20</cp:revision>
  <dcterms:created xsi:type="dcterms:W3CDTF">2022-10-17T14:46:48Z</dcterms:created>
  <dcterms:modified xsi:type="dcterms:W3CDTF">2023-01-29T09:28:31Z</dcterms:modified>
</cp:coreProperties>
</file>