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56" r:id="rId2"/>
    <p:sldId id="257" r:id="rId3"/>
    <p:sldId id="288" r:id="rId4"/>
    <p:sldId id="261" r:id="rId5"/>
    <p:sldId id="258" r:id="rId6"/>
    <p:sldId id="259" r:id="rId7"/>
    <p:sldId id="260" r:id="rId8"/>
    <p:sldId id="266" r:id="rId9"/>
    <p:sldId id="262" r:id="rId10"/>
    <p:sldId id="265" r:id="rId11"/>
    <p:sldId id="263" r:id="rId12"/>
    <p:sldId id="287" r:id="rId13"/>
    <p:sldId id="285" r:id="rId14"/>
    <p:sldId id="274" r:id="rId15"/>
    <p:sldId id="281" r:id="rId16"/>
    <p:sldId id="282" r:id="rId17"/>
    <p:sldId id="283" r:id="rId18"/>
    <p:sldId id="284" r:id="rId19"/>
    <p:sldId id="280" r:id="rId20"/>
    <p:sldId id="267" r:id="rId21"/>
    <p:sldId id="272" r:id="rId22"/>
    <p:sldId id="286" r:id="rId23"/>
    <p:sldId id="275" r:id="rId24"/>
    <p:sldId id="268" r:id="rId25"/>
    <p:sldId id="269" r:id="rId26"/>
    <p:sldId id="279" r:id="rId27"/>
    <p:sldId id="270" r:id="rId28"/>
    <p:sldId id="271" r:id="rId29"/>
    <p:sldId id="273" r:id="rId30"/>
    <p:sldId id="264" r:id="rId31"/>
    <p:sldId id="276" r:id="rId32"/>
    <p:sldId id="289" r:id="rId33"/>
    <p:sldId id="278" r:id="rId3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44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263A0C3-AFAB-4D71-AD0C-E8A4D6D8193D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2674D84-0F1C-4205-8353-3D0C18CB98E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17558E-A31D-4785-984C-1F53BB9CACD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95A63-B42E-4B72-A80C-2A30A8CA7E3E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0B345-F828-4DCE-AC40-5447AA0ABBD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740B0-55DB-48E9-AA67-F21473672D90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CDEB8-A9EF-4237-8DAB-860ABB6AAB9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2710E-6898-40E4-A629-B8AB848C3839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F9DD4-6824-4AAA-80D3-45EBAAF97B1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0B064-C962-400E-8861-3C7372364E23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63B81-668B-4CE0-97C0-1C16BA1E3A6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74A51-7905-4CA5-B64F-19EB08CEE8AB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9AAC2-E182-4453-9A3B-F34330F6757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EDE71-4D4F-4971-994A-01B836C82101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1AA5B-6138-44FE-A16F-6CD1E839C0A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30111-D410-468B-83AC-8E7FA6C84200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02BD9-35CC-4B0D-8D57-098893E4E1F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B4DE3-1B10-4852-BA62-689DC64B521D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A6A6E-60CF-4EC5-AFB1-299074E18AF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153F8-C8D2-406C-86B3-06BA14B279F8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33587-B5E9-43D4-A0BC-B275B755225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F7798-2240-4237-BF00-6ED9B558F8B7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19631-4CB5-489E-8164-21432B3F0FD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C5277-98FD-49CC-958A-46774370095E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45C1F-07A1-476E-B08F-51096DC9009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76DD89E-D77D-449B-BF03-D01EC96E4787}" type="datetimeFigureOut">
              <a:rPr lang="ru-RU"/>
              <a:pPr>
                <a:defRPr/>
              </a:pPr>
              <a:t>03.10.2024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0C7054F-974B-4B7F-9D6F-B3ED871FA12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67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1296643548_21-419.jpg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20000"/>
          </a:blip>
          <a:srcRect/>
          <a:stretch>
            <a:fillRect/>
          </a:stretch>
        </p:blipFill>
        <p:spPr bwMode="auto">
          <a:xfrm rot="21349904">
            <a:off x="14837" y="1878143"/>
            <a:ext cx="4643470" cy="38576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8288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rgbClr val="002060"/>
                </a:solidFill>
                <a:latin typeface="Arial Black" pitchFamily="34" charset="0"/>
              </a:rPr>
              <a:t>Рух Опору</a:t>
            </a:r>
            <a:br>
              <a:rPr lang="uk-UA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uk-UA" dirty="0">
                <a:solidFill>
                  <a:srgbClr val="002060"/>
                </a:solidFill>
                <a:latin typeface="Arial Black" pitchFamily="34" charset="0"/>
              </a:rPr>
              <a:t> </a:t>
            </a:r>
            <a:r>
              <a:rPr lang="uk-UA" dirty="0">
                <a:solidFill>
                  <a:srgbClr val="FFC000"/>
                </a:solidFill>
                <a:latin typeface="Arial Black" pitchFamily="34" charset="0"/>
              </a:rPr>
              <a:t>в Україні</a:t>
            </a:r>
            <a:endParaRPr lang="ru-RU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07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3643314"/>
            <a:ext cx="4357717" cy="2000264"/>
          </a:xfrm>
        </p:spPr>
        <p:txBody>
          <a:bodyPr/>
          <a:lstStyle/>
          <a:p>
            <a:pPr algn="r" eaLnBrk="1" hangingPunct="1"/>
            <a:r>
              <a:rPr lang="ru-RU" sz="1900" b="1" i="1" dirty="0">
                <a:solidFill>
                  <a:srgbClr val="FFFF00"/>
                </a:solidFill>
              </a:rPr>
              <a:t>«Велика </a:t>
            </a:r>
            <a:r>
              <a:rPr lang="ru-RU" sz="1900" b="1" i="1" dirty="0" err="1">
                <a:solidFill>
                  <a:srgbClr val="FFFF00"/>
                </a:solidFill>
              </a:rPr>
              <a:t>лісова</a:t>
            </a:r>
            <a:r>
              <a:rPr lang="ru-RU" sz="1900" b="1" i="1" dirty="0">
                <a:solidFill>
                  <a:srgbClr val="FFFF00"/>
                </a:solidFill>
              </a:rPr>
              <a:t> </a:t>
            </a:r>
            <a:r>
              <a:rPr lang="ru-RU" sz="1900" b="1" i="1" dirty="0" err="1">
                <a:solidFill>
                  <a:srgbClr val="FFFF00"/>
                </a:solidFill>
              </a:rPr>
              <a:t>війна</a:t>
            </a:r>
            <a:r>
              <a:rPr lang="ru-RU" sz="1900" b="1" i="1" dirty="0">
                <a:solidFill>
                  <a:srgbClr val="FFFF00"/>
                </a:solidFill>
              </a:rPr>
              <a:t>»</a:t>
            </a:r>
            <a:r>
              <a:rPr lang="ru-RU" sz="1900" dirty="0">
                <a:solidFill>
                  <a:srgbClr val="FFFF00"/>
                </a:solidFill>
              </a:rPr>
              <a:t> </a:t>
            </a:r>
            <a:r>
              <a:rPr lang="ru-RU" sz="1900" b="1" dirty="0">
                <a:solidFill>
                  <a:srgbClr val="FFFF00"/>
                </a:solidFill>
              </a:rPr>
              <a:t>( </a:t>
            </a:r>
            <a:r>
              <a:rPr lang="ru-RU" sz="1900" b="1" dirty="0" err="1">
                <a:solidFill>
                  <a:srgbClr val="FFFF00"/>
                </a:solidFill>
              </a:rPr>
              <a:t>боротьба</a:t>
            </a:r>
            <a:r>
              <a:rPr lang="ru-RU" sz="1900" b="1" dirty="0">
                <a:solidFill>
                  <a:srgbClr val="FFFF00"/>
                </a:solidFill>
              </a:rPr>
              <a:t> </a:t>
            </a:r>
            <a:r>
              <a:rPr lang="ru-RU" sz="1900" b="1" dirty="0" err="1">
                <a:solidFill>
                  <a:srgbClr val="FFFF00"/>
                </a:solidFill>
              </a:rPr>
              <a:t>партизанських</a:t>
            </a:r>
            <a:r>
              <a:rPr lang="ru-RU" sz="1900" b="1" dirty="0">
                <a:solidFill>
                  <a:srgbClr val="FFFF00"/>
                </a:solidFill>
              </a:rPr>
              <a:t> </a:t>
            </a:r>
            <a:r>
              <a:rPr lang="ru-RU" sz="1900" b="1" dirty="0" err="1">
                <a:solidFill>
                  <a:srgbClr val="FFFF00"/>
                </a:solidFill>
              </a:rPr>
              <a:t>загонів</a:t>
            </a:r>
            <a:r>
              <a:rPr lang="ru-RU" sz="1900" b="1" dirty="0">
                <a:solidFill>
                  <a:srgbClr val="FFFF00"/>
                </a:solidFill>
              </a:rPr>
              <a:t>) </a:t>
            </a:r>
            <a:r>
              <a:rPr lang="en-US" sz="1900" b="1" dirty="0">
                <a:solidFill>
                  <a:srgbClr val="FFFF00"/>
                </a:solidFill>
              </a:rPr>
              <a:t> </a:t>
            </a:r>
            <a:r>
              <a:rPr lang="ru-RU" sz="1900" b="1" i="1" dirty="0" err="1">
                <a:solidFill>
                  <a:srgbClr val="FFFF00"/>
                </a:solidFill>
              </a:rPr>
              <a:t>була</a:t>
            </a:r>
            <a:r>
              <a:rPr lang="ru-RU" sz="1900" b="1" i="1" dirty="0">
                <a:solidFill>
                  <a:srgbClr val="FFFF00"/>
                </a:solidFill>
              </a:rPr>
              <a:t> </a:t>
            </a:r>
            <a:r>
              <a:rPr lang="ru-RU" sz="1900" b="1" i="1" dirty="0" err="1">
                <a:solidFill>
                  <a:srgbClr val="FFFF00"/>
                </a:solidFill>
              </a:rPr>
              <a:t>складовою</a:t>
            </a:r>
            <a:r>
              <a:rPr lang="ru-RU" sz="1900" b="1" i="1" dirty="0">
                <a:solidFill>
                  <a:srgbClr val="FFFF00"/>
                </a:solidFill>
              </a:rPr>
              <a:t> </a:t>
            </a:r>
            <a:r>
              <a:rPr lang="ru-RU" sz="1900" b="1" i="1" dirty="0" err="1">
                <a:solidFill>
                  <a:srgbClr val="FFFF00"/>
                </a:solidFill>
              </a:rPr>
              <a:t>частиною</a:t>
            </a:r>
            <a:r>
              <a:rPr lang="ru-RU" sz="1900" b="1" i="1" dirty="0">
                <a:solidFill>
                  <a:srgbClr val="FFFF00"/>
                </a:solidFill>
              </a:rPr>
              <a:t>  </a:t>
            </a:r>
            <a:r>
              <a:rPr lang="ru-RU" sz="1900" b="1" i="1" dirty="0" err="1">
                <a:solidFill>
                  <a:srgbClr val="FFFF00"/>
                </a:solidFill>
              </a:rPr>
              <a:t>війни</a:t>
            </a:r>
            <a:r>
              <a:rPr lang="ru-RU" sz="1900" b="1" i="1" dirty="0">
                <a:solidFill>
                  <a:srgbClr val="FFFF00"/>
                </a:solidFill>
              </a:rPr>
              <a:t> в </a:t>
            </a:r>
            <a:r>
              <a:rPr lang="ru-RU" sz="1900" b="1" i="1" dirty="0" err="1">
                <a:solidFill>
                  <a:srgbClr val="FFFF00"/>
                </a:solidFill>
              </a:rPr>
              <a:t>Укра</a:t>
            </a:r>
            <a:r>
              <a:rPr lang="uk-UA" sz="1900" b="1" i="1" dirty="0" err="1">
                <a:solidFill>
                  <a:srgbClr val="FFFF00"/>
                </a:solidFill>
              </a:rPr>
              <a:t>їні</a:t>
            </a:r>
            <a:r>
              <a:rPr lang="ru-RU" sz="1900" b="1" i="1" dirty="0">
                <a:solidFill>
                  <a:srgbClr val="FFFF00"/>
                </a:solidFill>
              </a:rPr>
              <a:t>. </a:t>
            </a:r>
            <a:endParaRPr lang="en-US" sz="1900" b="1" i="1" dirty="0">
              <a:solidFill>
                <a:srgbClr val="FFFF00"/>
              </a:solidFill>
            </a:endParaRPr>
          </a:p>
          <a:p>
            <a:pPr algn="r" eaLnBrk="1" hangingPunct="1"/>
            <a:r>
              <a:rPr lang="ru-RU" sz="1900" b="1" i="1" dirty="0">
                <a:solidFill>
                  <a:srgbClr val="FFFF00"/>
                </a:solidFill>
              </a:rPr>
              <a:t>За </a:t>
            </a:r>
            <a:r>
              <a:rPr lang="ru-RU" sz="1900" b="1" i="1" dirty="0" err="1">
                <a:solidFill>
                  <a:srgbClr val="FFFF00"/>
                </a:solidFill>
              </a:rPr>
              <a:t>німецькими</a:t>
            </a:r>
            <a:r>
              <a:rPr lang="ru-RU" sz="1900" b="1" i="1" dirty="0">
                <a:solidFill>
                  <a:srgbClr val="FFFF00"/>
                </a:solidFill>
              </a:rPr>
              <a:t> </a:t>
            </a:r>
            <a:r>
              <a:rPr lang="ru-RU" sz="1900" b="1" i="1" dirty="0" err="1">
                <a:solidFill>
                  <a:srgbClr val="FFFF00"/>
                </a:solidFill>
              </a:rPr>
              <a:t>даними</a:t>
            </a:r>
            <a:r>
              <a:rPr lang="ru-RU" sz="1900" b="1" i="1" dirty="0">
                <a:solidFill>
                  <a:srgbClr val="FFFF00"/>
                </a:solidFill>
              </a:rPr>
              <a:t>, </a:t>
            </a:r>
            <a:r>
              <a:rPr lang="ru-RU" sz="1900" b="1" i="1" dirty="0" err="1">
                <a:solidFill>
                  <a:srgbClr val="FFFF00"/>
                </a:solidFill>
              </a:rPr>
              <a:t>майже</a:t>
            </a:r>
            <a:r>
              <a:rPr lang="ru-RU" sz="1900" b="1" i="1" dirty="0">
                <a:solidFill>
                  <a:srgbClr val="FFFF00"/>
                </a:solidFill>
              </a:rPr>
              <a:t> 10% сил вермахту </a:t>
            </a:r>
            <a:r>
              <a:rPr lang="ru-RU" sz="1900" b="1" i="1" dirty="0" err="1">
                <a:solidFill>
                  <a:srgbClr val="FFFF00"/>
                </a:solidFill>
              </a:rPr>
              <a:t>були</a:t>
            </a:r>
            <a:r>
              <a:rPr lang="ru-RU" sz="1900" b="1" i="1" dirty="0">
                <a:solidFill>
                  <a:srgbClr val="FFFF00"/>
                </a:solidFill>
              </a:rPr>
              <a:t> </a:t>
            </a:r>
            <a:r>
              <a:rPr lang="ru-RU" sz="1900" b="1" i="1" dirty="0" err="1">
                <a:solidFill>
                  <a:srgbClr val="FFFF00"/>
                </a:solidFill>
              </a:rPr>
              <a:t>зайняті</a:t>
            </a:r>
            <a:r>
              <a:rPr lang="ru-RU" sz="1900" b="1" i="1" dirty="0">
                <a:solidFill>
                  <a:srgbClr val="FFFF00"/>
                </a:solidFill>
              </a:rPr>
              <a:t> </a:t>
            </a:r>
            <a:r>
              <a:rPr lang="ru-RU" sz="1900" b="1" i="1" dirty="0" err="1">
                <a:solidFill>
                  <a:srgbClr val="FFFF00"/>
                </a:solidFill>
              </a:rPr>
              <a:t>боротьбою</a:t>
            </a:r>
            <a:r>
              <a:rPr lang="ru-RU" sz="1900" b="1" i="1" dirty="0">
                <a:solidFill>
                  <a:srgbClr val="FFFF00"/>
                </a:solidFill>
              </a:rPr>
              <a:t>  </a:t>
            </a:r>
            <a:r>
              <a:rPr lang="ru-RU" sz="1900" b="1" i="1" dirty="0" err="1">
                <a:solidFill>
                  <a:srgbClr val="FFFF00"/>
                </a:solidFill>
              </a:rPr>
              <a:t>з</a:t>
            </a:r>
            <a:r>
              <a:rPr lang="ru-RU" sz="1900" b="1" i="1" dirty="0">
                <a:solidFill>
                  <a:srgbClr val="FFFF00"/>
                </a:solidFill>
              </a:rPr>
              <a:t> партизанами</a:t>
            </a:r>
            <a:r>
              <a:rPr lang="ru-RU" sz="1900" i="1" dirty="0">
                <a:solidFill>
                  <a:schemeClr val="bg1"/>
                </a:solidFill>
              </a:rPr>
              <a:t>.</a:t>
            </a:r>
            <a:endParaRPr lang="ru-RU" sz="19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12750"/>
            <a:ext cx="7929563" cy="10429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i="1" dirty="0">
                <a:solidFill>
                  <a:schemeClr val="tx2">
                    <a:lumMod val="10000"/>
                  </a:schemeClr>
                </a:solidFill>
              </a:rPr>
              <a:t>  історія України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i="1" dirty="0">
                <a:solidFill>
                  <a:schemeClr val="tx2">
                    <a:lumMod val="10000"/>
                  </a:schemeClr>
                </a:solidFill>
              </a:rPr>
              <a:t>Лекція 3.  </a:t>
            </a:r>
            <a:endParaRPr lang="ru-RU" b="1" i="1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3079" name="Picture 2" descr="C:\Documents and Settings\Admin\Рабочий стол\7037569z0d.jpg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 rot="1096438">
            <a:off x="3099651" y="4707607"/>
            <a:ext cx="1676057" cy="22150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rgbClr val="002060"/>
                </a:solidFill>
              </a:rPr>
              <a:t>Завдання та очікування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4808537"/>
          </a:xfrm>
        </p:spPr>
        <p:txBody>
          <a:bodyPr>
            <a:normAutofit lnSpcReduction="100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ознайомитися із причинами,особливостями, масштабами та формами діяльності руху Опору в Україні  в роки війни;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характеризувати та порівнювати діяльність національного та радянського антифашистських рухів Опору;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показувати на карті території,де розгорнувся партизанський рух;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складати характеристики українських діячів та лідерів руху Опору часів Другої світової війни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D8B083-BFFC-4C73-8CD4-545A1E33A2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267834"/>
            <a:ext cx="8229600" cy="936104"/>
          </a:xfrm>
        </p:spPr>
        <p:txBody>
          <a:bodyPr/>
          <a:lstStyle/>
          <a:p>
            <a:r>
              <a:rPr lang="uk-UA" dirty="0"/>
              <a:t>План.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61E7574-0C04-4EA6-8B42-F93D3ACA47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1600" y="1484784"/>
            <a:ext cx="7776864" cy="3456384"/>
          </a:xfrm>
        </p:spPr>
        <p:txBody>
          <a:bodyPr/>
          <a:lstStyle/>
          <a:p>
            <a:pPr algn="l"/>
            <a:r>
              <a:rPr lang="uk-UA" dirty="0"/>
              <a:t>1.</a:t>
            </a:r>
            <a:r>
              <a:rPr lang="uk-UA" dirty="0">
                <a:solidFill>
                  <a:srgbClr val="002060"/>
                </a:solidFill>
              </a:rPr>
              <a:t>   </a:t>
            </a:r>
            <a:r>
              <a:rPr lang="uk-UA" sz="2400" b="1" dirty="0">
                <a:solidFill>
                  <a:schemeClr val="bg1"/>
                </a:solidFill>
              </a:rPr>
              <a:t>Причини розгортання руху Опору</a:t>
            </a:r>
          </a:p>
          <a:p>
            <a:pPr marL="514350" indent="-514350" algn="l">
              <a:buAutoNum type="arabicPeriod" startAt="2"/>
            </a:pPr>
            <a:r>
              <a:rPr lang="uk-UA" sz="2400" b="1" dirty="0">
                <a:solidFill>
                  <a:schemeClr val="bg1"/>
                </a:solidFill>
              </a:rPr>
              <a:t>Форми діяльності руху Опору в Україні.</a:t>
            </a:r>
          </a:p>
          <a:p>
            <a:pPr marL="457200" indent="-457200" algn="l">
              <a:buAutoNum type="arabicPeriod" startAt="3"/>
            </a:pPr>
            <a:r>
              <a:rPr lang="uk-UA" sz="2400" b="1" dirty="0">
                <a:solidFill>
                  <a:schemeClr val="bg1"/>
                </a:solidFill>
                <a:cs typeface="Arial" pitchFamily="34" charset="0"/>
              </a:rPr>
              <a:t>Політичні течії руху Опору в Україні в роки війни</a:t>
            </a:r>
          </a:p>
          <a:p>
            <a:pPr marL="457200" indent="-457200" algn="l">
              <a:buAutoNum type="arabicPeriod" startAt="3"/>
            </a:pPr>
            <a:r>
              <a:rPr lang="uk-UA" sz="2400" b="1" dirty="0">
                <a:solidFill>
                  <a:schemeClr val="bg1"/>
                </a:solidFill>
                <a:cs typeface="Arial" pitchFamily="34" charset="0"/>
              </a:rPr>
              <a:t>Види:</a:t>
            </a:r>
          </a:p>
          <a:p>
            <a:pPr algn="l"/>
            <a:r>
              <a:rPr lang="uk-UA" sz="2400" b="1" dirty="0">
                <a:solidFill>
                  <a:schemeClr val="bg1"/>
                </a:solidFill>
                <a:cs typeface="Arial" pitchFamily="34" charset="0"/>
              </a:rPr>
              <a:t>      -  Радянський партизанський рух;</a:t>
            </a:r>
          </a:p>
          <a:p>
            <a:pPr algn="l"/>
            <a:r>
              <a:rPr lang="uk-UA" sz="2400" b="1" dirty="0">
                <a:solidFill>
                  <a:schemeClr val="bg1"/>
                </a:solidFill>
                <a:cs typeface="Arial" pitchFamily="34" charset="0"/>
              </a:rPr>
              <a:t>      -  Створення та діяльність УПА</a:t>
            </a:r>
          </a:p>
          <a:p>
            <a:pPr algn="l"/>
            <a:r>
              <a:rPr lang="uk-UA" sz="2400" b="1" dirty="0">
                <a:solidFill>
                  <a:schemeClr val="bg1"/>
                </a:solidFill>
                <a:cs typeface="Arial" pitchFamily="34" charset="0"/>
              </a:rPr>
              <a:t>      - </a:t>
            </a:r>
            <a:r>
              <a:rPr lang="ru-RU" sz="2400" b="1" dirty="0" err="1">
                <a:solidFill>
                  <a:schemeClr val="bg1"/>
                </a:solidFill>
              </a:rPr>
              <a:t>Польськ</a:t>
            </a:r>
            <a:r>
              <a:rPr lang="uk-UA" sz="2400" b="1" dirty="0">
                <a:solidFill>
                  <a:schemeClr val="bg1"/>
                </a:solidFill>
              </a:rPr>
              <a:t>і 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err="1">
                <a:solidFill>
                  <a:schemeClr val="bg1"/>
                </a:solidFill>
              </a:rPr>
              <a:t>партизани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err="1">
                <a:solidFill>
                  <a:schemeClr val="bg1"/>
                </a:solidFill>
              </a:rPr>
              <a:t>Армії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err="1">
                <a:solidFill>
                  <a:schemeClr val="bg1"/>
                </a:solidFill>
              </a:rPr>
              <a:t>Крайової</a:t>
            </a:r>
            <a:endParaRPr lang="ru-RU" sz="2400" b="1" dirty="0">
              <a:solidFill>
                <a:schemeClr val="bg1"/>
              </a:solidFill>
            </a:endParaRPr>
          </a:p>
          <a:p>
            <a:pPr algn="l"/>
            <a:endParaRPr lang="uk-UA" sz="2400" b="1" dirty="0">
              <a:solidFill>
                <a:schemeClr val="bg1"/>
              </a:solidFill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5987B0DF-FBE4-4824-B727-24F9E860488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082660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663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>
                <a:solidFill>
                  <a:schemeClr val="bg1"/>
                </a:solidFill>
              </a:rPr>
              <a:t>Основн</a:t>
            </a:r>
            <a:r>
              <a:rPr lang="uk-UA" dirty="0">
                <a:solidFill>
                  <a:schemeClr val="bg1"/>
                </a:solidFill>
              </a:rPr>
              <a:t>і дати та </a:t>
            </a:r>
            <a:r>
              <a:rPr lang="ru-RU" dirty="0" err="1">
                <a:solidFill>
                  <a:schemeClr val="bg1"/>
                </a:solidFill>
              </a:rPr>
              <a:t>події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25"/>
            <a:ext cx="8229600" cy="4572000"/>
          </a:xfrm>
        </p:spPr>
        <p:txBody>
          <a:bodyPr>
            <a:normAutofit lnSpcReduction="100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Червень 1941 р</a:t>
            </a: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– початок розгортання радянського партизанського руху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30 червня 1941 р</a:t>
            </a:r>
            <a:r>
              <a:rPr lang="uk-UA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.- </a:t>
            </a:r>
            <a:r>
              <a:rPr lang="uk-UA" i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“Акт</a:t>
            </a:r>
            <a:r>
              <a:rPr lang="uk-UA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відновлення Української </a:t>
            </a:r>
            <a:r>
              <a:rPr lang="uk-UA" i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держави”</a:t>
            </a:r>
            <a:endParaRPr lang="uk-UA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8 липня 1941 р</a:t>
            </a: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– рішення ОУН (Б) про перехід до підпільної боротьби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30 травня 1942 р</a:t>
            </a: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.- утворення Українського штабу партизанського руху (</a:t>
            </a:r>
            <a:r>
              <a:rPr lang="uk-UA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УШПР</a:t>
            </a: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14 жовтня 1942 р</a:t>
            </a: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.- створення </a:t>
            </a:r>
            <a:r>
              <a:rPr lang="uk-UA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УПА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1943 р</a:t>
            </a: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 - операція ЦШПР </a:t>
            </a:r>
            <a:r>
              <a:rPr lang="uk-UA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“ рейкова війна ”</a:t>
            </a:r>
            <a:endParaRPr lang="ru-RU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rgbClr val="002060"/>
                </a:solidFill>
              </a:rPr>
              <a:t>Причини розгортання руху Опору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dirty="0">
                <a:latin typeface="Arial" pitchFamily="34" charset="0"/>
                <a:cs typeface="Arial" pitchFamily="34" charset="0"/>
              </a:rPr>
              <a:t>Окупація батьківщини нацистськими загарбниками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dirty="0">
                <a:latin typeface="Arial" pitchFamily="34" charset="0"/>
                <a:cs typeface="Arial" pitchFamily="34" charset="0"/>
              </a:rPr>
              <a:t>Жорстокість окупаційного режиму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dirty="0">
                <a:latin typeface="Arial" pitchFamily="34" charset="0"/>
                <a:cs typeface="Arial" pitchFamily="34" charset="0"/>
              </a:rPr>
              <a:t>Цілеспрямована діяльність радянського керівництва в організації руху Опору на окупованих територіях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Documents and Settings\Admin\Рабочий стол\1296643548_21-4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/>
          </a:blip>
          <a:srcRect/>
          <a:stretch>
            <a:fillRect/>
          </a:stretch>
        </p:blipFill>
        <p:spPr>
          <a:xfrm>
            <a:off x="285720" y="1643050"/>
            <a:ext cx="4537146" cy="4500594"/>
          </a:xfrm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Форми діяльності руху Опору в Україні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750887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b="1" dirty="0">
                <a:solidFill>
                  <a:schemeClr val="bg1"/>
                </a:solidFill>
                <a:latin typeface="Arial Black" pitchFamily="34" charset="0"/>
              </a:rPr>
              <a:t>пасивні</a:t>
            </a:r>
            <a:endParaRPr lang="ru-RU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750887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dirty="0">
                <a:solidFill>
                  <a:schemeClr val="bg1"/>
                </a:solidFill>
                <a:latin typeface="Arial Black" pitchFamily="34" charset="0"/>
              </a:rPr>
              <a:t>активні</a:t>
            </a:r>
            <a:endParaRPr lang="ru-RU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відмова від співпраці </a:t>
            </a: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 окупантами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різноманітна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допомога партизанам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саботаж</a:t>
            </a: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заходів окупаційної влади: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ухиляння від робіт;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зрив поставок продовольства для окупаційної армії;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випуск неякісної продукції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uk-UA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партизанський рух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діяльність підпілля</a:t>
            </a: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диверсійна діяльність;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пропагандистська діяльність по розповсюдженню анти окупаційної  інформації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uk-UA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постачання інформації фронту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uk-UA" dirty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400" dirty="0">
                <a:solidFill>
                  <a:srgbClr val="C00000"/>
                </a:solidFill>
                <a:latin typeface="Arial Black" pitchFamily="34" charset="0"/>
              </a:rPr>
              <a:t>Масштаби руху Опору в Україні</a:t>
            </a:r>
            <a:endParaRPr lang="ru-RU" sz="3400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E:\Мои рисунки\MP Navigator EX\2013_09_20\2013_09_20\IMG_NEW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20000" contrast="20000"/>
          </a:blip>
          <a:srcRect l="9259" t="6922" r="5556" b="7240"/>
          <a:stretch>
            <a:fillRect/>
          </a:stretch>
        </p:blipFill>
        <p:spPr>
          <a:xfrm>
            <a:off x="785786" y="1214422"/>
            <a:ext cx="7572428" cy="5429288"/>
          </a:xfrm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57256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dirty="0">
                <a:solidFill>
                  <a:schemeClr val="bg1"/>
                </a:solidFill>
                <a:cs typeface="Arial" pitchFamily="34" charset="0"/>
              </a:rPr>
              <a:t>Політичні течії руху Опору в Україні в роки війни</a:t>
            </a:r>
            <a:endParaRPr lang="ru-RU" sz="3600" dirty="0">
              <a:solidFill>
                <a:schemeClr val="bg1"/>
              </a:solidFill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8229600" cy="520923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7525">
                <a:tc>
                  <a:txBody>
                    <a:bodyPr/>
                    <a:lstStyle/>
                    <a:p>
                      <a:pPr algn="ctr"/>
                      <a:r>
                        <a:rPr lang="uk-UA" sz="1600" dirty="0"/>
                        <a:t>характеристика</a:t>
                      </a:r>
                      <a:endParaRPr lang="ru-RU" sz="16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>
                          <a:solidFill>
                            <a:srgbClr val="FF0000"/>
                          </a:solidFill>
                        </a:rPr>
                        <a:t>радянська</a:t>
                      </a:r>
                      <a:endParaRPr lang="ru-RU" sz="16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>
                          <a:solidFill>
                            <a:srgbClr val="00B0F0"/>
                          </a:solidFill>
                        </a:rPr>
                        <a:t>націоналістична</a:t>
                      </a:r>
                      <a:endParaRPr lang="ru-RU" sz="1600" dirty="0">
                        <a:solidFill>
                          <a:srgbClr val="00B0F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/>
                        <a:t>польська</a:t>
                      </a:r>
                      <a:endParaRPr lang="ru-RU" sz="16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2260">
                <a:tc rowSpan="2">
                  <a:txBody>
                    <a:bodyPr/>
                    <a:lstStyle/>
                    <a:p>
                      <a:pPr algn="ctr"/>
                      <a:endParaRPr lang="uk-UA" sz="1600" b="1" dirty="0"/>
                    </a:p>
                    <a:p>
                      <a:pPr algn="ctr"/>
                      <a:endParaRPr lang="uk-UA" sz="1600" b="1" dirty="0"/>
                    </a:p>
                    <a:p>
                      <a:pPr algn="ctr"/>
                      <a:endParaRPr lang="uk-UA" sz="1600" b="1" dirty="0"/>
                    </a:p>
                    <a:p>
                      <a:pPr algn="ctr"/>
                      <a:r>
                        <a:rPr lang="uk-UA" sz="1600" b="1" dirty="0"/>
                        <a:t>мета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uk-UA" sz="1600" dirty="0"/>
                    </a:p>
                    <a:p>
                      <a:pPr algn="ctr"/>
                      <a:r>
                        <a:rPr lang="uk-UA" sz="1600" b="1" i="1" dirty="0"/>
                        <a:t>Визволення</a:t>
                      </a:r>
                      <a:r>
                        <a:rPr lang="uk-UA" sz="1600" b="1" i="1" baseline="0" dirty="0"/>
                        <a:t> від гітлерівських загарбників</a:t>
                      </a:r>
                      <a:endParaRPr lang="ru-RU" sz="1600" b="1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3109"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sz="1600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uk-UA" sz="1600" dirty="0">
                          <a:solidFill>
                            <a:srgbClr val="C00000"/>
                          </a:solidFill>
                        </a:rPr>
                        <a:t>Відновлення радянської влади</a:t>
                      </a:r>
                      <a:endParaRPr lang="ru-RU" sz="1600" b="0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>
                          <a:solidFill>
                            <a:srgbClr val="0070C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uk-UA" sz="1600" dirty="0">
                          <a:solidFill>
                            <a:srgbClr val="0070C0"/>
                          </a:solidFill>
                        </a:rPr>
                        <a:t>Відновлення української</a:t>
                      </a:r>
                      <a:r>
                        <a:rPr lang="uk-UA" sz="1600" baseline="0" dirty="0">
                          <a:solidFill>
                            <a:srgbClr val="0070C0"/>
                          </a:solidFill>
                        </a:rPr>
                        <a:t> держави</a:t>
                      </a:r>
                      <a:endParaRPr lang="ru-RU" sz="1600" b="0" dirty="0">
                        <a:solidFill>
                          <a:srgbClr val="0070C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/>
                        <a:t>Відновлення польської держави, повернення їй західно-укр. земель</a:t>
                      </a:r>
                      <a:endParaRPr lang="ru-RU" sz="16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3109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/>
                        <a:t>організаційне оформлення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>
                          <a:solidFill>
                            <a:srgbClr val="C00000"/>
                          </a:solidFill>
                        </a:rPr>
                        <a:t>1941-1942 </a:t>
                      </a:r>
                      <a:r>
                        <a:rPr lang="uk-UA" sz="1600" dirty="0" err="1">
                          <a:solidFill>
                            <a:srgbClr val="C00000"/>
                          </a:solidFill>
                        </a:rPr>
                        <a:t>рр.-</a:t>
                      </a:r>
                      <a:r>
                        <a:rPr lang="uk-UA" sz="1600" dirty="0">
                          <a:solidFill>
                            <a:srgbClr val="C00000"/>
                          </a:solidFill>
                        </a:rPr>
                        <a:t> партизанські загони,з'єднання; радянське підпілля</a:t>
                      </a:r>
                      <a:endParaRPr lang="ru-RU" sz="1600" b="0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>
                          <a:solidFill>
                            <a:srgbClr val="0070C0"/>
                          </a:solidFill>
                        </a:rPr>
                        <a:t>1942 р.- похідні групи, УПА</a:t>
                      </a:r>
                      <a:r>
                        <a:rPr lang="uk-UA" sz="1600" baseline="0" dirty="0">
                          <a:solidFill>
                            <a:srgbClr val="0070C0"/>
                          </a:solidFill>
                        </a:rPr>
                        <a:t> та інші загони, підпілля ОУН</a:t>
                      </a:r>
                      <a:endParaRPr lang="ru-RU" sz="1600" b="0" dirty="0">
                        <a:solidFill>
                          <a:srgbClr val="0070C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/>
                        <a:t>1941-1942 рр. – Армія Крайова та Армія Людова</a:t>
                      </a:r>
                      <a:endParaRPr lang="ru-RU" sz="16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2260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/>
                        <a:t>кількість</a:t>
                      </a:r>
                      <a:r>
                        <a:rPr lang="uk-UA" sz="1600" b="1" baseline="0" dirty="0"/>
                        <a:t> </a:t>
                      </a:r>
                    </a:p>
                    <a:p>
                      <a:pPr algn="ctr"/>
                      <a:r>
                        <a:rPr lang="uk-UA" sz="1600" b="1" baseline="0" dirty="0"/>
                        <a:t>учасників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sz="1600" dirty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uk-UA" sz="1600" dirty="0">
                          <a:solidFill>
                            <a:srgbClr val="C00000"/>
                          </a:solidFill>
                        </a:rPr>
                        <a:t>200-600 тис. чол.</a:t>
                      </a:r>
                      <a:endParaRPr lang="ru-RU" sz="1600" b="0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sz="1600" dirty="0">
                        <a:solidFill>
                          <a:srgbClr val="0070C0"/>
                        </a:solidFill>
                      </a:endParaRPr>
                    </a:p>
                    <a:p>
                      <a:pPr algn="ctr"/>
                      <a:r>
                        <a:rPr lang="uk-UA" sz="1600" dirty="0">
                          <a:solidFill>
                            <a:srgbClr val="0070C0"/>
                          </a:solidFill>
                        </a:rPr>
                        <a:t>50-200 тис. чол.</a:t>
                      </a:r>
                      <a:endParaRPr lang="ru-RU" sz="1600" b="0" dirty="0">
                        <a:solidFill>
                          <a:srgbClr val="0070C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sz="1600" dirty="0"/>
                    </a:p>
                    <a:p>
                      <a:pPr algn="ctr"/>
                      <a:r>
                        <a:rPr lang="uk-UA" sz="1600" dirty="0"/>
                        <a:t>10-20 тис. чол.</a:t>
                      </a:r>
                      <a:endParaRPr lang="ru-RU" sz="16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0970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/>
                        <a:t>основні райони діяльності</a:t>
                      </a:r>
                      <a:endParaRPr lang="ru-RU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Полісся, Чернігівщина, Сумщина</a:t>
                      </a:r>
                      <a:endParaRPr lang="ru-RU" sz="1600" b="0" dirty="0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Волинь, </a:t>
                      </a:r>
                    </a:p>
                    <a:p>
                      <a:pPr algn="ctr"/>
                      <a:r>
                        <a:rPr lang="uk-UA" sz="1600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Галичина, Полісся</a:t>
                      </a:r>
                      <a:endParaRPr lang="ru-RU" sz="1600" b="0" dirty="0">
                        <a:solidFill>
                          <a:srgbClr val="0070C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>
                          <a:latin typeface="Arial" pitchFamily="34" charset="0"/>
                          <a:cs typeface="Arial" pitchFamily="34" charset="0"/>
                        </a:rPr>
                        <a:t>Волинь, </a:t>
                      </a:r>
                    </a:p>
                    <a:p>
                      <a:pPr algn="ctr"/>
                      <a:r>
                        <a:rPr lang="uk-UA" sz="1600" dirty="0">
                          <a:latin typeface="Arial" pitchFamily="34" charset="0"/>
                          <a:cs typeface="Arial" pitchFamily="34" charset="0"/>
                        </a:rPr>
                        <a:t>Полісся</a:t>
                      </a:r>
                      <a:endParaRPr lang="ru-RU" sz="16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rgbClr val="FF0000"/>
                </a:solidFill>
                <a:cs typeface="Arial" pitchFamily="34" charset="0"/>
              </a:rPr>
              <a:t>Радянський партизанський рух</a:t>
            </a:r>
            <a:endParaRPr lang="ru-RU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10243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1571612"/>
            <a:ext cx="4281518" cy="4554551"/>
          </a:xfrm>
        </p:spPr>
        <p:txBody>
          <a:bodyPr/>
          <a:lstStyle/>
          <a:p>
            <a:pPr eaLnBrk="1" hangingPunct="1"/>
            <a:r>
              <a:rPr lang="ru-RU" sz="2400" dirty="0" err="1">
                <a:latin typeface="Arial" pitchFamily="34" charset="0"/>
                <a:cs typeface="Arial" pitchFamily="34" charset="0"/>
              </a:rPr>
              <a:t>Партизанський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рух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найбільш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успішно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развивався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в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лісистих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районах (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Полісс</a:t>
            </a:r>
            <a:r>
              <a:rPr lang="uk-UA" sz="2400" dirty="0">
                <a:latin typeface="Arial" pitchFamily="34" charset="0"/>
                <a:cs typeface="Arial" pitchFamily="34" charset="0"/>
              </a:rPr>
              <a:t>і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)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північної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України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та в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прифронтовій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зоні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. Центром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формування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великих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партизанських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загонів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на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Україні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в 1941 р. стали 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Сумщина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Черніг</a:t>
            </a:r>
            <a:r>
              <a:rPr lang="uk-UA" sz="2400" dirty="0">
                <a:latin typeface="Arial" pitchFamily="34" charset="0"/>
                <a:cs typeface="Arial" pitchFamily="34" charset="0"/>
              </a:rPr>
              <a:t>і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вщина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та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Житомирщина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Documents and Settings\Admin\Рабочий стол\qeri34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20000"/>
            <a:grayscl/>
          </a:blip>
          <a:srcRect l="45283"/>
          <a:stretch>
            <a:fillRect/>
          </a:stretch>
        </p:blipFill>
        <p:spPr>
          <a:xfrm>
            <a:off x="285750" y="3214688"/>
            <a:ext cx="4357688" cy="2928937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Documents and Settings\Admin\Рабочий стол\1285219977_0_3cb89_4b7c7e50_l.png"/>
          <p:cNvPicPr>
            <a:picLocks noChangeAspect="1" noChangeArrowheads="1"/>
          </p:cNvPicPr>
          <p:nvPr/>
        </p:nvPicPr>
        <p:blipFill>
          <a:blip r:embed="rId3">
            <a:grayscl/>
            <a:lum contrast="20000"/>
          </a:blip>
          <a:srcRect/>
          <a:stretch>
            <a:fillRect/>
          </a:stretch>
        </p:blipFill>
        <p:spPr bwMode="auto">
          <a:xfrm>
            <a:off x="500034" y="1357298"/>
            <a:ext cx="1643074" cy="214314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2214563" y="1928813"/>
            <a:ext cx="2214562" cy="1071562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Сидір Ковпак </a:t>
            </a:r>
            <a:r>
              <a:rPr lang="uk-UA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командир партизанського з'єднання</a:t>
            </a:r>
            <a:endParaRPr lang="ru-RU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rgbClr val="C00000"/>
                </a:solidFill>
                <a:latin typeface="Arial Black" pitchFamily="34" charset="0"/>
              </a:rPr>
              <a:t>Створення УШПР</a:t>
            </a:r>
            <a:endParaRPr lang="ru-RU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1267" name="Содержимое 3"/>
          <p:cNvSpPr>
            <a:spLocks noGrp="1"/>
          </p:cNvSpPr>
          <p:nvPr>
            <p:ph sz="half" idx="2"/>
          </p:nvPr>
        </p:nvSpPr>
        <p:spPr>
          <a:xfrm>
            <a:off x="3571875" y="1214438"/>
            <a:ext cx="5429250" cy="4911725"/>
          </a:xfrm>
        </p:spPr>
        <p:txBody>
          <a:bodyPr/>
          <a:lstStyle/>
          <a:p>
            <a:pPr eaLnBrk="1" hangingPunct="1">
              <a:defRPr/>
            </a:pPr>
            <a:r>
              <a:rPr lang="ru-RU" sz="2200" dirty="0">
                <a:latin typeface="Arial Narrow" pitchFamily="34" charset="0"/>
              </a:rPr>
              <a:t>В </a:t>
            </a:r>
            <a:r>
              <a:rPr lang="ru-RU" sz="2200" dirty="0" err="1">
                <a:latin typeface="Arial Narrow" pitchFamily="34" charset="0"/>
              </a:rPr>
              <a:t>травні</a:t>
            </a:r>
            <a:r>
              <a:rPr lang="ru-RU" sz="2200" dirty="0">
                <a:latin typeface="Arial Narrow" pitchFamily="34" charset="0"/>
              </a:rPr>
              <a:t> 1942  </a:t>
            </a:r>
            <a:r>
              <a:rPr lang="ru-RU" sz="2200" dirty="0" err="1">
                <a:latin typeface="Arial Narrow" pitchFamily="34" charset="0"/>
              </a:rPr>
              <a:t>було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утворено</a:t>
            </a:r>
            <a:r>
              <a:rPr lang="ru-RU" sz="2200" dirty="0">
                <a:latin typeface="Arial Narrow" pitchFamily="34" charset="0"/>
              </a:rPr>
              <a:t>  </a:t>
            </a:r>
            <a:r>
              <a:rPr lang="ru-RU" sz="2200" b="1" dirty="0" err="1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Український</a:t>
            </a:r>
            <a:r>
              <a:rPr lang="ru-RU" sz="2200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 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штаб</a:t>
            </a:r>
            <a:r>
              <a:rPr lang="ru-RU" sz="2200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200" b="1" dirty="0" err="1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партизанського</a:t>
            </a:r>
            <a:r>
              <a:rPr lang="ru-RU" sz="2200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 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200" b="1" dirty="0" err="1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руху</a:t>
            </a:r>
            <a:r>
              <a:rPr lang="ru-RU" sz="2200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 (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УШПР</a:t>
            </a:r>
            <a:r>
              <a:rPr lang="ru-RU" sz="2200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),  </a:t>
            </a:r>
            <a:r>
              <a:rPr lang="ru-RU" sz="2200" dirty="0" err="1">
                <a:latin typeface="Arial Narrow" pitchFamily="34" charset="0"/>
              </a:rPr>
              <a:t>який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очолив</a:t>
            </a:r>
            <a:r>
              <a:rPr lang="ru-RU" sz="2200" dirty="0">
                <a:latin typeface="Arial Narrow" pitchFamily="34" charset="0"/>
              </a:rPr>
              <a:t>  зам.наркома </a:t>
            </a:r>
            <a:r>
              <a:rPr lang="ru-RU" sz="2200" dirty="0" err="1">
                <a:latin typeface="Arial Narrow" pitchFamily="34" charset="0"/>
              </a:rPr>
              <a:t>внутрішніх</a:t>
            </a:r>
            <a:r>
              <a:rPr lang="ru-RU" sz="2200" dirty="0">
                <a:latin typeface="Arial Narrow" pitchFamily="34" charset="0"/>
              </a:rPr>
              <a:t> справ УРСР </a:t>
            </a:r>
            <a:r>
              <a:rPr lang="ru-RU" sz="2200" b="1" dirty="0" err="1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Тимофій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200" b="1" dirty="0" err="1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Строкач</a:t>
            </a:r>
            <a:r>
              <a:rPr lang="ru-RU" sz="2200" dirty="0">
                <a:latin typeface="Arial Narrow" pitchFamily="34" charset="0"/>
              </a:rPr>
              <a:t>.</a:t>
            </a:r>
          </a:p>
          <a:p>
            <a:pPr eaLnBrk="1" hangingPunct="1">
              <a:defRPr/>
            </a:pPr>
            <a:r>
              <a:rPr lang="ru-RU" sz="2200" dirty="0" err="1">
                <a:latin typeface="Arial Narrow" pitchFamily="34" charset="0"/>
              </a:rPr>
              <a:t>Утворенням</a:t>
            </a:r>
            <a:r>
              <a:rPr lang="ru-RU" sz="2200" dirty="0">
                <a:latin typeface="Arial Narrow" pitchFamily="34" charset="0"/>
              </a:rPr>
              <a:t> штабу партизанского </a:t>
            </a:r>
            <a:r>
              <a:rPr lang="ru-RU" sz="2200" dirty="0" err="1">
                <a:latin typeface="Arial Narrow" pitchFamily="34" charset="0"/>
              </a:rPr>
              <a:t>руху</a:t>
            </a:r>
            <a:r>
              <a:rPr lang="ru-RU" sz="2200" dirty="0">
                <a:latin typeface="Arial Narrow" pitchFamily="34" charset="0"/>
              </a:rPr>
              <a:t> та </a:t>
            </a:r>
            <a:r>
              <a:rPr lang="ru-RU" sz="2200" dirty="0" err="1">
                <a:latin typeface="Arial Narrow" pitchFamily="34" charset="0"/>
              </a:rPr>
              <a:t>укріпленням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партійного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підпілля</a:t>
            </a:r>
            <a:r>
              <a:rPr lang="ru-RU" sz="2200" dirty="0">
                <a:latin typeface="Arial Narrow" pitchFamily="34" charset="0"/>
              </a:rPr>
              <a:t>  завершилась робота по </a:t>
            </a:r>
            <a:r>
              <a:rPr lang="ru-RU" sz="2200" dirty="0" err="1">
                <a:latin typeface="Arial Narrow" pitchFamily="34" charset="0"/>
              </a:rPr>
              <a:t>створенню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системи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централізованого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керівництва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радянським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партизанським</a:t>
            </a:r>
            <a:r>
              <a:rPr lang="ru-RU" sz="2200" dirty="0">
                <a:latin typeface="Arial Narrow" pitchFamily="34" charset="0"/>
              </a:rPr>
              <a:t>  </a:t>
            </a:r>
            <a:r>
              <a:rPr lang="ru-RU" sz="2200" dirty="0" err="1">
                <a:latin typeface="Arial Narrow" pitchFamily="34" charset="0"/>
              </a:rPr>
              <a:t>рухом</a:t>
            </a:r>
            <a:r>
              <a:rPr lang="ru-RU" sz="2200" dirty="0">
                <a:latin typeface="Arial Narrow" pitchFamily="34" charset="0"/>
              </a:rPr>
              <a:t>. В </a:t>
            </a:r>
            <a:r>
              <a:rPr lang="ru-RU" sz="2200" dirty="0" err="1">
                <a:latin typeface="Arial Narrow" pitchFamily="34" charset="0"/>
              </a:rPr>
              <a:t>розпорядження</a:t>
            </a:r>
            <a:r>
              <a:rPr lang="ru-RU" sz="2200" dirty="0">
                <a:latin typeface="Arial Narrow" pitchFamily="34" charset="0"/>
              </a:rPr>
              <a:t> УШПР </a:t>
            </a:r>
            <a:r>
              <a:rPr lang="ru-RU" sz="2200" dirty="0" err="1">
                <a:latin typeface="Arial Narrow" pitchFamily="34" charset="0"/>
              </a:rPr>
              <a:t>було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надано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радіовузли</a:t>
            </a:r>
            <a:r>
              <a:rPr lang="ru-RU" sz="2200" dirty="0">
                <a:latin typeface="Arial Narrow" pitchFamily="34" charset="0"/>
              </a:rPr>
              <a:t>, </a:t>
            </a:r>
            <a:r>
              <a:rPr lang="ru-RU" sz="2200" dirty="0" err="1">
                <a:latin typeface="Arial Narrow" pitchFamily="34" charset="0"/>
              </a:rPr>
              <a:t>шпиталі</a:t>
            </a:r>
            <a:r>
              <a:rPr lang="ru-RU" sz="2200" dirty="0">
                <a:latin typeface="Arial Narrow" pitchFamily="34" charset="0"/>
              </a:rPr>
              <a:t>, </a:t>
            </a:r>
            <a:r>
              <a:rPr lang="ru-RU" sz="2200" dirty="0" err="1">
                <a:latin typeface="Arial Narrow" pitchFamily="34" charset="0"/>
              </a:rPr>
              <a:t>зброя</a:t>
            </a:r>
            <a:r>
              <a:rPr lang="ru-RU" sz="2200" dirty="0">
                <a:latin typeface="Arial Narrow" pitchFamily="34" charset="0"/>
              </a:rPr>
              <a:t>, </a:t>
            </a:r>
            <a:r>
              <a:rPr lang="ru-RU" sz="2200" dirty="0" err="1">
                <a:latin typeface="Arial Narrow" pitchFamily="34" charset="0"/>
              </a:rPr>
              <a:t>транспортні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літаки</a:t>
            </a:r>
            <a:r>
              <a:rPr lang="ru-RU" sz="2200" dirty="0">
                <a:latin typeface="Arial Narrow" pitchFamily="34" charset="0"/>
              </a:rPr>
              <a:t>  </a:t>
            </a:r>
            <a:r>
              <a:rPr lang="ru-RU" sz="2200" dirty="0" err="1">
                <a:latin typeface="Arial Narrow" pitchFamily="34" charset="0"/>
              </a:rPr>
              <a:t>тощо</a:t>
            </a:r>
            <a:r>
              <a:rPr lang="ru-RU" sz="2200" dirty="0">
                <a:latin typeface="Arial Narrow" pitchFamily="34" charset="0"/>
              </a:rPr>
              <a:t>. </a:t>
            </a:r>
            <a:r>
              <a:rPr lang="ru-RU" sz="2200" dirty="0" err="1">
                <a:latin typeface="Arial Narrow" pitchFamily="34" charset="0"/>
              </a:rPr>
              <a:t>Діяла</a:t>
            </a:r>
            <a:r>
              <a:rPr lang="ru-RU" sz="2200" dirty="0">
                <a:latin typeface="Arial Narrow" pitchFamily="34" charset="0"/>
              </a:rPr>
              <a:t> школа по </a:t>
            </a:r>
            <a:r>
              <a:rPr lang="ru-RU" sz="2200" dirty="0" err="1">
                <a:latin typeface="Arial Narrow" pitchFamily="34" charset="0"/>
              </a:rPr>
              <a:t>підготовці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партизанських</a:t>
            </a:r>
            <a:r>
              <a:rPr lang="ru-RU" sz="2200" dirty="0">
                <a:latin typeface="Arial Narrow" pitchFamily="34" charset="0"/>
              </a:rPr>
              <a:t> </a:t>
            </a:r>
            <a:r>
              <a:rPr lang="ru-RU" sz="2200" dirty="0" err="1">
                <a:latin typeface="Arial Narrow" pitchFamily="34" charset="0"/>
              </a:rPr>
              <a:t>кадрів</a:t>
            </a:r>
            <a:r>
              <a:rPr lang="ru-RU" sz="2200" dirty="0">
                <a:latin typeface="Arial Narrow" pitchFamily="34" charset="0"/>
              </a:rPr>
              <a:t> та </a:t>
            </a:r>
            <a:r>
              <a:rPr lang="ru-RU" sz="2200" dirty="0" err="1">
                <a:latin typeface="Arial Narrow" pitchFamily="34" charset="0"/>
              </a:rPr>
              <a:t>мінерів</a:t>
            </a:r>
            <a:endParaRPr lang="ru-RU" sz="2200" dirty="0">
              <a:latin typeface="Arial Narrow" pitchFamily="34" charset="0"/>
            </a:endParaRPr>
          </a:p>
        </p:txBody>
      </p:sp>
      <p:pic>
        <p:nvPicPr>
          <p:cNvPr id="11269" name="Picture 5" descr="C:\Documents and Settings\Admin\Рабочий стол\A00005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57562"/>
            <a:ext cx="3664013" cy="2840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Documents and Settings\Admin\Рабочий стол\7037569z0d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lum contrast="20000"/>
          </a:blip>
          <a:srcRect/>
          <a:stretch>
            <a:fillRect/>
          </a:stretch>
        </p:blipFill>
        <p:spPr>
          <a:xfrm>
            <a:off x="357188" y="1357313"/>
            <a:ext cx="1406525" cy="2143125"/>
          </a:xfrm>
          <a:noFill/>
        </p:spPr>
      </p:pic>
      <p:pic>
        <p:nvPicPr>
          <p:cNvPr id="11270" name="Picture 6" descr="C:\Documents and Settings\Admin\Рабочий стол\Strokach_TA.jpg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1928813" y="1417638"/>
            <a:ext cx="1428750" cy="201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rgbClr val="FF0000"/>
                </a:solidFill>
              </a:rPr>
              <a:t>Радянський партизанський рух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sz="half" idx="1"/>
          </p:nvPr>
        </p:nvSpPr>
        <p:spPr>
          <a:xfrm>
            <a:off x="285750" y="1357313"/>
            <a:ext cx="4210050" cy="4768850"/>
          </a:xfrm>
        </p:spPr>
        <p:txBody>
          <a:bodyPr/>
          <a:lstStyle/>
          <a:p>
            <a:pPr eaLnBrk="1" hangingPunct="1"/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Найбільшими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партизанськими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утвореннями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були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b="1" i="1" dirty="0" err="1">
                <a:solidFill>
                  <a:schemeClr val="bg1"/>
                </a:solidFill>
                <a:latin typeface="Arial Narrow" pitchFamily="34" charset="0"/>
              </a:rPr>
              <a:t>з</a:t>
            </a:r>
            <a:r>
              <a:rPr lang="ru-RU" sz="2200" b="1" i="1" dirty="0" err="1">
                <a:solidFill>
                  <a:schemeClr val="bg1"/>
                </a:solidFill>
                <a:latin typeface="Georgia" pitchFamily="18" charset="0"/>
              </a:rPr>
              <a:t>’</a:t>
            </a:r>
            <a:r>
              <a:rPr lang="ru-RU" sz="2200" b="1" i="1" dirty="0" err="1">
                <a:solidFill>
                  <a:schemeClr val="bg1"/>
                </a:solidFill>
                <a:latin typeface="Arial Narrow" pitchFamily="34" charset="0"/>
              </a:rPr>
              <a:t>єднання</a:t>
            </a:r>
            <a:r>
              <a:rPr lang="ru-RU" sz="2200" b="1" i="1" dirty="0">
                <a:solidFill>
                  <a:schemeClr val="bg1"/>
                </a:solidFill>
                <a:latin typeface="Arial Narrow" pitchFamily="34" charset="0"/>
              </a:rPr>
              <a:t>  С. А. Ковпака , </a:t>
            </a:r>
            <a:r>
              <a:rPr lang="ru-RU" sz="2200" b="1" i="1" dirty="0" err="1">
                <a:solidFill>
                  <a:schemeClr val="bg1"/>
                </a:solidFill>
                <a:latin typeface="Arial Narrow" pitchFamily="34" charset="0"/>
              </a:rPr>
              <a:t>з</a:t>
            </a:r>
            <a:r>
              <a:rPr lang="ru-RU" sz="2200" b="1" i="1" dirty="0" err="1">
                <a:solidFill>
                  <a:schemeClr val="bg1"/>
                </a:solidFill>
                <a:latin typeface="Georgia" pitchFamily="18" charset="0"/>
              </a:rPr>
              <a:t>’</a:t>
            </a:r>
            <a:r>
              <a:rPr lang="ru-RU" sz="2200" b="1" i="1" dirty="0" err="1">
                <a:solidFill>
                  <a:schemeClr val="bg1"/>
                </a:solidFill>
                <a:latin typeface="Arial Narrow" pitchFamily="34" charset="0"/>
              </a:rPr>
              <a:t>єднання</a:t>
            </a:r>
            <a:r>
              <a:rPr lang="ru-RU" sz="2200" b="1" i="1" dirty="0">
                <a:solidFill>
                  <a:schemeClr val="bg1"/>
                </a:solidFill>
                <a:latin typeface="Arial Narrow" pitchFamily="34" charset="0"/>
              </a:rPr>
              <a:t> О. М. Сабурова  та А. Ф. Фёдорова.</a:t>
            </a:r>
          </a:p>
          <a:p>
            <a:pPr eaLnBrk="1" hangingPunct="1"/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Загальна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чисельність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радянських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партизан та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підпільників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на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території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України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в 1941—1944 роки становила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близько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b="1" dirty="0">
                <a:solidFill>
                  <a:schemeClr val="bg1"/>
                </a:solidFill>
                <a:latin typeface="Arial Narrow" pitchFamily="34" charset="0"/>
              </a:rPr>
              <a:t>220 тис.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чол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. в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складі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53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партизанських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з</a:t>
            </a:r>
            <a:r>
              <a:rPr lang="ru-RU" sz="2200" dirty="0" err="1">
                <a:solidFill>
                  <a:schemeClr val="bg1"/>
                </a:solidFill>
                <a:latin typeface="Georgia" pitchFamily="18" charset="0"/>
              </a:rPr>
              <a:t>’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єднань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, 2145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партизанських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загонів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і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1807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партизанських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груп</a:t>
            </a:r>
            <a:endParaRPr lang="ru-RU" sz="22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2293" name="Picture 5" descr="C:\Documents and Settings\Admin\Рабочий стол\Saburov_AN.jpg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5072066" y="1500174"/>
            <a:ext cx="1571636" cy="2125029"/>
          </a:xfrm>
          <a:prstGeom prst="roundRect">
            <a:avLst/>
          </a:prstGeom>
          <a:noFill/>
        </p:spPr>
      </p:pic>
      <p:pic>
        <p:nvPicPr>
          <p:cNvPr id="12294" name="Picture 6" descr="C:\Documents and Settings\Admin\Рабочий стол\FedorovAleksFedor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7000892" y="1500174"/>
            <a:ext cx="1607066" cy="2143140"/>
          </a:xfrm>
          <a:prstGeom prst="roundRect">
            <a:avLst/>
          </a:prstGeom>
          <a:noFill/>
        </p:spPr>
      </p:pic>
      <p:pic>
        <p:nvPicPr>
          <p:cNvPr id="12295" name="Picture 7" descr="C:\Documents and Settings\Admin\Рабочий стол\1_600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30000"/>
          </a:blip>
          <a:srcRect t="2359" b="943"/>
          <a:stretch>
            <a:fillRect/>
          </a:stretch>
        </p:blipFill>
        <p:spPr>
          <a:xfrm>
            <a:off x="4714876" y="3429000"/>
            <a:ext cx="4137102" cy="3000396"/>
          </a:xfrm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>
                <a:solidFill>
                  <a:schemeClr val="bg1"/>
                </a:solidFill>
                <a:effectLst/>
              </a:rPr>
              <a:t>Партизанськими стежками. </a:t>
            </a:r>
            <a:br>
              <a:rPr lang="uk-UA" dirty="0">
                <a:solidFill>
                  <a:schemeClr val="bg1"/>
                </a:solidFill>
                <a:effectLst/>
              </a:rPr>
            </a:br>
            <a:r>
              <a:rPr lang="uk-UA" sz="2200" b="0" i="1" dirty="0">
                <a:solidFill>
                  <a:schemeClr val="bg1"/>
                </a:solidFill>
                <a:effectLst/>
              </a:rPr>
              <a:t>Фото документи</a:t>
            </a:r>
            <a:endParaRPr lang="ru-RU" sz="2200" b="0" i="1" dirty="0">
              <a:solidFill>
                <a:schemeClr val="bg1"/>
              </a:solidFill>
              <a:effectLst/>
            </a:endParaRPr>
          </a:p>
        </p:txBody>
      </p:sp>
      <p:pic>
        <p:nvPicPr>
          <p:cNvPr id="1026" name="Picture 2" descr="C:\Users\Администратор\Desktop\partizan-1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857364"/>
            <a:ext cx="4133992" cy="4572031"/>
          </a:xfrm>
          <a:prstGeom prst="rect">
            <a:avLst/>
          </a:prstGeom>
          <a:noFill/>
        </p:spPr>
      </p:pic>
      <p:pic>
        <p:nvPicPr>
          <p:cNvPr id="1027" name="Picture 3" descr="C:\Users\Администратор\Desktop\partizan-6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857364"/>
            <a:ext cx="4323878" cy="3286147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500562" y="5214950"/>
            <a:ext cx="4429156" cy="150019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>
                <a:solidFill>
                  <a:schemeClr val="bg1"/>
                </a:solidFill>
              </a:rPr>
              <a:t>Яке враження на вас справили ці світлини ?  Чому ?</a:t>
            </a:r>
          </a:p>
          <a:p>
            <a:pPr algn="ctr"/>
            <a:r>
              <a:rPr lang="uk-UA" b="1" i="1" dirty="0">
                <a:solidFill>
                  <a:schemeClr val="bg1"/>
                </a:solidFill>
              </a:rPr>
              <a:t>Чи змінили вони ваші попередні знання про “2-й  </a:t>
            </a:r>
            <a:r>
              <a:rPr lang="uk-UA" b="1" i="1" dirty="0" err="1">
                <a:solidFill>
                  <a:schemeClr val="bg1"/>
                </a:solidFill>
              </a:rPr>
              <a:t>фронт”</a:t>
            </a:r>
            <a:r>
              <a:rPr lang="uk-UA" b="1" i="1" dirty="0">
                <a:solidFill>
                  <a:schemeClr val="bg1"/>
                </a:solidFill>
              </a:rPr>
              <a:t> в Україні в роки війни ?</a:t>
            </a:r>
            <a:endParaRPr lang="ru-RU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  <a:effectLst/>
              </a:rPr>
              <a:t>Операція </a:t>
            </a:r>
            <a:r>
              <a:rPr lang="uk-UA" dirty="0" err="1">
                <a:solidFill>
                  <a:schemeClr val="bg1"/>
                </a:solidFill>
                <a:effectLst/>
              </a:rPr>
              <a:t>“рейкова</a:t>
            </a:r>
            <a:r>
              <a:rPr lang="uk-UA" dirty="0">
                <a:solidFill>
                  <a:schemeClr val="bg1"/>
                </a:solidFill>
                <a:effectLst/>
              </a:rPr>
              <a:t> </a:t>
            </a:r>
            <a:r>
              <a:rPr lang="uk-UA" dirty="0" err="1">
                <a:solidFill>
                  <a:schemeClr val="bg1"/>
                </a:solidFill>
                <a:effectLst/>
              </a:rPr>
              <a:t>війна”</a:t>
            </a:r>
            <a:r>
              <a:rPr lang="uk-UA" dirty="0">
                <a:solidFill>
                  <a:schemeClr val="bg1"/>
                </a:solidFill>
                <a:effectLst/>
              </a:rPr>
              <a:t> 1943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00562" y="1428736"/>
            <a:ext cx="4500594" cy="4697427"/>
          </a:xfrm>
        </p:spPr>
        <p:txBody>
          <a:bodyPr/>
          <a:lstStyle/>
          <a:p>
            <a:pPr algn="r"/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6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Рейкова</a:t>
            </a:r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війна</a:t>
            </a:r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»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—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операція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радянських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партизанів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у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період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початку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серпня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до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середини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вересня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1943 в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тилу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німецьких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військ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на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території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Росії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Білорусі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та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частини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України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метою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одночасного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масового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зруйнування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залізничного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полотна та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станційних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споруд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r"/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Під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час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операції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в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якій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брало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близько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100 тис.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бійців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було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підірвано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25 тис.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рейок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багато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мостів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та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станційних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споруд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що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значно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ускладнило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перегрупування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сил  противника в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період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вирішальних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битв на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Курській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дузі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r"/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Протягом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1943 р.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українські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партизани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пустили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під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укіс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3688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поїздів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тобто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в 15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разів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більше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sz="1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у 1942 </a:t>
            </a:r>
            <a:r>
              <a:rPr lang="ru-RU" sz="16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році</a:t>
            </a:r>
            <a:endParaRPr lang="ru-RU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Администратор\Desktop\1943_08_03-035-04_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3357562"/>
            <a:ext cx="4464875" cy="2976583"/>
          </a:xfrm>
          <a:prstGeom prst="rect">
            <a:avLst/>
          </a:prstGeom>
          <a:noFill/>
        </p:spPr>
      </p:pic>
      <p:pic>
        <p:nvPicPr>
          <p:cNvPr id="1027" name="Picture 3" descr="C:\Users\Администратор\Desktop\8c17b24a96eae219df4f993b6502eab2_1509060710-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500174"/>
            <a:ext cx="3857626" cy="2176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uk-UA" dirty="0">
                <a:solidFill>
                  <a:schemeClr val="accent6">
                    <a:lumMod val="50000"/>
                  </a:schemeClr>
                </a:solidFill>
              </a:rPr>
              <a:t>Результати діяльності партизан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315" name="Содержимое 5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22725"/>
          </a:xfrm>
        </p:spPr>
        <p:txBody>
          <a:bodyPr/>
          <a:lstStyle/>
          <a:p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розгромили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56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штабів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411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гарнізонів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опорних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пунктів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поліційних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дільниць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;</a:t>
            </a:r>
          </a:p>
          <a:p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зруйнували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знищили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607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залізничних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мостів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1599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мостів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на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автошляхах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31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паромів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понтонів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44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залізничні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станції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248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радіостанцій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вузлів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зв</a:t>
            </a:r>
            <a:r>
              <a:rPr lang="ru-RU" sz="2400" dirty="0" err="1">
                <a:solidFill>
                  <a:schemeClr val="bg1"/>
                </a:solidFill>
                <a:latin typeface="Georgia" pitchFamily="18" charset="0"/>
              </a:rPr>
              <a:t>’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язку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59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електростанцій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94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нафтовежі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42 водокачки, 915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складів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1990 км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ліній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зв</a:t>
            </a:r>
            <a:r>
              <a:rPr lang="ru-RU" sz="2400" dirty="0" err="1">
                <a:solidFill>
                  <a:schemeClr val="bg1"/>
                </a:solidFill>
                <a:latin typeface="Georgia" pitchFamily="18" charset="0"/>
              </a:rPr>
              <a:t>’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язку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309 км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залізниць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66 087 тонн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палива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102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миномети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264 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кулемети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1799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гвинтівок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автоматів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;</a:t>
            </a:r>
          </a:p>
          <a:p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потопили 22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пароплави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, 54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баржі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та 29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катерів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</a:rPr>
              <a:t>Акт відновлення Української держави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357686" y="1600200"/>
            <a:ext cx="4500594" cy="4525963"/>
          </a:xfrm>
        </p:spPr>
        <p:txBody>
          <a:bodyPr/>
          <a:lstStyle/>
          <a:p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Акт </a:t>
            </a:r>
            <a:r>
              <a:rPr lang="ru-RU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відновлення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Української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Держави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—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проголошення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30 </a:t>
            </a:r>
            <a:r>
              <a:rPr lang="ru-RU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червня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1941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року 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Українськими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Національними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Зборами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ініціативи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ОУН 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під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проводом Степана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Бандери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 </a:t>
            </a:r>
            <a:r>
              <a:rPr lang="ru-RU" sz="2000" i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декларації</a:t>
            </a:r>
            <a:r>
              <a:rPr lang="ru-RU" sz="20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про </a:t>
            </a:r>
            <a:r>
              <a:rPr lang="ru-RU" sz="2000" i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відновлення</a:t>
            </a:r>
            <a:r>
              <a:rPr lang="ru-RU" sz="20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Української</a:t>
            </a:r>
            <a:r>
              <a:rPr lang="ru-RU" sz="20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держави</a:t>
            </a:r>
            <a:r>
              <a:rPr lang="ru-RU" sz="20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uk-UA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Акт застав гітлерівців зненацька,  тому, спочатку ніякої реакції на цю ініціативу оунівців не було…</a:t>
            </a:r>
            <a:endParaRPr lang="ru-RU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1800" i="1" dirty="0"/>
          </a:p>
          <a:p>
            <a:endParaRPr lang="ru-RU" sz="1800" dirty="0"/>
          </a:p>
        </p:txBody>
      </p:sp>
      <p:pic>
        <p:nvPicPr>
          <p:cNvPr id="1026" name="Picture 2" descr="C:\Users\Администратор\Desktop\Акт_відновлення_Української_Держави_(з_автографом_Ярослава_Стецька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642910" y="1500174"/>
            <a:ext cx="3315576" cy="4929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Администратор\Desktop\800px-Звіт_Національних_зборів_30_червня_1941.jpg"/>
          <p:cNvPicPr>
            <a:picLocks noChangeAspect="1" noChangeArrowheads="1"/>
          </p:cNvPicPr>
          <p:nvPr/>
        </p:nvPicPr>
        <p:blipFill>
          <a:blip r:embed="rId3">
            <a:biLevel thresh="50000"/>
          </a:blip>
          <a:srcRect/>
          <a:stretch>
            <a:fillRect/>
          </a:stretch>
        </p:blipFill>
        <p:spPr bwMode="auto">
          <a:xfrm>
            <a:off x="142844" y="2786058"/>
            <a:ext cx="4128591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bg1"/>
                </a:solidFill>
              </a:rPr>
              <a:t>Українське Державне правління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1285860"/>
            <a:ext cx="4281518" cy="4840303"/>
          </a:xfrm>
        </p:spPr>
        <p:txBody>
          <a:bodyPr/>
          <a:lstStyle/>
          <a:p>
            <a:r>
              <a:rPr lang="ru-RU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Українське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Державне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Правління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(УДП) —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головний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виконавчий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орган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відновленої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Української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Держави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проголошеної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Українськими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Національними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Зборами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ініціативи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Організації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українських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націоналістів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у 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Львові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30 червня1941 р.</a:t>
            </a:r>
          </a:p>
          <a:p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УДП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опублікувало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кілька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заяв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і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вислало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меморіал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до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німецького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уряду,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відбуло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неповному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складі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кілька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нарад</a:t>
            </a:r>
            <a:r>
              <a:rPr lang="ru-RU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2050" name="Picture 2" descr="C:\Users\Администратор\Desktop\Stecko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5008" y="1571612"/>
            <a:ext cx="2853631" cy="4012100"/>
          </a:xfrm>
          <a:prstGeom prst="rect">
            <a:avLst/>
          </a:prstGeom>
          <a:noFill/>
        </p:spPr>
      </p:pic>
      <p:pic>
        <p:nvPicPr>
          <p:cNvPr id="2051" name="Picture 3" descr="C:\Users\Администратор\Desktop\Ukrainian-state-seal-194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3143248"/>
            <a:ext cx="2004302" cy="1938330"/>
          </a:xfrm>
          <a:prstGeom prst="ellipse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500694" y="5286388"/>
            <a:ext cx="2500330" cy="642942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bg1"/>
                </a:solidFill>
                <a:latin typeface="Arial Narrow" pitchFamily="34" charset="0"/>
              </a:rPr>
              <a:t>Голова УДП </a:t>
            </a:r>
          </a:p>
          <a:p>
            <a:pPr algn="ctr"/>
            <a:r>
              <a:rPr lang="uk-UA" b="1" dirty="0">
                <a:solidFill>
                  <a:schemeClr val="bg1"/>
                </a:solidFill>
                <a:latin typeface="Arial Narrow" pitchFamily="34" charset="0"/>
              </a:rPr>
              <a:t>Ярослав  Стецько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uk-UA" sz="2200" b="0" i="1" dirty="0">
                <a:solidFill>
                  <a:schemeClr val="bg1"/>
                </a:solidFill>
                <a:effectLst/>
              </a:rPr>
              <a:t>Картосхема.</a:t>
            </a:r>
            <a:br>
              <a:rPr lang="uk-UA" dirty="0">
                <a:solidFill>
                  <a:schemeClr val="bg1"/>
                </a:solidFill>
                <a:effectLst/>
              </a:rPr>
            </a:br>
            <a:r>
              <a:rPr lang="uk-UA" dirty="0">
                <a:solidFill>
                  <a:schemeClr val="bg1"/>
                </a:solidFill>
                <a:effectLst/>
              </a:rPr>
              <a:t>Територія поширення влади УДП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pic>
        <p:nvPicPr>
          <p:cNvPr id="3074" name="Picture 2" descr="C:\Users\Администратор\Desktop\300px-Тер-рія_УДП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28736"/>
            <a:ext cx="7097315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  <a:effectLst/>
              </a:rPr>
              <a:t>Нацистська відповідь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071934" y="1600200"/>
            <a:ext cx="4857784" cy="4525963"/>
          </a:xfrm>
        </p:spPr>
        <p:txBody>
          <a:bodyPr/>
          <a:lstStyle/>
          <a:p>
            <a:r>
              <a:rPr lang="ru-RU" sz="2400" b="1" i="1" dirty="0">
                <a:solidFill>
                  <a:schemeClr val="bg1"/>
                </a:solidFill>
                <a:latin typeface="Arial Narrow" pitchFamily="34" charset="0"/>
              </a:rPr>
              <a:t>5 </a:t>
            </a:r>
            <a:r>
              <a:rPr lang="ru-RU" sz="2400" b="1" i="1" dirty="0" err="1">
                <a:solidFill>
                  <a:schemeClr val="bg1"/>
                </a:solidFill>
                <a:latin typeface="Arial Narrow" pitchFamily="34" charset="0"/>
              </a:rPr>
              <a:t>липня</a:t>
            </a:r>
            <a:r>
              <a:rPr lang="ru-RU" sz="2400" b="1" i="1" dirty="0">
                <a:solidFill>
                  <a:schemeClr val="bg1"/>
                </a:solidFill>
                <a:latin typeface="Arial Narrow" pitchFamily="34" charset="0"/>
              </a:rPr>
              <a:t> 1941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 р.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терміновій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нараді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у А.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Гітлера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 шеф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політичної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поліції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 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Генріх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Гіммлер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 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отримав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завдання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розібратися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ситуацією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щодо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УДП.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Згодом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 гестапо 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був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заарештований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 Степан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Бандера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.</a:t>
            </a:r>
          </a:p>
          <a:p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11-12 </a:t>
            </a:r>
            <a:r>
              <a:rPr lang="ru-RU" sz="2400" b="1" i="1" dirty="0" err="1">
                <a:solidFill>
                  <a:schemeClr val="bg1"/>
                </a:solidFill>
                <a:latin typeface="Arial Narrow" pitchFamily="34" charset="0"/>
              </a:rPr>
              <a:t>липня</a:t>
            </a:r>
            <a:r>
              <a:rPr lang="ru-RU" sz="2400" b="1" i="1" dirty="0">
                <a:solidFill>
                  <a:schemeClr val="bg1"/>
                </a:solidFill>
                <a:latin typeface="Arial Narrow" pitchFamily="34" charset="0"/>
              </a:rPr>
              <a:t> 1941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 р.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айнзацгруппою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СС на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чолі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проф.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Баєром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Головного Штабу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Г.Гіммлера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А.Кольфом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був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Arial Narrow" pitchFamily="34" charset="0"/>
              </a:rPr>
              <a:t>заарештований</a:t>
            </a:r>
            <a:r>
              <a:rPr lang="ru-RU" sz="2400" dirty="0">
                <a:solidFill>
                  <a:schemeClr val="bg1"/>
                </a:solidFill>
                <a:latin typeface="Arial Narrow" pitchFamily="34" charset="0"/>
              </a:rPr>
              <a:t> Ярослав Стецько</a:t>
            </a:r>
          </a:p>
          <a:p>
            <a:endParaRPr lang="ru-RU" dirty="0"/>
          </a:p>
        </p:txBody>
      </p:sp>
      <p:pic>
        <p:nvPicPr>
          <p:cNvPr id="5122" name="Picture 2" descr="C:\Users\Администратор\Desktop\Bundesarchiv_Bild_183-45534-0005,_Kz_Mauthausen,_Besuch_Heinrich_Himmler,_Franz_Zierei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7562" r="21009"/>
          <a:stretch>
            <a:fillRect/>
          </a:stretch>
        </p:blipFill>
        <p:spPr bwMode="auto">
          <a:xfrm>
            <a:off x="214282" y="1857364"/>
            <a:ext cx="3933591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C:\Users\Администратор\Desktop\100px-Планка_Золотой_партийный_знак_НСДАП.svg.pn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1857356" y="1643050"/>
            <a:ext cx="2041086" cy="571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 err="1">
                <a:solidFill>
                  <a:schemeClr val="accent3">
                    <a:lumMod val="75000"/>
                  </a:schemeClr>
                </a:solidFill>
              </a:rPr>
              <a:t>“Поліська</a:t>
            </a:r>
            <a:r>
              <a:rPr lang="uk-UA" sz="54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5400" dirty="0" err="1">
                <a:solidFill>
                  <a:schemeClr val="accent3">
                    <a:lumMod val="75000"/>
                  </a:schemeClr>
                </a:solidFill>
              </a:rPr>
              <a:t>січ”</a:t>
            </a:r>
            <a:endParaRPr lang="ru-RU" sz="54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1500174"/>
            <a:ext cx="4038600" cy="4625989"/>
          </a:xfrm>
        </p:spPr>
        <p:txBody>
          <a:bodyPr/>
          <a:lstStyle/>
          <a:p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підпільна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збройна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формація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, створена на 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Поліссі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b="1" i="1" dirty="0" err="1">
                <a:solidFill>
                  <a:schemeClr val="bg1"/>
                </a:solidFill>
                <a:latin typeface="Arial Narrow" pitchFamily="34" charset="0"/>
              </a:rPr>
              <a:t>влітку</a:t>
            </a:r>
            <a:r>
              <a:rPr lang="ru-RU" sz="1800" b="1" i="1" dirty="0">
                <a:solidFill>
                  <a:schemeClr val="bg1"/>
                </a:solidFill>
                <a:latin typeface="Arial Narrow" pitchFamily="34" charset="0"/>
              </a:rPr>
              <a:t> 1941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 року, в с. 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Немовичі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 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Сарненського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р-ну,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що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на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Рівненщині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. 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Отаманом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b="1" i="1" dirty="0">
                <a:solidFill>
                  <a:schemeClr val="bg1"/>
                </a:solidFill>
                <a:latin typeface="Arial Narrow" pitchFamily="34" charset="0"/>
              </a:rPr>
              <a:t>Тарасом </a:t>
            </a:r>
            <a:r>
              <a:rPr lang="ru-RU" sz="1800" b="1" i="1" dirty="0" err="1">
                <a:solidFill>
                  <a:schemeClr val="bg1"/>
                </a:solidFill>
                <a:latin typeface="Arial Narrow" pitchFamily="34" charset="0"/>
              </a:rPr>
              <a:t>Бульбою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 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було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видано перший наказ про початок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боротьби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і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створення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повстанської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армії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. </a:t>
            </a:r>
          </a:p>
          <a:p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Основу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організації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було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закладено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ще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у 1940 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році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, а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перші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збройні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формації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було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утворено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із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початком 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німецько-радянської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війни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 у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червні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 1941 року. </a:t>
            </a:r>
            <a:endParaRPr lang="en-US" sz="1800" dirty="0">
              <a:solidFill>
                <a:schemeClr val="bg1"/>
              </a:solidFill>
              <a:latin typeface="Arial Narrow" pitchFamily="34" charset="0"/>
            </a:endParaRPr>
          </a:p>
          <a:p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Бульбівці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воювали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як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проти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 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нацистів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, так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і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проти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 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радянських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військ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періодично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співпрацюючи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з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однією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із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Arial Narrow" pitchFamily="34" charset="0"/>
              </a:rPr>
              <a:t>сторін</a:t>
            </a:r>
            <a:r>
              <a:rPr lang="ru-RU" sz="1800" dirty="0">
                <a:solidFill>
                  <a:schemeClr val="bg1"/>
                </a:solidFill>
                <a:latin typeface="Arial Narrow" pitchFamily="34" charset="0"/>
              </a:rPr>
              <a:t> </a:t>
            </a:r>
          </a:p>
        </p:txBody>
      </p:sp>
      <p:pic>
        <p:nvPicPr>
          <p:cNvPr id="4098" name="Picture 2" descr="C:\Users\Администратор\Desktop\Taras_Bulba-Borovets._194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857224" y="1500174"/>
            <a:ext cx="3274923" cy="47577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57158" y="5357826"/>
            <a:ext cx="1857388" cy="5572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>
                <a:solidFill>
                  <a:schemeClr val="bg1"/>
                </a:solidFill>
              </a:rPr>
              <a:t>Тарас </a:t>
            </a:r>
            <a:r>
              <a:rPr lang="uk-UA" b="1" i="1" dirty="0" err="1">
                <a:solidFill>
                  <a:schemeClr val="bg1"/>
                </a:solidFill>
              </a:rPr>
              <a:t>Бульба-Боровець</a:t>
            </a:r>
            <a:endParaRPr lang="ru-RU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400" dirty="0" err="1">
                <a:solidFill>
                  <a:srgbClr val="00B0F0"/>
                </a:solidFill>
                <a:latin typeface="Arial Black" pitchFamily="34" charset="0"/>
              </a:rPr>
              <a:t>Створення</a:t>
            </a:r>
            <a:r>
              <a:rPr lang="ru-RU" sz="4400" dirty="0">
                <a:solidFill>
                  <a:srgbClr val="00B0F0"/>
                </a:solidFill>
                <a:latin typeface="Arial Black" pitchFamily="34" charset="0"/>
              </a:rPr>
              <a:t> УПА</a:t>
            </a:r>
          </a:p>
        </p:txBody>
      </p:sp>
      <p:sp>
        <p:nvSpPr>
          <p:cNvPr id="14339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3071810"/>
            <a:ext cx="4038600" cy="3054353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ru-RU" sz="2000" dirty="0">
              <a:solidFill>
                <a:schemeClr val="bg1"/>
              </a:solidFill>
              <a:latin typeface="Arial Narrow" pitchFamily="34" charset="0"/>
            </a:endParaRPr>
          </a:p>
          <a:p>
            <a:pPr eaLnBrk="1" hangingPunct="1"/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З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осені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 1942 року почали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паралельно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створюватися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збройні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 загони ОУН на 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Поліссі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 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й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 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Волині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очолені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 Степаном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Бандерою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що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також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прийняли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назву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 УПА. Датою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заснування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 УПА </a:t>
            </a:r>
            <a:r>
              <a:rPr lang="ru-RU" sz="2000" dirty="0" err="1">
                <a:solidFill>
                  <a:schemeClr val="bg1"/>
                </a:solidFill>
                <a:latin typeface="Arial Narrow" pitchFamily="34" charset="0"/>
              </a:rPr>
              <a:t>вважається</a:t>
            </a:r>
            <a:r>
              <a:rPr lang="ru-RU" sz="2000" b="1" dirty="0">
                <a:solidFill>
                  <a:schemeClr val="bg1"/>
                </a:solidFill>
                <a:latin typeface="Arial Narrow" pitchFamily="34" charset="0"/>
              </a:rPr>
              <a:t> 14 </a:t>
            </a:r>
            <a:r>
              <a:rPr lang="ru-RU" sz="2000" b="1" dirty="0" err="1">
                <a:solidFill>
                  <a:schemeClr val="bg1"/>
                </a:solidFill>
                <a:latin typeface="Arial Narrow" pitchFamily="34" charset="0"/>
              </a:rPr>
              <a:t>жовтня</a:t>
            </a:r>
            <a:r>
              <a:rPr lang="ru-RU" sz="2000" b="1" dirty="0">
                <a:solidFill>
                  <a:schemeClr val="bg1"/>
                </a:solidFill>
                <a:latin typeface="Arial Narrow" pitchFamily="34" charset="0"/>
              </a:rPr>
              <a:t> 1942 р</a:t>
            </a:r>
            <a:r>
              <a:rPr lang="ru-RU" sz="2000" dirty="0">
                <a:solidFill>
                  <a:schemeClr val="bg1"/>
                </a:solidFill>
                <a:latin typeface="Arial Narrow" pitchFamily="34" charset="0"/>
              </a:rPr>
              <a:t>.</a:t>
            </a:r>
          </a:p>
        </p:txBody>
      </p:sp>
      <p:pic>
        <p:nvPicPr>
          <p:cNvPr id="14340" name="Picture 2" descr="C:\Documents and Settings\Admin\Рабочий стол\150px-Bulb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20000"/>
            <a:grayscl/>
          </a:blip>
          <a:srcRect/>
          <a:stretch>
            <a:fillRect/>
          </a:stretch>
        </p:blipFill>
        <p:spPr>
          <a:xfrm>
            <a:off x="2643188" y="1643063"/>
            <a:ext cx="1785937" cy="2857500"/>
          </a:xfrm>
          <a:noFill/>
        </p:spPr>
      </p:pic>
      <p:sp>
        <p:nvSpPr>
          <p:cNvPr id="9" name="Прямоугольник 8"/>
          <p:cNvSpPr/>
          <p:nvPr/>
        </p:nvSpPr>
        <p:spPr>
          <a:xfrm>
            <a:off x="428625" y="1643063"/>
            <a:ext cx="2071688" cy="785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600" b="1" dirty="0">
                <a:solidFill>
                  <a:schemeClr val="bg1"/>
                </a:solidFill>
              </a:rPr>
              <a:t>Тарас Бульба – </a:t>
            </a:r>
            <a:r>
              <a:rPr lang="uk-UA" sz="1600" b="1" dirty="0" err="1">
                <a:solidFill>
                  <a:schemeClr val="bg1"/>
                </a:solidFill>
              </a:rPr>
              <a:t>Боровець</a:t>
            </a:r>
            <a:endParaRPr lang="uk-UA" sz="1600" b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uk-UA" sz="1600" dirty="0">
                <a:solidFill>
                  <a:schemeClr val="bg1"/>
                </a:solidFill>
              </a:rPr>
              <a:t>організатор УПА 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6" name="Picture 2" descr="C:\Documents and Settings\Admin\Рабочий стол\250px-UPA-Zaslugy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25" y="4643438"/>
            <a:ext cx="1695450" cy="1500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3" name="Picture 8" descr="C:\Documents and Settings\Admin\Рабочий стол\upa2_1.jpg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500063" y="2571750"/>
            <a:ext cx="1000125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400" dirty="0" err="1">
                <a:solidFill>
                  <a:srgbClr val="0070C0"/>
                </a:solidFill>
                <a:latin typeface="Arial Black" pitchFamily="34" charset="0"/>
              </a:rPr>
              <a:t>Боротьба</a:t>
            </a:r>
            <a:r>
              <a:rPr lang="ru-RU" sz="4400" dirty="0">
                <a:solidFill>
                  <a:srgbClr val="0070C0"/>
                </a:solidFill>
                <a:latin typeface="Arial Black" pitchFamily="34" charset="0"/>
              </a:rPr>
              <a:t> УПА</a:t>
            </a:r>
          </a:p>
        </p:txBody>
      </p:sp>
      <p:sp>
        <p:nvSpPr>
          <p:cNvPr id="15363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000250"/>
            <a:ext cx="4038600" cy="4125913"/>
          </a:xfrm>
        </p:spPr>
        <p:txBody>
          <a:bodyPr/>
          <a:lstStyle/>
          <a:p>
            <a:r>
              <a:rPr lang="ru-RU" sz="2200">
                <a:solidFill>
                  <a:schemeClr val="bg1"/>
                </a:solidFill>
                <a:latin typeface="Arial Narrow" pitchFamily="34" charset="0"/>
              </a:rPr>
              <a:t>УПА постала на Зх. Поліссі й Волині, передусім, як для оборони населення перед німецьким терором, так і для оборони перед радянськими партизанами, які взимку 1942—43 наступали з білоруських лісів, грабували населення — та своїми акціями провокували ще сильніші німецькі репресії</a:t>
            </a:r>
          </a:p>
        </p:txBody>
      </p:sp>
      <p:pic>
        <p:nvPicPr>
          <p:cNvPr id="15365" name="Picture 5" descr="C:\Documents and Settings\Admin\Рабочий стол\lozu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bright="-10000" contrast="20000"/>
          </a:blip>
          <a:srcRect t="23044"/>
          <a:stretch>
            <a:fillRect/>
          </a:stretch>
        </p:blipFill>
        <p:spPr>
          <a:xfrm>
            <a:off x="571472" y="1714488"/>
            <a:ext cx="3795372" cy="4429156"/>
          </a:xfrm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chemeClr val="accent6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Територія діяльності УПА в </a:t>
            </a:r>
            <a:r>
              <a:rPr lang="en-US" sz="3200" dirty="0">
                <a:solidFill>
                  <a:schemeClr val="accent6">
                    <a:lumMod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1943-1944</a:t>
            </a:r>
            <a:endParaRPr lang="ru-RU" sz="3200" dirty="0">
              <a:solidFill>
                <a:schemeClr val="accent6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Администратор\Desktop\264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457200" y="1357298"/>
            <a:ext cx="8229600" cy="5143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sz="4400" dirty="0">
                <a:solidFill>
                  <a:schemeClr val="bg1"/>
                </a:solidFill>
              </a:rPr>
              <a:t>Діяльність УПА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16387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000">
                <a:solidFill>
                  <a:schemeClr val="bg1"/>
                </a:solidFill>
                <a:latin typeface="Arial Narrow" pitchFamily="34" charset="0"/>
              </a:rPr>
              <a:t>У липні-серпні 1943 р. німці, з метою знищити загони УПА, силами 10 батальйонів мотопіхоти та 10 000 німецьких і польських поліцейських під командуванням генерала Еріха фон дем Бах-Залевські провели наступ на територію південної Волині. Проте наступ провалився</a:t>
            </a:r>
          </a:p>
          <a:p>
            <a:endParaRPr lang="ru-RU" sz="2000">
              <a:solidFill>
                <a:schemeClr val="bg1"/>
              </a:solidFill>
              <a:latin typeface="Arial Narrow" pitchFamily="34" charset="0"/>
            </a:endParaRPr>
          </a:p>
          <a:p>
            <a:r>
              <a:rPr lang="ru-RU" sz="2000">
                <a:solidFill>
                  <a:schemeClr val="bg1"/>
                </a:solidFill>
                <a:latin typeface="Arial Narrow" pitchFamily="34" charset="0"/>
              </a:rPr>
              <a:t>На переломі 1943—44 УПА була найчисленнішою за весь час свого існування, об'єднуючи не менше 40 000 осіб</a:t>
            </a:r>
          </a:p>
        </p:txBody>
      </p:sp>
      <p:pic>
        <p:nvPicPr>
          <p:cNvPr id="16388" name="Picture 2" descr="C:\Documents and Settings\Admin\Рабочий стол\124837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lum contrast="10000"/>
          </a:blip>
          <a:srcRect/>
          <a:stretch>
            <a:fillRect/>
          </a:stretch>
        </p:blipFill>
        <p:spPr>
          <a:xfrm>
            <a:off x="4643438" y="2000250"/>
            <a:ext cx="4038600" cy="3513138"/>
          </a:xfr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15258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3071810"/>
            <a:ext cx="4110038" cy="292895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3600" dirty="0" err="1">
                <a:solidFill>
                  <a:schemeClr val="tx1">
                    <a:lumMod val="85000"/>
                  </a:schemeClr>
                </a:solidFill>
                <a:latin typeface="Arial Black" pitchFamily="34" charset="0"/>
              </a:rPr>
              <a:t>Польськ</a:t>
            </a:r>
            <a:r>
              <a:rPr lang="uk-UA" sz="3600" dirty="0">
                <a:solidFill>
                  <a:schemeClr val="tx1">
                    <a:lumMod val="85000"/>
                  </a:schemeClr>
                </a:solidFill>
                <a:latin typeface="Arial Black" pitchFamily="34" charset="0"/>
              </a:rPr>
              <a:t>і </a:t>
            </a:r>
            <a:r>
              <a:rPr lang="ru-RU" sz="3600" dirty="0">
                <a:solidFill>
                  <a:schemeClr val="tx1">
                    <a:lumMod val="85000"/>
                  </a:schemeClr>
                </a:solidFill>
                <a:latin typeface="Arial Black" pitchFamily="34" charset="0"/>
              </a:rPr>
              <a:t> </a:t>
            </a:r>
            <a:r>
              <a:rPr lang="ru-RU" sz="3600" dirty="0" err="1">
                <a:solidFill>
                  <a:schemeClr val="tx1">
                    <a:lumMod val="85000"/>
                  </a:schemeClr>
                </a:solidFill>
                <a:latin typeface="Arial Black" pitchFamily="34" charset="0"/>
              </a:rPr>
              <a:t>партизани</a:t>
            </a:r>
            <a:r>
              <a:rPr lang="ru-RU" sz="3600" dirty="0">
                <a:solidFill>
                  <a:schemeClr val="tx1">
                    <a:lumMod val="85000"/>
                  </a:schemeClr>
                </a:solidFill>
                <a:latin typeface="Arial Black" pitchFamily="34" charset="0"/>
              </a:rPr>
              <a:t> </a:t>
            </a:r>
            <a:r>
              <a:rPr lang="ru-RU" sz="3600" dirty="0" err="1">
                <a:solidFill>
                  <a:schemeClr val="tx1">
                    <a:lumMod val="85000"/>
                  </a:schemeClr>
                </a:solidFill>
                <a:latin typeface="Arial Black" pitchFamily="34" charset="0"/>
              </a:rPr>
              <a:t>Армії</a:t>
            </a:r>
            <a:r>
              <a:rPr lang="ru-RU" sz="3600" dirty="0">
                <a:solidFill>
                  <a:schemeClr val="tx1">
                    <a:lumMod val="85000"/>
                  </a:schemeClr>
                </a:solidFill>
                <a:latin typeface="Arial Black" pitchFamily="34" charset="0"/>
              </a:rPr>
              <a:t> </a:t>
            </a:r>
            <a:r>
              <a:rPr lang="ru-RU" sz="3600" dirty="0" err="1">
                <a:solidFill>
                  <a:srgbClr val="FF0000"/>
                </a:solidFill>
                <a:latin typeface="Arial Black" pitchFamily="34" charset="0"/>
              </a:rPr>
              <a:t>Крайової</a:t>
            </a:r>
            <a:endParaRPr lang="ru-RU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7411" name="Содержимое 3"/>
          <p:cNvSpPr>
            <a:spLocks noGrp="1"/>
          </p:cNvSpPr>
          <p:nvPr>
            <p:ph sz="half" idx="2"/>
          </p:nvPr>
        </p:nvSpPr>
        <p:spPr>
          <a:xfrm>
            <a:off x="4357688" y="1428750"/>
            <a:ext cx="4500562" cy="4697413"/>
          </a:xfrm>
        </p:spPr>
        <p:txBody>
          <a:bodyPr/>
          <a:lstStyle/>
          <a:p>
            <a:pPr eaLnBrk="1" hangingPunct="1"/>
            <a:r>
              <a:rPr lang="ru-RU" sz="2200" b="1" dirty="0" err="1">
                <a:solidFill>
                  <a:schemeClr val="bg1"/>
                </a:solidFill>
                <a:latin typeface="Arial Narrow" pitchFamily="34" charset="0"/>
              </a:rPr>
              <a:t>А́рмія</a:t>
            </a:r>
            <a:r>
              <a:rPr lang="ru-RU" sz="2200" b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latin typeface="Arial Narrow" pitchFamily="34" charset="0"/>
              </a:rPr>
              <a:t>Крайо́ва</a:t>
            </a:r>
            <a:r>
              <a:rPr lang="ru-RU" sz="2200" b="1" dirty="0">
                <a:solidFill>
                  <a:schemeClr val="bg1"/>
                </a:solidFill>
                <a:latin typeface="Arial Narrow" pitchFamily="34" charset="0"/>
              </a:rPr>
              <a:t> (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дослівно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 —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Вітчизняна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 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армія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) —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збройні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формування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польського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підпілля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в роки 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Другої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світової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війни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що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діяли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в межах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довоєнної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території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 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Польської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держави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.</a:t>
            </a:r>
          </a:p>
          <a:p>
            <a:pPr eaLnBrk="1" hangingPunct="1"/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АК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була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основною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організацією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польського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 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руху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Опору.</a:t>
            </a:r>
          </a:p>
          <a:p>
            <a:pPr eaLnBrk="1" hangingPunct="1"/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АК боролась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проти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 УПА,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українських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та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білоруських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колаборантів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. За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деякими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даними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, АК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також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займалась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етнічними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чистками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українського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населення</a:t>
            </a:r>
            <a:endParaRPr lang="ru-RU" sz="22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17413" name="Picture 6" descr="C:\Documents and Settings\Admin\Рабочий стол\i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571500" y="1857375"/>
            <a:ext cx="20574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2" descr="C:\Documents and Settings\Admin\Рабочий стол\Herb_Polski.svg.png"/>
          <p:cNvPicPr>
            <a:picLocks noChangeAspect="1" noChangeArrowheads="1"/>
          </p:cNvPicPr>
          <p:nvPr/>
        </p:nvPicPr>
        <p:blipFill>
          <a:blip r:embed="rId4">
            <a:lum bright="-20000" contrast="20000"/>
          </a:blip>
          <a:srcRect/>
          <a:stretch>
            <a:fillRect/>
          </a:stretch>
        </p:blipFill>
        <p:spPr bwMode="auto">
          <a:xfrm>
            <a:off x="2928938" y="1714500"/>
            <a:ext cx="1335087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4400" dirty="0" err="1">
                <a:solidFill>
                  <a:schemeClr val="bg1"/>
                </a:solidFill>
                <a:latin typeface="Arial Black" pitchFamily="34" charset="0"/>
              </a:rPr>
              <a:t>“Волиньська</a:t>
            </a:r>
            <a:r>
              <a:rPr lang="uk-UA" sz="4400" dirty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uk-UA" sz="4400" dirty="0" err="1">
                <a:solidFill>
                  <a:schemeClr val="bg1"/>
                </a:solidFill>
                <a:latin typeface="Arial Black" pitchFamily="34" charset="0"/>
              </a:rPr>
              <a:t>різня”</a:t>
            </a:r>
            <a:r>
              <a:rPr lang="uk-UA" sz="4400" dirty="0">
                <a:solidFill>
                  <a:schemeClr val="bg1"/>
                </a:solidFill>
                <a:latin typeface="Arial Black" pitchFamily="34" charset="0"/>
              </a:rPr>
              <a:t> 1943</a:t>
            </a:r>
            <a:endParaRPr lang="ru-RU" sz="4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8435" name="Содержимое 2"/>
          <p:cNvSpPr>
            <a:spLocks noGrp="1"/>
          </p:cNvSpPr>
          <p:nvPr>
            <p:ph sz="half" idx="1"/>
          </p:nvPr>
        </p:nvSpPr>
        <p:spPr>
          <a:xfrm>
            <a:off x="0" y="1857364"/>
            <a:ext cx="4714875" cy="4525963"/>
          </a:xfrm>
        </p:spPr>
        <p:txBody>
          <a:bodyPr/>
          <a:lstStyle/>
          <a:p>
            <a:pPr algn="just" eaLnBrk="1" hangingPunct="1"/>
            <a:r>
              <a:rPr lang="vi-VN" sz="1900" b="1" dirty="0">
                <a:solidFill>
                  <a:schemeClr val="bg1"/>
                </a:solidFill>
                <a:latin typeface="Arial" charset="0"/>
                <a:cs typeface="Arial" charset="0"/>
              </a:rPr>
              <a:t>Воли́нська траге́дія</a:t>
            </a:r>
            <a:r>
              <a:rPr lang="uk-UA" sz="1900" b="1" dirty="0">
                <a:solidFill>
                  <a:schemeClr val="bg1"/>
                </a:solidFill>
                <a:latin typeface="Arial" charset="0"/>
                <a:cs typeface="Arial" charset="0"/>
              </a:rPr>
              <a:t>                                            </a:t>
            </a:r>
            <a:r>
              <a:rPr lang="vi-VN" sz="1900" dirty="0">
                <a:solidFill>
                  <a:schemeClr val="bg1"/>
                </a:solidFill>
                <a:latin typeface="Arial" charset="0"/>
                <a:cs typeface="Arial" charset="0"/>
              </a:rPr>
              <a:t>(</a:t>
            </a:r>
            <a:r>
              <a:rPr lang="en-US" sz="1900" i="1" dirty="0">
                <a:solidFill>
                  <a:schemeClr val="bg1"/>
                </a:solidFill>
                <a:latin typeface="Arial" charset="0"/>
                <a:cs typeface="Arial" charset="0"/>
              </a:rPr>
              <a:t>«</a:t>
            </a:r>
            <a:r>
              <a:rPr lang="vi-VN" sz="1900" i="1" dirty="0">
                <a:solidFill>
                  <a:schemeClr val="bg1"/>
                </a:solidFill>
                <a:latin typeface="Arial" charset="0"/>
                <a:cs typeface="Arial" charset="0"/>
              </a:rPr>
              <a:t>Волинська різанина»)</a:t>
            </a:r>
            <a:r>
              <a:rPr lang="vi-VN" sz="1900" dirty="0">
                <a:solidFill>
                  <a:schemeClr val="bg1"/>
                </a:solidFill>
                <a:latin typeface="Arial" charset="0"/>
                <a:cs typeface="Arial" charset="0"/>
              </a:rPr>
              <a:t> — обопільні етнічні чистки українського і польського </a:t>
            </a:r>
            <a:r>
              <a:rPr lang="uk-UA" sz="1900" dirty="0">
                <a:solidFill>
                  <a:schemeClr val="bg1"/>
                </a:solidFill>
                <a:latin typeface="Arial" charset="0"/>
                <a:cs typeface="Arial" charset="0"/>
              </a:rPr>
              <a:t>   </a:t>
            </a:r>
            <a:r>
              <a:rPr lang="vi-VN" sz="1900" dirty="0">
                <a:solidFill>
                  <a:schemeClr val="bg1"/>
                </a:solidFill>
                <a:latin typeface="Arial" charset="0"/>
                <a:cs typeface="Arial" charset="0"/>
              </a:rPr>
              <a:t>населення здійснені Українською Повстанською Армією та польською Армією Крайовою за участю польських батальйонів шуцманшафту </a:t>
            </a:r>
            <a:r>
              <a:rPr lang="uk-UA" sz="1900" dirty="0">
                <a:solidFill>
                  <a:schemeClr val="bg1"/>
                </a:solidFill>
                <a:latin typeface="Arial" charset="0"/>
                <a:cs typeface="Arial" charset="0"/>
              </a:rPr>
              <a:t>            </a:t>
            </a:r>
            <a:r>
              <a:rPr lang="vi-VN" sz="1900" dirty="0">
                <a:solidFill>
                  <a:schemeClr val="bg1"/>
                </a:solidFill>
                <a:latin typeface="Arial" charset="0"/>
                <a:cs typeface="Arial" charset="0"/>
              </a:rPr>
              <a:t>(</a:t>
            </a:r>
            <a:r>
              <a:rPr lang="uk-UA" sz="1900" dirty="0">
                <a:solidFill>
                  <a:schemeClr val="bg1"/>
                </a:solidFill>
                <a:latin typeface="Arial" charset="0"/>
                <a:cs typeface="Arial" charset="0"/>
              </a:rPr>
              <a:t>№</a:t>
            </a:r>
            <a:r>
              <a:rPr lang="vi-VN" sz="1900" dirty="0">
                <a:solidFill>
                  <a:schemeClr val="bg1"/>
                </a:solidFill>
                <a:latin typeface="Arial" charset="0"/>
                <a:cs typeface="Arial" charset="0"/>
              </a:rPr>
              <a:t>107, 202), та радянських партизанів у 1943 році під час Другої світової війни на Волині.</a:t>
            </a:r>
            <a:endParaRPr lang="ru-RU" sz="19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pic>
        <p:nvPicPr>
          <p:cNvPr id="17413" name="Picture 5" descr="C:\Documents and Settings\Admin\Рабочий стол\560px-Wolyn_zbrodnie_en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>
          <a:xfrm>
            <a:off x="4976802" y="1500174"/>
            <a:ext cx="3936759" cy="4429156"/>
          </a:xfrm>
          <a:effectLst>
            <a:softEdge rad="112500"/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2800" i="1" dirty="0">
                <a:solidFill>
                  <a:schemeClr val="bg1"/>
                </a:solidFill>
              </a:rPr>
              <a:t>З </a:t>
            </a:r>
            <a:r>
              <a:rPr lang="ru-RU" sz="2800" i="1" dirty="0" err="1">
                <a:solidFill>
                  <a:schemeClr val="bg1"/>
                </a:solidFill>
              </a:rPr>
              <a:t>газети</a:t>
            </a:r>
            <a:r>
              <a:rPr lang="ru-RU" sz="2800" i="1" dirty="0">
                <a:solidFill>
                  <a:schemeClr val="bg1"/>
                </a:solidFill>
              </a:rPr>
              <a:t> «ДТ. </a:t>
            </a:r>
            <a:r>
              <a:rPr lang="ru-RU" sz="2800" i="1" dirty="0" err="1">
                <a:solidFill>
                  <a:schemeClr val="bg1"/>
                </a:solidFill>
              </a:rPr>
              <a:t>Укра</a:t>
            </a:r>
            <a:r>
              <a:rPr lang="uk-UA" sz="2800" i="1" dirty="0">
                <a:solidFill>
                  <a:schemeClr val="bg1"/>
                </a:solidFill>
              </a:rPr>
              <a:t>ї</a:t>
            </a:r>
            <a:r>
              <a:rPr lang="ru-RU" sz="2800" i="1" dirty="0">
                <a:solidFill>
                  <a:schemeClr val="bg1"/>
                </a:solidFill>
              </a:rPr>
              <a:t>на» №25,2016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071546"/>
            <a:ext cx="8401080" cy="5237179"/>
          </a:xfrm>
        </p:spPr>
        <p:txBody>
          <a:bodyPr/>
          <a:lstStyle/>
          <a:p>
            <a:pPr algn="just"/>
            <a:r>
              <a:rPr lang="ru-RU" sz="2000" i="1" dirty="0">
                <a:solidFill>
                  <a:schemeClr val="bg1"/>
                </a:solidFill>
              </a:rPr>
              <a:t>"Н</a:t>
            </a:r>
            <a:r>
              <a:rPr lang="uk-UA" sz="2000" i="1" dirty="0">
                <a:solidFill>
                  <a:schemeClr val="bg1"/>
                </a:solidFill>
              </a:rPr>
              <a:t>і</a:t>
            </a:r>
            <a:r>
              <a:rPr lang="ru-RU" sz="2000" i="1" dirty="0" err="1">
                <a:solidFill>
                  <a:schemeClr val="bg1"/>
                </a:solidFill>
              </a:rPr>
              <a:t>мцям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польсько-українська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боротьба</a:t>
            </a:r>
            <a:r>
              <a:rPr lang="ru-RU" sz="2000" i="1" dirty="0">
                <a:solidFill>
                  <a:schemeClr val="bg1"/>
                </a:solidFill>
              </a:rPr>
              <a:t>  </a:t>
            </a:r>
            <a:r>
              <a:rPr lang="ru-RU" sz="2000" i="1" dirty="0" err="1">
                <a:solidFill>
                  <a:schemeClr val="bg1"/>
                </a:solidFill>
              </a:rPr>
              <a:t>була</a:t>
            </a:r>
            <a:r>
              <a:rPr lang="ru-RU" sz="2000" i="1" dirty="0">
                <a:solidFill>
                  <a:schemeClr val="bg1"/>
                </a:solidFill>
              </a:rPr>
              <a:t> в  руку. </a:t>
            </a:r>
            <a:r>
              <a:rPr lang="ru-RU" sz="2000" i="1" dirty="0" err="1">
                <a:solidFill>
                  <a:schemeClr val="bg1"/>
                </a:solidFill>
              </a:rPr>
              <a:t>Потужні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ділянки</a:t>
            </a:r>
            <a:r>
              <a:rPr lang="ru-RU" sz="2000" i="1" dirty="0">
                <a:solidFill>
                  <a:schemeClr val="bg1"/>
                </a:solidFill>
              </a:rPr>
              <a:t>  </a:t>
            </a:r>
            <a:r>
              <a:rPr lang="ru-RU" sz="2000" i="1" dirty="0" err="1">
                <a:solidFill>
                  <a:schemeClr val="bg1"/>
                </a:solidFill>
              </a:rPr>
              <a:t>польської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поліції</a:t>
            </a:r>
            <a:r>
              <a:rPr lang="ru-RU" sz="2000" i="1" dirty="0">
                <a:solidFill>
                  <a:schemeClr val="bg1"/>
                </a:solidFill>
              </a:rPr>
              <a:t>, </a:t>
            </a:r>
            <a:r>
              <a:rPr lang="ru-RU" sz="2000" i="1" dirty="0" err="1">
                <a:solidFill>
                  <a:schemeClr val="bg1"/>
                </a:solidFill>
              </a:rPr>
              <a:t>що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змінили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українську</a:t>
            </a:r>
            <a:r>
              <a:rPr lang="ru-RU" sz="2000" i="1" dirty="0">
                <a:solidFill>
                  <a:schemeClr val="bg1"/>
                </a:solidFill>
              </a:rPr>
              <a:t>, </a:t>
            </a:r>
            <a:r>
              <a:rPr lang="ru-RU" sz="2000" i="1" dirty="0" err="1">
                <a:solidFill>
                  <a:schemeClr val="bg1"/>
                </a:solidFill>
              </a:rPr>
              <a:t>знаходились</a:t>
            </a:r>
            <a:r>
              <a:rPr lang="ru-RU" sz="2000" i="1" dirty="0">
                <a:solidFill>
                  <a:schemeClr val="bg1"/>
                </a:solidFill>
              </a:rPr>
              <a:t> в </a:t>
            </a:r>
            <a:r>
              <a:rPr lang="ru-RU" sz="2000" i="1" dirty="0" err="1">
                <a:solidFill>
                  <a:schemeClr val="bg1"/>
                </a:solidFill>
              </a:rPr>
              <a:t>Кобрині</a:t>
            </a:r>
            <a:r>
              <a:rPr lang="ru-RU" sz="2000" i="1" dirty="0">
                <a:solidFill>
                  <a:schemeClr val="bg1"/>
                </a:solidFill>
              </a:rPr>
              <a:t>, </a:t>
            </a:r>
            <a:r>
              <a:rPr lang="ru-RU" sz="2000" i="1" dirty="0" err="1">
                <a:solidFill>
                  <a:schemeClr val="bg1"/>
                </a:solidFill>
              </a:rPr>
              <a:t>Ковелі</a:t>
            </a:r>
            <a:r>
              <a:rPr lang="ru-RU" sz="2000" i="1" dirty="0">
                <a:solidFill>
                  <a:schemeClr val="bg1"/>
                </a:solidFill>
              </a:rPr>
              <a:t>, </a:t>
            </a:r>
            <a:r>
              <a:rPr lang="ru-RU" sz="2000" i="1" dirty="0" err="1">
                <a:solidFill>
                  <a:schemeClr val="bg1"/>
                </a:solidFill>
              </a:rPr>
              <a:t>Ружинцях</a:t>
            </a:r>
            <a:r>
              <a:rPr lang="ru-RU" sz="2000" i="1" dirty="0">
                <a:solidFill>
                  <a:schemeClr val="bg1"/>
                </a:solidFill>
              </a:rPr>
              <a:t>, </a:t>
            </a:r>
            <a:r>
              <a:rPr lang="ru-RU" sz="2000" i="1" dirty="0" err="1">
                <a:solidFill>
                  <a:schemeClr val="bg1"/>
                </a:solidFill>
              </a:rPr>
              <a:t>Клевані</a:t>
            </a:r>
            <a:r>
              <a:rPr lang="ru-RU" sz="2000" i="1" dirty="0">
                <a:solidFill>
                  <a:schemeClr val="bg1"/>
                </a:solidFill>
              </a:rPr>
              <a:t>  та </a:t>
            </a:r>
            <a:r>
              <a:rPr lang="ru-RU" sz="2000" i="1" dirty="0" err="1">
                <a:solidFill>
                  <a:schemeClr val="bg1"/>
                </a:solidFill>
              </a:rPr>
              <a:t>малих</a:t>
            </a:r>
            <a:r>
              <a:rPr lang="ru-RU" sz="2000" i="1" dirty="0">
                <a:solidFill>
                  <a:schemeClr val="bg1"/>
                </a:solidFill>
              </a:rPr>
              <a:t>  </a:t>
            </a:r>
            <a:r>
              <a:rPr lang="ru-RU" sz="2000" i="1" dirty="0" err="1">
                <a:solidFill>
                  <a:schemeClr val="bg1"/>
                </a:solidFill>
              </a:rPr>
              <a:t>містечках</a:t>
            </a:r>
            <a:r>
              <a:rPr lang="ru-RU" sz="2000" i="1" dirty="0">
                <a:solidFill>
                  <a:schemeClr val="bg1"/>
                </a:solidFill>
              </a:rPr>
              <a:t>. </a:t>
            </a:r>
            <a:r>
              <a:rPr lang="ru-RU" sz="2000" i="1" dirty="0" err="1">
                <a:solidFill>
                  <a:schemeClr val="bg1"/>
                </a:solidFill>
              </a:rPr>
              <a:t>Ця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поліція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приймала</a:t>
            </a:r>
            <a:r>
              <a:rPr lang="ru-RU" sz="2000" i="1" dirty="0">
                <a:solidFill>
                  <a:schemeClr val="bg1"/>
                </a:solidFill>
              </a:rPr>
              <a:t> участь в «</a:t>
            </a:r>
            <a:r>
              <a:rPr lang="ru-RU" sz="2000" i="1" dirty="0" err="1">
                <a:solidFill>
                  <a:schemeClr val="bg1"/>
                </a:solidFill>
              </a:rPr>
              <a:t>пацифікаціях</a:t>
            </a:r>
            <a:r>
              <a:rPr lang="ru-RU" sz="2000" i="1" dirty="0">
                <a:solidFill>
                  <a:schemeClr val="bg1"/>
                </a:solidFill>
              </a:rPr>
              <a:t>»  </a:t>
            </a:r>
            <a:r>
              <a:rPr lang="ru-RU" sz="2000" i="1" dirty="0" err="1">
                <a:solidFill>
                  <a:schemeClr val="bg1"/>
                </a:solidFill>
              </a:rPr>
              <a:t>українських</a:t>
            </a:r>
            <a:r>
              <a:rPr lang="ru-RU" sz="2000" i="1" dirty="0">
                <a:solidFill>
                  <a:schemeClr val="bg1"/>
                </a:solidFill>
              </a:rPr>
              <a:t>  </a:t>
            </a:r>
            <a:r>
              <a:rPr lang="ru-RU" sz="2000" i="1" dirty="0" err="1">
                <a:solidFill>
                  <a:schemeClr val="bg1"/>
                </a:solidFill>
              </a:rPr>
              <a:t>сіл</a:t>
            </a:r>
            <a:r>
              <a:rPr lang="ru-RU" sz="2000" i="1" dirty="0">
                <a:solidFill>
                  <a:schemeClr val="bg1"/>
                </a:solidFill>
              </a:rPr>
              <a:t>. Генерал </a:t>
            </a:r>
            <a:r>
              <a:rPr lang="ru-RU" sz="2000" i="1" dirty="0" err="1">
                <a:solidFill>
                  <a:schemeClr val="bg1"/>
                </a:solidFill>
              </a:rPr>
              <a:t>Тадеуш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Бур-Комаровський</a:t>
            </a:r>
            <a:r>
              <a:rPr lang="ru-RU" sz="2000" i="1" dirty="0">
                <a:solidFill>
                  <a:schemeClr val="bg1"/>
                </a:solidFill>
              </a:rPr>
              <a:t> (</a:t>
            </a:r>
            <a:r>
              <a:rPr lang="ru-RU" sz="2000" dirty="0" err="1">
                <a:solidFill>
                  <a:schemeClr val="bg1"/>
                </a:solidFill>
              </a:rPr>
              <a:t>командуючий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Армії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Крайової</a:t>
            </a:r>
            <a:r>
              <a:rPr lang="ru-RU" sz="2000" i="1" dirty="0">
                <a:solidFill>
                  <a:schemeClr val="bg1"/>
                </a:solidFill>
              </a:rPr>
              <a:t>) 19 </a:t>
            </a:r>
            <a:r>
              <a:rPr lang="ru-RU" sz="2000" i="1" dirty="0" err="1">
                <a:solidFill>
                  <a:schemeClr val="bg1"/>
                </a:solidFill>
              </a:rPr>
              <a:t>серпня</a:t>
            </a:r>
            <a:r>
              <a:rPr lang="ru-RU" sz="2000" i="1" dirty="0">
                <a:solidFill>
                  <a:schemeClr val="bg1"/>
                </a:solidFill>
              </a:rPr>
              <a:t> 1943 р. </a:t>
            </a:r>
            <a:r>
              <a:rPr lang="ru-RU" sz="2000" i="1" dirty="0" err="1">
                <a:solidFill>
                  <a:schemeClr val="bg1"/>
                </a:solidFill>
              </a:rPr>
              <a:t>доповідав</a:t>
            </a:r>
            <a:r>
              <a:rPr lang="ru-RU" sz="2000" i="1" dirty="0">
                <a:solidFill>
                  <a:schemeClr val="bg1"/>
                </a:solidFill>
              </a:rPr>
              <a:t> в Лондон: "</a:t>
            </a:r>
            <a:r>
              <a:rPr lang="ru-RU" sz="2000" i="1" dirty="0" err="1">
                <a:solidFill>
                  <a:schemeClr val="bg1"/>
                </a:solidFill>
              </a:rPr>
              <a:t>Німці</a:t>
            </a:r>
            <a:r>
              <a:rPr lang="ru-RU" sz="2000" i="1" dirty="0">
                <a:solidFill>
                  <a:schemeClr val="bg1"/>
                </a:solidFill>
              </a:rPr>
              <a:t> перекинули </a:t>
            </a:r>
            <a:r>
              <a:rPr lang="ru-RU" sz="2000" i="1" dirty="0" err="1">
                <a:solidFill>
                  <a:schemeClr val="bg1"/>
                </a:solidFill>
              </a:rPr>
              <a:t>також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батальйон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поліції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з</a:t>
            </a:r>
            <a:r>
              <a:rPr lang="ru-RU" sz="2000" i="1" dirty="0">
                <a:solidFill>
                  <a:schemeClr val="bg1"/>
                </a:solidFill>
              </a:rPr>
              <a:t> генерал-губернаторства, та  </a:t>
            </a:r>
            <a:r>
              <a:rPr lang="ru-RU" sz="2000" i="1" dirty="0" err="1">
                <a:solidFill>
                  <a:schemeClr val="bg1"/>
                </a:solidFill>
              </a:rPr>
              <a:t>вчиненим</a:t>
            </a:r>
            <a:r>
              <a:rPr lang="ru-RU" sz="2000" i="1" dirty="0">
                <a:solidFill>
                  <a:schemeClr val="bg1"/>
                </a:solidFill>
              </a:rPr>
              <a:t>  </a:t>
            </a:r>
            <a:r>
              <a:rPr lang="ru-RU" sz="2000" i="1" dirty="0" err="1">
                <a:solidFill>
                  <a:schemeClr val="bg1"/>
                </a:solidFill>
              </a:rPr>
              <a:t>нелюдським</a:t>
            </a:r>
            <a:r>
              <a:rPr lang="ru-RU" sz="2000" i="1" dirty="0">
                <a:solidFill>
                  <a:schemeClr val="bg1"/>
                </a:solidFill>
              </a:rPr>
              <a:t>  </a:t>
            </a:r>
            <a:r>
              <a:rPr lang="ru-RU" sz="2000" i="1" dirty="0" err="1">
                <a:solidFill>
                  <a:schemeClr val="bg1"/>
                </a:solidFill>
              </a:rPr>
              <a:t>акціям</a:t>
            </a:r>
            <a:r>
              <a:rPr lang="ru-RU" sz="2000" i="1" dirty="0">
                <a:solidFill>
                  <a:schemeClr val="bg1"/>
                </a:solidFill>
              </a:rPr>
              <a:t>  </a:t>
            </a:r>
            <a:r>
              <a:rPr lang="ru-RU" sz="2000" i="1" dirty="0" err="1">
                <a:solidFill>
                  <a:schemeClr val="bg1"/>
                </a:solidFill>
              </a:rPr>
              <a:t>надають</a:t>
            </a:r>
            <a:r>
              <a:rPr lang="ru-RU" sz="2000" i="1" dirty="0">
                <a:solidFill>
                  <a:schemeClr val="bg1"/>
                </a:solidFill>
              </a:rPr>
              <a:t>  характер </a:t>
            </a:r>
            <a:r>
              <a:rPr lang="ru-RU" sz="2000" i="1" dirty="0" err="1">
                <a:solidFill>
                  <a:schemeClr val="bg1"/>
                </a:solidFill>
              </a:rPr>
              <a:t>польської</a:t>
            </a:r>
            <a:r>
              <a:rPr lang="ru-RU" sz="2000" i="1" dirty="0">
                <a:solidFill>
                  <a:schemeClr val="bg1"/>
                </a:solidFill>
              </a:rPr>
              <a:t>  </a:t>
            </a:r>
            <a:r>
              <a:rPr lang="ru-RU" sz="2000" i="1" dirty="0" err="1">
                <a:solidFill>
                  <a:schemeClr val="bg1"/>
                </a:solidFill>
              </a:rPr>
              <a:t>помсти</a:t>
            </a:r>
            <a:r>
              <a:rPr lang="ru-RU" sz="2000" i="1" dirty="0">
                <a:solidFill>
                  <a:schemeClr val="bg1"/>
                </a:solidFill>
              </a:rPr>
              <a:t>«…</a:t>
            </a:r>
          </a:p>
          <a:p>
            <a:pPr algn="just"/>
            <a:r>
              <a:rPr lang="ru-RU" sz="2000" i="1" dirty="0">
                <a:solidFill>
                  <a:schemeClr val="bg1"/>
                </a:solidFill>
              </a:rPr>
              <a:t>В </a:t>
            </a:r>
            <a:r>
              <a:rPr lang="ru-RU" sz="2000" i="1" dirty="0" err="1">
                <a:solidFill>
                  <a:schemeClr val="bg1"/>
                </a:solidFill>
              </a:rPr>
              <a:t>липні</a:t>
            </a:r>
            <a:r>
              <a:rPr lang="ru-RU" sz="2000" i="1" dirty="0">
                <a:solidFill>
                  <a:schemeClr val="bg1"/>
                </a:solidFill>
              </a:rPr>
              <a:t> 1943 р. </a:t>
            </a:r>
            <a:r>
              <a:rPr lang="ru-RU" sz="2000" i="1" dirty="0" err="1">
                <a:solidFill>
                  <a:schemeClr val="bg1"/>
                </a:solidFill>
              </a:rPr>
              <a:t>підрозділи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узбеків</a:t>
            </a:r>
            <a:r>
              <a:rPr lang="ru-RU" sz="2000" i="1" dirty="0">
                <a:solidFill>
                  <a:schemeClr val="bg1"/>
                </a:solidFill>
              </a:rPr>
              <a:t>, </a:t>
            </a:r>
            <a:r>
              <a:rPr lang="ru-RU" sz="2000" i="1" dirty="0" err="1">
                <a:solidFill>
                  <a:schemeClr val="bg1"/>
                </a:solidFill>
              </a:rPr>
              <a:t>польської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поліції</a:t>
            </a:r>
            <a:r>
              <a:rPr lang="ru-RU" sz="2000" i="1" dirty="0">
                <a:solidFill>
                  <a:schemeClr val="bg1"/>
                </a:solidFill>
              </a:rPr>
              <a:t>  та </a:t>
            </a:r>
            <a:r>
              <a:rPr lang="ru-RU" sz="2000" i="1" dirty="0" err="1">
                <a:solidFill>
                  <a:schemeClr val="bg1"/>
                </a:solidFill>
              </a:rPr>
              <a:t>німців</a:t>
            </a:r>
            <a:r>
              <a:rPr lang="ru-RU" sz="2000" i="1" dirty="0">
                <a:solidFill>
                  <a:schemeClr val="bg1"/>
                </a:solidFill>
              </a:rPr>
              <a:t> «</a:t>
            </a:r>
            <a:r>
              <a:rPr lang="ru-RU" sz="2000" i="1" dirty="0" err="1">
                <a:solidFill>
                  <a:schemeClr val="bg1"/>
                </a:solidFill>
              </a:rPr>
              <a:t>пацифікували</a:t>
            </a:r>
            <a:r>
              <a:rPr lang="ru-RU" sz="2000" i="1" dirty="0">
                <a:solidFill>
                  <a:schemeClr val="bg1"/>
                </a:solidFill>
              </a:rPr>
              <a:t>» Малин, де </a:t>
            </a:r>
            <a:r>
              <a:rPr lang="ru-RU" sz="2000" i="1" dirty="0" err="1">
                <a:solidFill>
                  <a:schemeClr val="bg1"/>
                </a:solidFill>
              </a:rPr>
              <a:t>було</a:t>
            </a:r>
            <a:r>
              <a:rPr lang="ru-RU" sz="2000" i="1" dirty="0">
                <a:solidFill>
                  <a:schemeClr val="bg1"/>
                </a:solidFill>
              </a:rPr>
              <a:t> вбито 850 </a:t>
            </a:r>
            <a:r>
              <a:rPr lang="ru-RU" sz="2000" i="1" dirty="0" err="1">
                <a:solidFill>
                  <a:schemeClr val="bg1"/>
                </a:solidFill>
              </a:rPr>
              <a:t>чоловік</a:t>
            </a:r>
            <a:r>
              <a:rPr lang="ru-RU" sz="2000" i="1" dirty="0">
                <a:solidFill>
                  <a:schemeClr val="bg1"/>
                </a:solidFill>
              </a:rPr>
              <a:t> — </a:t>
            </a:r>
            <a:r>
              <a:rPr lang="ru-RU" sz="2000" i="1" dirty="0" err="1">
                <a:solidFill>
                  <a:schemeClr val="bg1"/>
                </a:solidFill>
              </a:rPr>
              <a:t>українців</a:t>
            </a:r>
            <a:r>
              <a:rPr lang="ru-RU" sz="2000" i="1" dirty="0">
                <a:solidFill>
                  <a:schemeClr val="bg1"/>
                </a:solidFill>
              </a:rPr>
              <a:t>  та </a:t>
            </a:r>
            <a:r>
              <a:rPr lang="ru-RU" sz="2000" i="1" dirty="0" err="1">
                <a:solidFill>
                  <a:schemeClr val="bg1"/>
                </a:solidFill>
              </a:rPr>
              <a:t>чехів</a:t>
            </a:r>
            <a:r>
              <a:rPr lang="ru-RU" sz="2000" i="1" dirty="0">
                <a:solidFill>
                  <a:schemeClr val="bg1"/>
                </a:solidFill>
              </a:rPr>
              <a:t>. 14 листопада 1943 р. </a:t>
            </a:r>
            <a:r>
              <a:rPr lang="ru-RU" sz="2000" i="1" dirty="0" err="1">
                <a:solidFill>
                  <a:schemeClr val="bg1"/>
                </a:solidFill>
              </a:rPr>
              <a:t>козаки</a:t>
            </a:r>
            <a:r>
              <a:rPr lang="ru-RU" sz="2000" i="1" dirty="0">
                <a:solidFill>
                  <a:schemeClr val="bg1"/>
                </a:solidFill>
              </a:rPr>
              <a:t>, </a:t>
            </a:r>
            <a:r>
              <a:rPr lang="ru-RU" sz="2000" i="1" dirty="0" err="1">
                <a:solidFill>
                  <a:schemeClr val="bg1"/>
                </a:solidFill>
              </a:rPr>
              <a:t>німці</a:t>
            </a:r>
            <a:r>
              <a:rPr lang="ru-RU" sz="2000" i="1" dirty="0">
                <a:solidFill>
                  <a:schemeClr val="bg1"/>
                </a:solidFill>
              </a:rPr>
              <a:t> та </a:t>
            </a:r>
            <a:r>
              <a:rPr lang="ru-RU" sz="2000" i="1" dirty="0" err="1">
                <a:solidFill>
                  <a:schemeClr val="bg1"/>
                </a:solidFill>
              </a:rPr>
              <a:t>польська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поліція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зухвало</a:t>
            </a:r>
            <a:r>
              <a:rPr lang="ru-RU" sz="2000" i="1" dirty="0">
                <a:solidFill>
                  <a:schemeClr val="bg1"/>
                </a:solidFill>
              </a:rPr>
              <a:t> расправились  </a:t>
            </a:r>
            <a:r>
              <a:rPr lang="ru-RU" sz="2000" i="1" dirty="0" err="1">
                <a:solidFill>
                  <a:schemeClr val="bg1"/>
                </a:solidFill>
              </a:rPr>
              <a:t>з</a:t>
            </a:r>
            <a:r>
              <a:rPr lang="ru-RU" sz="2000" i="1" dirty="0">
                <a:solidFill>
                  <a:schemeClr val="bg1"/>
                </a:solidFill>
              </a:rPr>
              <a:t>  </a:t>
            </a:r>
            <a:r>
              <a:rPr lang="ru-RU" sz="2000" i="1" dirty="0" err="1">
                <a:solidFill>
                  <a:schemeClr val="bg1"/>
                </a:solidFill>
              </a:rPr>
              <a:t>Дерманню</a:t>
            </a:r>
            <a:r>
              <a:rPr lang="ru-RU" sz="2000" i="1" dirty="0">
                <a:solidFill>
                  <a:schemeClr val="bg1"/>
                </a:solidFill>
              </a:rPr>
              <a:t> ІІ (</a:t>
            </a:r>
            <a:r>
              <a:rPr lang="ru-RU" sz="2000" i="1" dirty="0" err="1">
                <a:solidFill>
                  <a:schemeClr val="bg1"/>
                </a:solidFill>
              </a:rPr>
              <a:t>велике</a:t>
            </a:r>
            <a:r>
              <a:rPr lang="ru-RU" sz="2000" i="1" dirty="0">
                <a:solidFill>
                  <a:schemeClr val="bg1"/>
                </a:solidFill>
              </a:rPr>
              <a:t> селище на </a:t>
            </a:r>
            <a:r>
              <a:rPr lang="ru-RU" sz="2000" i="1" dirty="0" err="1">
                <a:solidFill>
                  <a:schemeClr val="bg1"/>
                </a:solidFill>
              </a:rPr>
              <a:t>півдні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Волині</a:t>
            </a:r>
            <a:r>
              <a:rPr lang="ru-RU" sz="2000" i="1" dirty="0">
                <a:solidFill>
                  <a:schemeClr val="bg1"/>
                </a:solidFill>
              </a:rPr>
              <a:t>, </a:t>
            </a:r>
            <a:r>
              <a:rPr lang="ru-RU" sz="2000" i="1" dirty="0" err="1">
                <a:solidFill>
                  <a:schemeClr val="bg1"/>
                </a:solidFill>
              </a:rPr>
              <a:t>з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міцними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українськими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культурними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традиціями</a:t>
            </a:r>
            <a:r>
              <a:rPr lang="ru-RU" sz="2000" i="1" dirty="0">
                <a:solidFill>
                  <a:schemeClr val="bg1"/>
                </a:solidFill>
              </a:rPr>
              <a:t>). </a:t>
            </a:r>
            <a:r>
              <a:rPr lang="ru-RU" sz="2000" i="1" dirty="0" err="1">
                <a:solidFill>
                  <a:schemeClr val="bg1"/>
                </a:solidFill>
              </a:rPr>
              <a:t>Провокаційно-упереджені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акції</a:t>
            </a:r>
            <a:r>
              <a:rPr lang="ru-RU" sz="2000" i="1" dirty="0">
                <a:solidFill>
                  <a:schemeClr val="bg1"/>
                </a:solidFill>
              </a:rPr>
              <a:t>  </a:t>
            </a:r>
            <a:r>
              <a:rPr lang="ru-RU" sz="2000" i="1" dirty="0" err="1">
                <a:solidFill>
                  <a:schemeClr val="bg1"/>
                </a:solidFill>
              </a:rPr>
              <a:t>здійснювала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такоже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польська</a:t>
            </a:r>
            <a:r>
              <a:rPr lang="ru-RU" sz="2000" i="1" dirty="0">
                <a:solidFill>
                  <a:schemeClr val="bg1"/>
                </a:solidFill>
              </a:rPr>
              <a:t> самооборона: в </a:t>
            </a:r>
            <a:r>
              <a:rPr lang="ru-RU" sz="2000" i="1" dirty="0" err="1">
                <a:solidFill>
                  <a:schemeClr val="bg1"/>
                </a:solidFill>
              </a:rPr>
              <a:t>вересні</a:t>
            </a:r>
            <a:r>
              <a:rPr lang="ru-RU" sz="2000" i="1" dirty="0">
                <a:solidFill>
                  <a:schemeClr val="bg1"/>
                </a:solidFill>
              </a:rPr>
              <a:t> 1943 р. </a:t>
            </a:r>
            <a:r>
              <a:rPr lang="ru-RU" sz="2000" i="1" dirty="0" err="1">
                <a:solidFill>
                  <a:schemeClr val="bg1"/>
                </a:solidFill>
              </a:rPr>
              <a:t>підрозділи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самооборони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атакували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Яцковіце</a:t>
            </a:r>
            <a:r>
              <a:rPr lang="ru-RU" sz="2000" i="1" dirty="0">
                <a:solidFill>
                  <a:schemeClr val="bg1"/>
                </a:solidFill>
              </a:rPr>
              <a:t>, де </a:t>
            </a:r>
            <a:r>
              <a:rPr lang="ru-RU" sz="2000" i="1" dirty="0" err="1">
                <a:solidFill>
                  <a:schemeClr val="bg1"/>
                </a:solidFill>
              </a:rPr>
              <a:t>були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вбиті</a:t>
            </a:r>
            <a:r>
              <a:rPr lang="ru-RU" sz="2000" i="1" dirty="0">
                <a:solidFill>
                  <a:schemeClr val="bg1"/>
                </a:solidFill>
              </a:rPr>
              <a:t> восьмеро людей  та  спалено 48 </a:t>
            </a:r>
            <a:r>
              <a:rPr lang="ru-RU" sz="2000" i="1" dirty="0" err="1">
                <a:solidFill>
                  <a:schemeClr val="bg1"/>
                </a:solidFill>
              </a:rPr>
              <a:t>будинків</a:t>
            </a:r>
            <a:r>
              <a:rPr lang="ru-RU" sz="2000" i="1" dirty="0">
                <a:solidFill>
                  <a:schemeClr val="bg1"/>
                </a:solidFill>
              </a:rPr>
              <a:t>…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4400" dirty="0">
                <a:solidFill>
                  <a:schemeClr val="bg1"/>
                </a:solidFill>
              </a:rPr>
              <a:t>Колабораціонізм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17411" name="Содержимое 4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22865"/>
          </a:xfrm>
        </p:spPr>
        <p:txBody>
          <a:bodyPr/>
          <a:lstStyle/>
          <a:p>
            <a:pPr eaLnBrk="1" hangingPunct="1">
              <a:defRPr/>
            </a:pPr>
            <a:r>
              <a:rPr lang="uk-UA" sz="2400" dirty="0">
                <a:solidFill>
                  <a:schemeClr val="bg1"/>
                </a:solidFill>
                <a:latin typeface="+mj-lt"/>
              </a:rPr>
              <a:t>бажання помститися радянській владі за кривди що вона завдала (репресії, розкуркулення тощо);</a:t>
            </a:r>
          </a:p>
          <a:p>
            <a:pPr eaLnBrk="1" hangingPunct="1">
              <a:defRPr/>
            </a:pPr>
            <a:r>
              <a:rPr lang="uk-UA" sz="2400" dirty="0">
                <a:solidFill>
                  <a:schemeClr val="bg1"/>
                </a:solidFill>
                <a:latin typeface="+mj-lt"/>
              </a:rPr>
              <a:t>ідеологічне не сприйняття радянської влади та комуністичної ідеології, антисемітизм;</a:t>
            </a:r>
          </a:p>
          <a:p>
            <a:pPr eaLnBrk="1" hangingPunct="1">
              <a:defRPr/>
            </a:pPr>
            <a:r>
              <a:rPr lang="uk-UA" sz="2400" dirty="0">
                <a:solidFill>
                  <a:schemeClr val="bg1"/>
                </a:solidFill>
                <a:latin typeface="+mj-lt"/>
              </a:rPr>
              <a:t>страх за своє життя та життя близьких;</a:t>
            </a:r>
          </a:p>
          <a:p>
            <a:pPr eaLnBrk="1" hangingPunct="1">
              <a:defRPr/>
            </a:pPr>
            <a:r>
              <a:rPr lang="uk-UA" sz="2400" dirty="0">
                <a:solidFill>
                  <a:schemeClr val="bg1"/>
                </a:solidFill>
                <a:latin typeface="+mj-lt"/>
              </a:rPr>
              <a:t>кар’єризм, прагнення пристосуватися до нових умов життя;</a:t>
            </a:r>
          </a:p>
          <a:p>
            <a:pPr eaLnBrk="1" hangingPunct="1">
              <a:defRPr/>
            </a:pPr>
            <a:r>
              <a:rPr lang="uk-UA" sz="2400" dirty="0">
                <a:solidFill>
                  <a:schemeClr val="bg1"/>
                </a:solidFill>
                <a:latin typeface="+mj-lt"/>
              </a:rPr>
              <a:t>позиція радянського керівництва до полонених, як до зрадників;</a:t>
            </a:r>
          </a:p>
          <a:p>
            <a:pPr eaLnBrk="1" hangingPunct="1">
              <a:defRPr/>
            </a:pPr>
            <a:r>
              <a:rPr lang="uk-UA" sz="2400" dirty="0">
                <a:solidFill>
                  <a:schemeClr val="bg1"/>
                </a:solidFill>
                <a:latin typeface="+mj-lt"/>
              </a:rPr>
              <a:t>омана нацистської пропаганди;</a:t>
            </a:r>
          </a:p>
          <a:p>
            <a:pPr eaLnBrk="1" hangingPunct="1">
              <a:defRPr/>
            </a:pPr>
            <a:r>
              <a:rPr lang="uk-UA" sz="2400" dirty="0">
                <a:solidFill>
                  <a:schemeClr val="bg1"/>
                </a:solidFill>
                <a:latin typeface="+mj-lt"/>
              </a:rPr>
              <a:t>прагнення за підтримки гітлерівської Німеччини боротися за незалежність України;</a:t>
            </a:r>
            <a:endParaRPr lang="ru-RU" sz="24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dirty="0">
                <a:solidFill>
                  <a:srgbClr val="002060"/>
                </a:solidFill>
              </a:rPr>
              <a:t>Українські колабораціоністи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0483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uk-UA" sz="2400">
                <a:solidFill>
                  <a:schemeClr val="bg1"/>
                </a:solidFill>
                <a:latin typeface="Arial Narrow" pitchFamily="34" charset="0"/>
              </a:rPr>
              <a:t>легіон українських націоналістів (2 батальйони - 680 чол.- “Роланд”, ”Нахтігаль”)</a:t>
            </a:r>
          </a:p>
          <a:p>
            <a:pPr eaLnBrk="1" hangingPunct="1"/>
            <a:r>
              <a:rPr lang="uk-UA" sz="2400">
                <a:solidFill>
                  <a:schemeClr val="bg1"/>
                </a:solidFill>
                <a:latin typeface="Arial Narrow" pitchFamily="34" charset="0"/>
              </a:rPr>
              <a:t>сд вафен СС “Галичина” (9-12 тис. вояків) – 28.04.1942 р.; з 1944 р. – 1 укр. д УНА</a:t>
            </a:r>
          </a:p>
          <a:p>
            <a:pPr eaLnBrk="1" hangingPunct="1"/>
            <a:r>
              <a:rPr lang="uk-UA" sz="2400">
                <a:solidFill>
                  <a:schemeClr val="bg1"/>
                </a:solidFill>
                <a:latin typeface="Arial Narrow" pitchFamily="34" charset="0"/>
              </a:rPr>
              <a:t>поліцейські батальйони</a:t>
            </a:r>
          </a:p>
          <a:p>
            <a:pPr eaLnBrk="1" hangingPunct="1">
              <a:buFont typeface="Wingdings 2" pitchFamily="18" charset="2"/>
              <a:buNone/>
            </a:pPr>
            <a:r>
              <a:rPr lang="uk-UA" sz="2400">
                <a:solidFill>
                  <a:schemeClr val="bg1"/>
                </a:solidFill>
                <a:latin typeface="Arial Narrow" pitchFamily="34" charset="0"/>
              </a:rPr>
              <a:t>Всього у складі німецької армії на 1944 р. воювало         220 000  українців</a:t>
            </a:r>
            <a:endParaRPr lang="ru-RU" sz="240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20484" name="Picture 5" descr="C:\Documents and Settings\Admin\Рабочий стол\100px-Dyvizia_Galychyna.svg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20000"/>
          </a:blip>
          <a:srcRect/>
          <a:stretch>
            <a:fillRect/>
          </a:stretch>
        </p:blipFill>
        <p:spPr>
          <a:xfrm>
            <a:off x="428625" y="1571625"/>
            <a:ext cx="1308100" cy="2000250"/>
          </a:xfrm>
          <a:noFill/>
        </p:spPr>
      </p:pic>
      <p:pic>
        <p:nvPicPr>
          <p:cNvPr id="20485" name="Picture 6" descr="C:\Documents and Settings\Admin\Рабочий стол\220px-Flag_of_District_Galiti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75" y="1571625"/>
            <a:ext cx="249396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Прямоугольник 6"/>
          <p:cNvSpPr>
            <a:spLocks noChangeArrowheads="1"/>
          </p:cNvSpPr>
          <p:nvPr/>
        </p:nvSpPr>
        <p:spPr bwMode="auto">
          <a:xfrm>
            <a:off x="571500" y="3429000"/>
            <a:ext cx="4006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SS-Freiwilligen Division «Galizien»</a:t>
            </a:r>
          </a:p>
        </p:txBody>
      </p:sp>
      <p:pic>
        <p:nvPicPr>
          <p:cNvPr id="20487" name="Picture 7" descr="C:\Documents and Settings\Admin\Рабочий стол\h_OLGM2PvbTjpmV7t6NogK85DqinZ4kwCx_.jpg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grayscl/>
          </a:blip>
          <a:srcRect/>
          <a:stretch>
            <a:fillRect/>
          </a:stretch>
        </p:blipFill>
        <p:spPr bwMode="auto">
          <a:xfrm>
            <a:off x="571500" y="3786188"/>
            <a:ext cx="37147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uk-UA" sz="2700" b="0" i="1" dirty="0">
                <a:solidFill>
                  <a:schemeClr val="bg1"/>
                </a:solidFill>
              </a:rPr>
              <a:t>                                                 працюємо з документами</a:t>
            </a:r>
            <a:br>
              <a:rPr lang="uk-UA" dirty="0"/>
            </a:br>
            <a:r>
              <a:rPr lang="uk-UA" dirty="0">
                <a:solidFill>
                  <a:schemeClr val="bg1"/>
                </a:solidFill>
              </a:rPr>
              <a:t>Листівка-агітка дивізії </a:t>
            </a:r>
            <a:r>
              <a:rPr lang="uk-UA" dirty="0" err="1">
                <a:solidFill>
                  <a:schemeClr val="bg1"/>
                </a:solidFill>
              </a:rPr>
              <a:t>“Галичина”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1507" name="Picture 2" descr="C:\Documents and Settings\Admin\Рабочий стол\Я-Доброволец!_194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>
          <a:xfrm>
            <a:off x="714375" y="1643063"/>
            <a:ext cx="7715250" cy="5021262"/>
          </a:xfr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4000" dirty="0">
                <a:solidFill>
                  <a:srgbClr val="00B0F0"/>
                </a:solidFill>
                <a:latin typeface="Arial Black" pitchFamily="34" charset="0"/>
              </a:rPr>
              <a:t>22 вересня </a:t>
            </a:r>
            <a:br>
              <a:rPr lang="uk-UA" sz="4000" dirty="0">
                <a:latin typeface="Arial Black" pitchFamily="34" charset="0"/>
              </a:rPr>
            </a:br>
            <a:r>
              <a:rPr lang="uk-UA" sz="4000" dirty="0">
                <a:solidFill>
                  <a:srgbClr val="FFC000"/>
                </a:solidFill>
                <a:latin typeface="Arial Black" pitchFamily="34" charset="0"/>
              </a:rPr>
              <a:t>День партизанської слави</a:t>
            </a:r>
            <a:endParaRPr lang="ru-RU" sz="40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2531" name="Содержимое 3"/>
          <p:cNvSpPr>
            <a:spLocks noGrp="1"/>
          </p:cNvSpPr>
          <p:nvPr>
            <p:ph sz="half" idx="2"/>
          </p:nvPr>
        </p:nvSpPr>
        <p:spPr>
          <a:xfrm>
            <a:off x="4286250" y="1928813"/>
            <a:ext cx="4643438" cy="4286250"/>
          </a:xfrm>
        </p:spPr>
        <p:txBody>
          <a:bodyPr/>
          <a:lstStyle/>
          <a:p>
            <a:pPr eaLnBrk="1" hangingPunct="1"/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Свято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з’явилося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в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календарі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 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після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того, як 30.10. 2001 р., «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в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підтримку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ініціативи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ветеранів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війни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та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з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метою всенародного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вшанування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подвига партизан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і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підпільників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в роки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Великої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Вітчизняної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війни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1941—45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років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увічнення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їх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памяті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», в  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Києвї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, президент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України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Леонид Кучма 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підписав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 Указ «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Про День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партизанської</a:t>
            </a:r>
            <a:r>
              <a:rPr lang="ru-RU" sz="22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i="1" dirty="0" err="1">
                <a:solidFill>
                  <a:schemeClr val="bg1"/>
                </a:solidFill>
                <a:latin typeface="Arial Narrow" pitchFamily="34" charset="0"/>
              </a:rPr>
              <a:t>слави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»,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який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>
                <a:solidFill>
                  <a:schemeClr val="bg1"/>
                </a:solidFill>
                <a:latin typeface="Arial Narrow" pitchFamily="34" charset="0"/>
              </a:rPr>
              <a:t>припадає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щорічно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 на 22 </a:t>
            </a:r>
            <a:r>
              <a:rPr lang="ru-RU" sz="2200" dirty="0" err="1">
                <a:solidFill>
                  <a:schemeClr val="bg1"/>
                </a:solidFill>
                <a:latin typeface="Arial Narrow" pitchFamily="34" charset="0"/>
              </a:rPr>
              <a:t>вересня</a:t>
            </a:r>
            <a:r>
              <a:rPr lang="ru-RU" sz="2200" dirty="0">
                <a:solidFill>
                  <a:schemeClr val="bg1"/>
                </a:solidFill>
                <a:latin typeface="Arial Narrow" pitchFamily="34" charset="0"/>
              </a:rPr>
              <a:t>.</a:t>
            </a:r>
          </a:p>
        </p:txBody>
      </p:sp>
      <p:pic>
        <p:nvPicPr>
          <p:cNvPr id="1026" name="Picture 2" descr="Заходи до Дня партизанської слави у Шевченківському районі | Шевченківська  районна в місті Києві державна адміністрація">
            <a:extLst>
              <a:ext uri="{FF2B5EF4-FFF2-40B4-BE49-F238E27FC236}">
                <a16:creationId xmlns:a16="http://schemas.microsoft.com/office/drawing/2014/main" id="{4BECA93A-6B81-42D2-9F84-74C989538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" y="1628800"/>
            <a:ext cx="4573712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dirty="0">
                <a:solidFill>
                  <a:schemeClr val="bg1"/>
                </a:solidFill>
              </a:rPr>
              <a:t>Закріплення та рефлексія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3555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  <a:latin typeface="Arial Narrow" pitchFamily="34" charset="0"/>
              </a:rPr>
              <a:t>Згадайте причини розгортання руху Опору в Україні під час Другої світової війни</a:t>
            </a:r>
          </a:p>
          <a:p>
            <a:r>
              <a:rPr lang="uk-UA" dirty="0">
                <a:solidFill>
                  <a:schemeClr val="bg1"/>
                </a:solidFill>
                <a:latin typeface="Arial Narrow" pitchFamily="34" charset="0"/>
              </a:rPr>
              <a:t>В чому проявилася особливість українського  руху Опору ?</a:t>
            </a:r>
          </a:p>
          <a:p>
            <a:r>
              <a:rPr lang="uk-UA" dirty="0">
                <a:solidFill>
                  <a:schemeClr val="bg1"/>
                </a:solidFill>
                <a:latin typeface="Arial Narrow" pitchFamily="34" charset="0"/>
              </a:rPr>
              <a:t>Коротко охарактеризуйте радянський партизанський рух в Україні в 1941-1944 рр.</a:t>
            </a:r>
          </a:p>
          <a:p>
            <a:r>
              <a:rPr lang="uk-UA" dirty="0">
                <a:solidFill>
                  <a:schemeClr val="bg1"/>
                </a:solidFill>
                <a:latin typeface="Arial Narrow" pitchFamily="34" charset="0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12FFAE-2C12-4BD2-91AB-39CDB277F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Домашнє завдання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C9883E4-D788-4FDE-9F93-6EA1B56F54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1.Опрацювати презентацію.</a:t>
            </a:r>
          </a:p>
          <a:p>
            <a:r>
              <a:rPr lang="uk-UA" dirty="0"/>
              <a:t>2. Вивчити течії опору руху в Україні в період війни.</a:t>
            </a:r>
          </a:p>
          <a:p>
            <a:r>
              <a:rPr lang="uk-UA" dirty="0"/>
              <a:t>3. Дайте письмові відповіді: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4CE8BC-6CA8-4407-95E8-9CC096727BA5}"/>
              </a:ext>
            </a:extLst>
          </p:cNvPr>
          <p:cNvSpPr txBox="1"/>
          <p:nvPr/>
        </p:nvSpPr>
        <p:spPr>
          <a:xfrm>
            <a:off x="1187624" y="3573016"/>
            <a:ext cx="640871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chemeClr val="bg1"/>
                </a:solidFill>
                <a:latin typeface="+mn-lt"/>
              </a:rPr>
              <a:t>3.1.Охарактеризуйте мету та форми діяльності УПА</a:t>
            </a:r>
          </a:p>
          <a:p>
            <a:r>
              <a:rPr lang="uk-UA" sz="2000" dirty="0">
                <a:solidFill>
                  <a:schemeClr val="bg1"/>
                </a:solidFill>
                <a:latin typeface="+mn-lt"/>
              </a:rPr>
              <a:t>3.2.Що називають </a:t>
            </a:r>
            <a:r>
              <a:rPr lang="uk-UA" sz="2000" i="1" dirty="0">
                <a:solidFill>
                  <a:schemeClr val="bg1"/>
                </a:solidFill>
                <a:latin typeface="+mn-lt"/>
              </a:rPr>
              <a:t>Волинською трагедією </a:t>
            </a:r>
            <a:r>
              <a:rPr lang="uk-UA" sz="2000" dirty="0">
                <a:solidFill>
                  <a:schemeClr val="bg1"/>
                </a:solidFill>
                <a:latin typeface="+mn-lt"/>
              </a:rPr>
              <a:t>? Чому ?</a:t>
            </a:r>
          </a:p>
          <a:p>
            <a:r>
              <a:rPr lang="uk-UA" sz="2000" dirty="0">
                <a:solidFill>
                  <a:schemeClr val="bg1"/>
                </a:solidFill>
                <a:latin typeface="+mn-lt"/>
              </a:rPr>
              <a:t>3.3.Що таке </a:t>
            </a:r>
            <a:r>
              <a:rPr lang="uk-UA" sz="2000" i="1" dirty="0">
                <a:solidFill>
                  <a:schemeClr val="bg1"/>
                </a:solidFill>
                <a:latin typeface="+mn-lt"/>
              </a:rPr>
              <a:t>“колабораціонізм” </a:t>
            </a:r>
            <a:r>
              <a:rPr lang="uk-UA" sz="2000" dirty="0">
                <a:solidFill>
                  <a:schemeClr val="bg1"/>
                </a:solidFill>
                <a:latin typeface="+mn-lt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0564788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1296643548_21-419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-20000"/>
          </a:blip>
          <a:srcRect/>
          <a:stretch>
            <a:fillRect/>
          </a:stretch>
        </p:blipFill>
        <p:spPr bwMode="auto">
          <a:xfrm>
            <a:off x="2500298" y="714356"/>
            <a:ext cx="4143404" cy="4214842"/>
          </a:xfrm>
          <a:prstGeom prst="roundRect">
            <a:avLst/>
          </a:prstGeom>
          <a:noFill/>
          <a:scene3d>
            <a:camera prst="perspectiveAbove"/>
            <a:lightRig rig="threePt" dir="t"/>
          </a:scene3d>
          <a:sp3d>
            <a:bevelT/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771780"/>
          </a:xfrm>
        </p:spPr>
        <p:txBody>
          <a:bodyPr/>
          <a:lstStyle/>
          <a:p>
            <a:pPr>
              <a:defRPr/>
            </a:pPr>
            <a:r>
              <a:rPr lang="uk-UA" sz="5400" dirty="0">
                <a:solidFill>
                  <a:schemeClr val="bg1"/>
                </a:solidFill>
                <a:cs typeface="Arial" pitchFamily="34" charset="0"/>
              </a:rPr>
              <a:t>Дякуємо за увагу</a:t>
            </a:r>
            <a:endParaRPr lang="ru-RU" sz="54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312" y="4143380"/>
            <a:ext cx="7679183" cy="2714620"/>
          </a:xfrm>
        </p:spPr>
        <p:txBody>
          <a:bodyPr/>
          <a:lstStyle/>
          <a:p>
            <a:r>
              <a:rPr lang="uk-UA" sz="2400" b="1" dirty="0">
                <a:solidFill>
                  <a:schemeClr val="bg1"/>
                </a:solidFill>
              </a:rPr>
              <a:t>Використані матеріали та ресурси:</a:t>
            </a:r>
          </a:p>
          <a:p>
            <a:endParaRPr lang="uk-UA" sz="2400" b="1" dirty="0">
              <a:solidFill>
                <a:schemeClr val="bg1"/>
              </a:solidFill>
            </a:endParaRPr>
          </a:p>
          <a:p>
            <a:pPr marL="457200" indent="-457200">
              <a:buAutoNum type="arabicPeriod"/>
            </a:pPr>
            <a:r>
              <a:rPr lang="en-US" sz="2000" dirty="0">
                <a:solidFill>
                  <a:schemeClr val="bg1"/>
                </a:solidFill>
              </a:rPr>
              <a:t>http://www.territoryterror.org.ua/uk/history/1939-1945</a:t>
            </a:r>
          </a:p>
          <a:p>
            <a:pPr marL="457200" indent="-457200">
              <a:buAutoNum type="arabicPeriod"/>
            </a:pPr>
            <a:r>
              <a:rPr lang="en-US" sz="2000" dirty="0">
                <a:solidFill>
                  <a:schemeClr val="bg1"/>
                </a:solidFill>
              </a:rPr>
              <a:t>https://gur.gov.ua/content/partisan-day.html</a:t>
            </a:r>
          </a:p>
          <a:p>
            <a:pPr marL="457200" indent="-457200">
              <a:buAutoNum type="arabicPeriod"/>
            </a:pPr>
            <a:r>
              <a:rPr lang="en-US" sz="2000" dirty="0">
                <a:solidFill>
                  <a:schemeClr val="bg1"/>
                </a:solidFill>
              </a:rPr>
              <a:t>https://uk.wikipedia.org</a:t>
            </a:r>
          </a:p>
          <a:p>
            <a:pPr marL="457200" indent="-457200">
              <a:buAutoNum type="arabicPeriod"/>
            </a:pPr>
            <a:r>
              <a:rPr lang="ru-RU" sz="2000" i="1" dirty="0" err="1">
                <a:solidFill>
                  <a:schemeClr val="bg1"/>
                </a:solidFill>
              </a:rPr>
              <a:t>Володимир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i="1" dirty="0" err="1">
                <a:solidFill>
                  <a:schemeClr val="bg1"/>
                </a:solidFill>
              </a:rPr>
              <a:t>Сергійчук</a:t>
            </a:r>
            <a:r>
              <a:rPr lang="ru-RU" sz="2000" i="1" dirty="0">
                <a:solidFill>
                  <a:schemeClr val="bg1"/>
                </a:solidFill>
              </a:rPr>
              <a:t> </a:t>
            </a:r>
            <a:r>
              <a:rPr lang="ru-RU" sz="2000" dirty="0">
                <a:solidFill>
                  <a:schemeClr val="bg1"/>
                </a:solidFill>
              </a:rPr>
              <a:t> </a:t>
            </a:r>
            <a:r>
              <a:rPr lang="ru-RU" sz="2000" dirty="0" err="1">
                <a:solidFill>
                  <a:schemeClr val="bg1"/>
                </a:solidFill>
              </a:rPr>
              <a:t>Скільки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було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радянських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партизанів</a:t>
            </a:r>
            <a:r>
              <a:rPr lang="uk-UA" sz="2000" dirty="0">
                <a:solidFill>
                  <a:schemeClr val="bg1"/>
                </a:solidFill>
              </a:rPr>
              <a:t>?</a:t>
            </a:r>
            <a:endParaRPr lang="en-US" sz="2000" dirty="0">
              <a:solidFill>
                <a:schemeClr val="bg1"/>
              </a:solidFill>
            </a:endParaRPr>
          </a:p>
          <a:p>
            <a:pPr marL="457200" indent="-457200">
              <a:buAutoNum type="arabicPeriod"/>
            </a:pPr>
            <a:endParaRPr lang="en-US" sz="2000" dirty="0"/>
          </a:p>
          <a:p>
            <a:pPr marL="457200" indent="-457200">
              <a:buAutoNum type="arabicPeriod"/>
            </a:pP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300"/>
                            </p:stCondLst>
                            <p:childTnLst>
                              <p:par>
                                <p:cTn id="1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00"/>
                            </p:stCondLst>
                            <p:childTnLst>
                              <p:par>
                                <p:cTn id="20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TM10001115[[fn=Посилка]]</Template>
  <TotalTime>639</TotalTime>
  <Words>1846</Words>
  <Application>Microsoft Office PowerPoint</Application>
  <PresentationFormat>Екран (4:3)</PresentationFormat>
  <Paragraphs>173</Paragraphs>
  <Slides>33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33</vt:i4>
      </vt:variant>
    </vt:vector>
  </HeadingPairs>
  <TitlesOfParts>
    <vt:vector size="45" baseType="lpstr">
      <vt:lpstr>Arial</vt:lpstr>
      <vt:lpstr>Arial Black</vt:lpstr>
      <vt:lpstr>Arial Narrow</vt:lpstr>
      <vt:lpstr>Book Antiqua</vt:lpstr>
      <vt:lpstr>Calibri</vt:lpstr>
      <vt:lpstr>Georgia</vt:lpstr>
      <vt:lpstr>Lucida Sans</vt:lpstr>
      <vt:lpstr>Times New Roman</vt:lpstr>
      <vt:lpstr>Wingdings</vt:lpstr>
      <vt:lpstr>Wingdings 2</vt:lpstr>
      <vt:lpstr>Wingdings 3</vt:lpstr>
      <vt:lpstr>Апекс</vt:lpstr>
      <vt:lpstr>Рух Опору  в Україні</vt:lpstr>
      <vt:lpstr>Завдання та очікування</vt:lpstr>
      <vt:lpstr>План.</vt:lpstr>
      <vt:lpstr>Основні дати та події</vt:lpstr>
      <vt:lpstr>Причини розгортання руху Опору</vt:lpstr>
      <vt:lpstr>Форми діяльності руху Опору в Україні</vt:lpstr>
      <vt:lpstr>Масштаби руху Опору в Україні</vt:lpstr>
      <vt:lpstr>Політичні течії руху Опору в Україні в роки війни</vt:lpstr>
      <vt:lpstr>Радянський партизанський рух</vt:lpstr>
      <vt:lpstr>Створення УШПР</vt:lpstr>
      <vt:lpstr>Радянський партизанський рух</vt:lpstr>
      <vt:lpstr>Партизанськими стежками.  Фото документи</vt:lpstr>
      <vt:lpstr>Операція “рейкова війна” 1943</vt:lpstr>
      <vt:lpstr>Результати діяльності партизан</vt:lpstr>
      <vt:lpstr>Акт відновлення Української держави</vt:lpstr>
      <vt:lpstr>Українське Державне правління</vt:lpstr>
      <vt:lpstr>Картосхема. Територія поширення влади УДП</vt:lpstr>
      <vt:lpstr>Нацистська відповідь</vt:lpstr>
      <vt:lpstr>“Поліська січ”</vt:lpstr>
      <vt:lpstr>Створення УПА</vt:lpstr>
      <vt:lpstr>Боротьба УПА</vt:lpstr>
      <vt:lpstr>Територія діяльності УПА в 1943-1944</vt:lpstr>
      <vt:lpstr>Діяльність УПА</vt:lpstr>
      <vt:lpstr>Польські  партизани Армії Крайової</vt:lpstr>
      <vt:lpstr>“Волиньська різня” 1943</vt:lpstr>
      <vt:lpstr>З газети «ДТ. Україна» №25,2016</vt:lpstr>
      <vt:lpstr>Колабораціонізм</vt:lpstr>
      <vt:lpstr>Українські колабораціоністи</vt:lpstr>
      <vt:lpstr>                                                 працюємо з документами Листівка-агітка дивізії “Галичина”</vt:lpstr>
      <vt:lpstr>22 вересня  День партизанської слави</vt:lpstr>
      <vt:lpstr>Закріплення та рефлексія</vt:lpstr>
      <vt:lpstr>Домашнє завдання</vt:lpstr>
      <vt:lpstr>Дякуємо за увагу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Рух Опору в Україні</dc:title>
  <dc:creator>Administrator</dc:creator>
  <cp:lastModifiedBy>Александр Степаненко</cp:lastModifiedBy>
  <cp:revision>125</cp:revision>
  <dcterms:modified xsi:type="dcterms:W3CDTF">2024-10-03T10:06:56Z</dcterms:modified>
</cp:coreProperties>
</file>